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 id="2147483695" r:id="rId2"/>
    <p:sldMasterId id="2147483697" r:id="rId3"/>
    <p:sldMasterId id="2147483663" r:id="rId4"/>
    <p:sldMasterId id="2147483700" r:id="rId5"/>
    <p:sldMasterId id="2147483705" r:id="rId6"/>
    <p:sldMasterId id="2147483674" r:id="rId7"/>
    <p:sldMasterId id="2147483711" r:id="rId8"/>
    <p:sldMasterId id="2147483678" r:id="rId9"/>
    <p:sldMasterId id="2147483719" r:id="rId10"/>
    <p:sldMasterId id="2147483684" r:id="rId11"/>
    <p:sldMasterId id="2147483715" r:id="rId12"/>
    <p:sldMasterId id="2147483676" r:id="rId13"/>
    <p:sldMasterId id="2147483693" r:id="rId14"/>
    <p:sldMasterId id="2147483666" r:id="rId15"/>
  </p:sldMasterIdLst>
  <p:notesMasterIdLst>
    <p:notesMasterId r:id="rId60"/>
  </p:notesMasterIdLst>
  <p:handoutMasterIdLst>
    <p:handoutMasterId r:id="rId61"/>
  </p:handoutMasterIdLst>
  <p:sldIdLst>
    <p:sldId id="450" r:id="rId16"/>
    <p:sldId id="499" r:id="rId17"/>
    <p:sldId id="578" r:id="rId18"/>
    <p:sldId id="580" r:id="rId19"/>
    <p:sldId id="581" r:id="rId20"/>
    <p:sldId id="621" r:id="rId21"/>
    <p:sldId id="751" r:id="rId22"/>
    <p:sldId id="752" r:id="rId23"/>
    <p:sldId id="753" r:id="rId24"/>
    <p:sldId id="754" r:id="rId25"/>
    <p:sldId id="747" r:id="rId26"/>
    <p:sldId id="579" r:id="rId27"/>
    <p:sldId id="635" r:id="rId28"/>
    <p:sldId id="583" r:id="rId29"/>
    <p:sldId id="584" r:id="rId30"/>
    <p:sldId id="585" r:id="rId31"/>
    <p:sldId id="586" r:id="rId32"/>
    <p:sldId id="587" r:id="rId33"/>
    <p:sldId id="746" r:id="rId34"/>
    <p:sldId id="736" r:id="rId35"/>
    <p:sldId id="737" r:id="rId36"/>
    <p:sldId id="739" r:id="rId37"/>
    <p:sldId id="738" r:id="rId38"/>
    <p:sldId id="740" r:id="rId39"/>
    <p:sldId id="741" r:id="rId40"/>
    <p:sldId id="742" r:id="rId41"/>
    <p:sldId id="743" r:id="rId42"/>
    <p:sldId id="748" r:id="rId43"/>
    <p:sldId id="695" r:id="rId44"/>
    <p:sldId id="679" r:id="rId45"/>
    <p:sldId id="680" r:id="rId46"/>
    <p:sldId id="696" r:id="rId47"/>
    <p:sldId id="697" r:id="rId48"/>
    <p:sldId id="682" r:id="rId49"/>
    <p:sldId id="569" r:id="rId50"/>
    <p:sldId id="568" r:id="rId51"/>
    <p:sldId id="749" r:id="rId52"/>
    <p:sldId id="571" r:id="rId53"/>
    <p:sldId id="572" r:id="rId54"/>
    <p:sldId id="573" r:id="rId55"/>
    <p:sldId id="577" r:id="rId56"/>
    <p:sldId id="750" r:id="rId57"/>
    <p:sldId id="594" r:id="rId58"/>
    <p:sldId id="387" r:id="rId59"/>
  </p:sldIdLst>
  <p:sldSz cx="9144000" cy="5143500" type="screen16x9"/>
  <p:notesSz cx="67691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B1E"/>
    <a:srgbClr val="EE2908"/>
    <a:srgbClr val="E8A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873" autoAdjust="0"/>
    <p:restoredTop sz="82893" autoAdjust="0"/>
  </p:normalViewPr>
  <p:slideViewPr>
    <p:cSldViewPr snapToGrid="0" snapToObjects="1">
      <p:cViewPr varScale="1">
        <p:scale>
          <a:sx n="117" d="100"/>
          <a:sy n="117" d="100"/>
        </p:scale>
        <p:origin x="198" y="84"/>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err="1"/>
              <a:t>Percentage</a:t>
            </a:r>
            <a:r>
              <a:rPr lang="sv-SE" dirty="0"/>
              <a:t> </a:t>
            </a:r>
            <a:r>
              <a:rPr lang="sv-SE" dirty="0" err="1"/>
              <a:t>of</a:t>
            </a:r>
            <a:r>
              <a:rPr lang="sv-SE" dirty="0"/>
              <a:t> </a:t>
            </a:r>
            <a:r>
              <a:rPr lang="sv-SE" dirty="0" err="1"/>
              <a:t>employees</a:t>
            </a:r>
            <a:r>
              <a:rPr lang="sv-SE" dirty="0"/>
              <a:t> in teamwork </a:t>
            </a:r>
            <a:r>
              <a:rPr lang="sv-SE" sz="1862" b="0" i="0" u="none" strike="noStrike" baseline="0" dirty="0">
                <a:effectLst/>
              </a:rPr>
              <a:t>in </a:t>
            </a:r>
            <a:r>
              <a:rPr lang="sv-SE" sz="1862" b="0" i="0" u="none" strike="noStrike" baseline="0" dirty="0" err="1">
                <a:effectLst/>
              </a:rPr>
              <a:t>Europe</a:t>
            </a:r>
            <a:endParaRPr lang="sv-SE" sz="1862" b="0" i="0" u="none" strike="noStrike" baseline="0" dirty="0">
              <a:effectLst/>
            </a:endParaRPr>
          </a:p>
          <a:p>
            <a:pPr>
              <a:defRPr/>
            </a:pPr>
            <a:r>
              <a:rPr lang="sv-SE" dirty="0"/>
              <a:t> (by </a:t>
            </a:r>
            <a:r>
              <a:rPr lang="sv-SE" dirty="0" err="1"/>
              <a:t>degree</a:t>
            </a:r>
            <a:r>
              <a:rPr lang="sv-SE" baseline="0" dirty="0"/>
              <a:t> </a:t>
            </a:r>
            <a:r>
              <a:rPr lang="sv-SE" baseline="0" dirty="0" err="1"/>
              <a:t>of</a:t>
            </a:r>
            <a:r>
              <a:rPr lang="sv-SE" baseline="0" dirty="0"/>
              <a:t> </a:t>
            </a:r>
            <a:r>
              <a:rPr lang="sv-SE" baseline="0" dirty="0" err="1"/>
              <a:t>autonomy</a:t>
            </a:r>
            <a:r>
              <a:rPr lang="sv-SE" baseline="0" dirty="0"/>
              <a:t> </a:t>
            </a:r>
            <a:r>
              <a:rPr lang="sv-SE" baseline="0" dirty="0" err="1"/>
              <a:t>of</a:t>
            </a:r>
            <a:r>
              <a:rPr lang="sv-SE" baseline="0" dirty="0"/>
              <a:t> the teams)</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Sheet1!$B$1</c:f>
              <c:strCache>
                <c:ptCount val="1"/>
                <c:pt idx="0">
                  <c:v>Team with much autonomy</c:v>
                </c:pt>
              </c:strCache>
            </c:strRef>
          </c:tx>
          <c:spPr>
            <a:solidFill>
              <a:schemeClr val="accent1"/>
            </a:solidFill>
            <a:ln>
              <a:noFill/>
            </a:ln>
            <a:effectLst/>
          </c:spPr>
          <c:invertIfNegative val="0"/>
          <c:cat>
            <c:strRef>
              <c:f>Sheet1!$A$2:$A$6</c:f>
              <c:strCache>
                <c:ptCount val="5"/>
                <c:pt idx="0">
                  <c:v>Sweden</c:v>
                </c:pt>
                <c:pt idx="1">
                  <c:v>Norway</c:v>
                </c:pt>
                <c:pt idx="2">
                  <c:v>Ireland</c:v>
                </c:pt>
                <c:pt idx="3">
                  <c:v>Finland</c:v>
                </c:pt>
                <c:pt idx="4">
                  <c:v>Portugal</c:v>
                </c:pt>
              </c:strCache>
            </c:strRef>
          </c:cat>
          <c:val>
            <c:numRef>
              <c:f>Sheet1!$B$2:$B$6</c:f>
              <c:numCache>
                <c:formatCode>General</c:formatCode>
                <c:ptCount val="5"/>
                <c:pt idx="0">
                  <c:v>23</c:v>
                </c:pt>
                <c:pt idx="1">
                  <c:v>22</c:v>
                </c:pt>
                <c:pt idx="2">
                  <c:v>21</c:v>
                </c:pt>
                <c:pt idx="3">
                  <c:v>20</c:v>
                </c:pt>
                <c:pt idx="4">
                  <c:v>1</c:v>
                </c:pt>
              </c:numCache>
            </c:numRef>
          </c:val>
          <c:extLst>
            <c:ext xmlns:c16="http://schemas.microsoft.com/office/drawing/2014/chart" uri="{C3380CC4-5D6E-409C-BE32-E72D297353CC}">
              <c16:uniqueId val="{00000000-B0CD-4B7B-B9F8-E3F7AD5DA12C}"/>
            </c:ext>
          </c:extLst>
        </c:ser>
        <c:ser>
          <c:idx val="1"/>
          <c:order val="1"/>
          <c:tx>
            <c:strRef>
              <c:f>Sheet1!$C$1</c:f>
              <c:strCache>
                <c:ptCount val="1"/>
                <c:pt idx="0">
                  <c:v>Team with moderate autonomy</c:v>
                </c:pt>
              </c:strCache>
            </c:strRef>
          </c:tx>
          <c:spPr>
            <a:solidFill>
              <a:schemeClr val="accent2"/>
            </a:solidFill>
            <a:ln>
              <a:noFill/>
            </a:ln>
            <a:effectLst/>
          </c:spPr>
          <c:invertIfNegative val="0"/>
          <c:cat>
            <c:strRef>
              <c:f>Sheet1!$A$2:$A$6</c:f>
              <c:strCache>
                <c:ptCount val="5"/>
                <c:pt idx="0">
                  <c:v>Sweden</c:v>
                </c:pt>
                <c:pt idx="1">
                  <c:v>Norway</c:v>
                </c:pt>
                <c:pt idx="2">
                  <c:v>Ireland</c:v>
                </c:pt>
                <c:pt idx="3">
                  <c:v>Finland</c:v>
                </c:pt>
                <c:pt idx="4">
                  <c:v>Portugal</c:v>
                </c:pt>
              </c:strCache>
            </c:strRef>
          </c:cat>
          <c:val>
            <c:numRef>
              <c:f>Sheet1!$C$2:$C$6</c:f>
              <c:numCache>
                <c:formatCode>General</c:formatCode>
                <c:ptCount val="5"/>
                <c:pt idx="0">
                  <c:v>39</c:v>
                </c:pt>
                <c:pt idx="1">
                  <c:v>41</c:v>
                </c:pt>
                <c:pt idx="2">
                  <c:v>31</c:v>
                </c:pt>
                <c:pt idx="3">
                  <c:v>39</c:v>
                </c:pt>
                <c:pt idx="4">
                  <c:v>19</c:v>
                </c:pt>
              </c:numCache>
            </c:numRef>
          </c:val>
          <c:extLst>
            <c:ext xmlns:c16="http://schemas.microsoft.com/office/drawing/2014/chart" uri="{C3380CC4-5D6E-409C-BE32-E72D297353CC}">
              <c16:uniqueId val="{00000001-B0CD-4B7B-B9F8-E3F7AD5DA12C}"/>
            </c:ext>
          </c:extLst>
        </c:ser>
        <c:ser>
          <c:idx val="2"/>
          <c:order val="2"/>
          <c:tx>
            <c:strRef>
              <c:f>Sheet1!$D$1</c:f>
              <c:strCache>
                <c:ptCount val="1"/>
                <c:pt idx="0">
                  <c:v>Team without autonomy</c:v>
                </c:pt>
              </c:strCache>
            </c:strRef>
          </c:tx>
          <c:spPr>
            <a:solidFill>
              <a:schemeClr val="accent3"/>
            </a:solidFill>
            <a:ln>
              <a:noFill/>
            </a:ln>
            <a:effectLst/>
          </c:spPr>
          <c:invertIfNegative val="0"/>
          <c:cat>
            <c:strRef>
              <c:f>Sheet1!$A$2:$A$6</c:f>
              <c:strCache>
                <c:ptCount val="5"/>
                <c:pt idx="0">
                  <c:v>Sweden</c:v>
                </c:pt>
                <c:pt idx="1">
                  <c:v>Norway</c:v>
                </c:pt>
                <c:pt idx="2">
                  <c:v>Ireland</c:v>
                </c:pt>
                <c:pt idx="3">
                  <c:v>Finland</c:v>
                </c:pt>
                <c:pt idx="4">
                  <c:v>Portugal</c:v>
                </c:pt>
              </c:strCache>
            </c:strRef>
          </c:cat>
          <c:val>
            <c:numRef>
              <c:f>Sheet1!$D$2:$D$6</c:f>
              <c:numCache>
                <c:formatCode>General</c:formatCode>
                <c:ptCount val="5"/>
                <c:pt idx="0">
                  <c:v>11</c:v>
                </c:pt>
                <c:pt idx="1">
                  <c:v>16</c:v>
                </c:pt>
                <c:pt idx="2">
                  <c:v>20</c:v>
                </c:pt>
                <c:pt idx="3">
                  <c:v>11</c:v>
                </c:pt>
                <c:pt idx="4">
                  <c:v>31</c:v>
                </c:pt>
              </c:numCache>
            </c:numRef>
          </c:val>
          <c:extLst>
            <c:ext xmlns:c16="http://schemas.microsoft.com/office/drawing/2014/chart" uri="{C3380CC4-5D6E-409C-BE32-E72D297353CC}">
              <c16:uniqueId val="{00000002-B0CD-4B7B-B9F8-E3F7AD5DA12C}"/>
            </c:ext>
          </c:extLst>
        </c:ser>
        <c:ser>
          <c:idx val="3"/>
          <c:order val="3"/>
          <c:tx>
            <c:strRef>
              <c:f>Sheet1!$E$1</c:f>
              <c:strCache>
                <c:ptCount val="1"/>
                <c:pt idx="0">
                  <c:v>No team work</c:v>
                </c:pt>
              </c:strCache>
            </c:strRef>
          </c:tx>
          <c:spPr>
            <a:solidFill>
              <a:schemeClr val="bg2">
                <a:lumMod val="75000"/>
              </a:schemeClr>
            </a:solidFill>
            <a:ln>
              <a:noFill/>
            </a:ln>
            <a:effectLst/>
          </c:spPr>
          <c:invertIfNegative val="0"/>
          <c:cat>
            <c:strRef>
              <c:f>Sheet1!$A$2:$A$6</c:f>
              <c:strCache>
                <c:ptCount val="5"/>
                <c:pt idx="0">
                  <c:v>Sweden</c:v>
                </c:pt>
                <c:pt idx="1">
                  <c:v>Norway</c:v>
                </c:pt>
                <c:pt idx="2">
                  <c:v>Ireland</c:v>
                </c:pt>
                <c:pt idx="3">
                  <c:v>Finland</c:v>
                </c:pt>
                <c:pt idx="4">
                  <c:v>Portugal</c:v>
                </c:pt>
              </c:strCache>
            </c:strRef>
          </c:cat>
          <c:val>
            <c:numRef>
              <c:f>Sheet1!$E$2:$E$6</c:f>
              <c:numCache>
                <c:formatCode>General</c:formatCode>
                <c:ptCount val="5"/>
                <c:pt idx="0">
                  <c:v>27</c:v>
                </c:pt>
                <c:pt idx="1">
                  <c:v>21</c:v>
                </c:pt>
                <c:pt idx="2">
                  <c:v>28</c:v>
                </c:pt>
                <c:pt idx="3">
                  <c:v>30</c:v>
                </c:pt>
                <c:pt idx="4">
                  <c:v>49</c:v>
                </c:pt>
              </c:numCache>
            </c:numRef>
          </c:val>
          <c:extLst>
            <c:ext xmlns:c16="http://schemas.microsoft.com/office/drawing/2014/chart" uri="{C3380CC4-5D6E-409C-BE32-E72D297353CC}">
              <c16:uniqueId val="{00000003-B0CD-4B7B-B9F8-E3F7AD5DA12C}"/>
            </c:ext>
          </c:extLst>
        </c:ser>
        <c:dLbls>
          <c:showLegendKey val="0"/>
          <c:showVal val="0"/>
          <c:showCatName val="0"/>
          <c:showSerName val="0"/>
          <c:showPercent val="0"/>
          <c:showBubbleSize val="0"/>
        </c:dLbls>
        <c:gapWidth val="150"/>
        <c:overlap val="100"/>
        <c:axId val="315570624"/>
        <c:axId val="315571936"/>
      </c:barChart>
      <c:catAx>
        <c:axId val="31557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15571936"/>
        <c:crosses val="autoZero"/>
        <c:auto val="1"/>
        <c:lblAlgn val="ctr"/>
        <c:lblOffset val="100"/>
        <c:noMultiLvlLbl val="0"/>
      </c:catAx>
      <c:valAx>
        <c:axId val="31557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1557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A </a:t>
            </a:r>
            <a:r>
              <a:rPr lang="sv-SE" dirty="0" err="1"/>
              <a:t>good</a:t>
            </a:r>
            <a:r>
              <a:rPr lang="sv-SE" dirty="0"/>
              <a:t> </a:t>
            </a:r>
            <a:r>
              <a:rPr lang="sv-SE" dirty="0" err="1"/>
              <a:t>group</a:t>
            </a:r>
            <a:r>
              <a:rPr lang="sv-SE" dirty="0"/>
              <a:t> </a:t>
            </a:r>
            <a:r>
              <a:rPr lang="sv-SE" dirty="0" err="1"/>
              <a:t>member</a:t>
            </a:r>
            <a:r>
              <a:rPr lang="sv-SE"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7240730544279351E-2"/>
          <c:y val="0.10196331390779542"/>
          <c:w val="0.92195782512480062"/>
          <c:h val="0.73891298545308959"/>
        </c:manualLayout>
      </c:layout>
      <c:barChart>
        <c:barDir val="col"/>
        <c:grouping val="stacked"/>
        <c:varyColors val="0"/>
        <c:ser>
          <c:idx val="0"/>
          <c:order val="0"/>
          <c:tx>
            <c:strRef>
              <c:f>Sheet1!$B$1</c:f>
              <c:strCache>
                <c:ptCount val="1"/>
                <c:pt idx="0">
                  <c:v>Very important</c:v>
                </c:pt>
              </c:strCache>
            </c:strRef>
          </c:tx>
          <c:spPr>
            <a:solidFill>
              <a:schemeClr val="accent1">
                <a:tint val="54000"/>
              </a:schemeClr>
            </a:solidFill>
            <a:ln>
              <a:noFill/>
            </a:ln>
            <a:effectLst/>
          </c:spPr>
          <c:invertIfNegative val="0"/>
          <c:cat>
            <c:strRef>
              <c:f>Sheet1!$A$2:$A$7</c:f>
              <c:strCache>
                <c:ptCount val="5"/>
                <c:pt idx="0">
                  <c:v>Shows respect</c:v>
                </c:pt>
                <c:pt idx="1">
                  <c:v>Well prepared for meetings</c:v>
                </c:pt>
                <c:pt idx="2">
                  <c:v>Meetings on time</c:v>
                </c:pt>
                <c:pt idx="3">
                  <c:v>Listens actively</c:v>
                </c:pt>
                <c:pt idx="4">
                  <c:v>Shows politeness</c:v>
                </c:pt>
              </c:strCache>
            </c:strRef>
          </c:cat>
          <c:val>
            <c:numRef>
              <c:f>Sheet1!$B$2:$B$7</c:f>
              <c:numCache>
                <c:formatCode>General</c:formatCode>
                <c:ptCount val="6"/>
                <c:pt idx="0">
                  <c:v>74</c:v>
                </c:pt>
                <c:pt idx="1">
                  <c:v>60</c:v>
                </c:pt>
                <c:pt idx="2">
                  <c:v>65</c:v>
                </c:pt>
                <c:pt idx="3">
                  <c:v>50</c:v>
                </c:pt>
                <c:pt idx="4">
                  <c:v>60</c:v>
                </c:pt>
              </c:numCache>
            </c:numRef>
          </c:val>
          <c:extLst>
            <c:ext xmlns:c16="http://schemas.microsoft.com/office/drawing/2014/chart" uri="{C3380CC4-5D6E-409C-BE32-E72D297353CC}">
              <c16:uniqueId val="{00000000-6408-43D2-B19E-F412B2F19303}"/>
            </c:ext>
          </c:extLst>
        </c:ser>
        <c:ser>
          <c:idx val="1"/>
          <c:order val="1"/>
          <c:tx>
            <c:strRef>
              <c:f>Sheet1!$C$1</c:f>
              <c:strCache>
                <c:ptCount val="1"/>
                <c:pt idx="0">
                  <c:v>Important</c:v>
                </c:pt>
              </c:strCache>
            </c:strRef>
          </c:tx>
          <c:spPr>
            <a:solidFill>
              <a:schemeClr val="accent1">
                <a:tint val="77000"/>
              </a:schemeClr>
            </a:solidFill>
            <a:ln>
              <a:noFill/>
            </a:ln>
            <a:effectLst/>
          </c:spPr>
          <c:invertIfNegative val="0"/>
          <c:cat>
            <c:strRef>
              <c:f>Sheet1!$A$2:$A$7</c:f>
              <c:strCache>
                <c:ptCount val="5"/>
                <c:pt idx="0">
                  <c:v>Shows respect</c:v>
                </c:pt>
                <c:pt idx="1">
                  <c:v>Well prepared for meetings</c:v>
                </c:pt>
                <c:pt idx="2">
                  <c:v>Meetings on time</c:v>
                </c:pt>
                <c:pt idx="3">
                  <c:v>Listens actively</c:v>
                </c:pt>
                <c:pt idx="4">
                  <c:v>Shows politeness</c:v>
                </c:pt>
              </c:strCache>
            </c:strRef>
          </c:cat>
          <c:val>
            <c:numRef>
              <c:f>Sheet1!$C$2:$C$7</c:f>
              <c:numCache>
                <c:formatCode>General</c:formatCode>
                <c:ptCount val="6"/>
                <c:pt idx="0">
                  <c:v>21</c:v>
                </c:pt>
                <c:pt idx="1">
                  <c:v>35</c:v>
                </c:pt>
                <c:pt idx="2">
                  <c:v>25</c:v>
                </c:pt>
                <c:pt idx="3">
                  <c:v>40</c:v>
                </c:pt>
                <c:pt idx="4">
                  <c:v>35</c:v>
                </c:pt>
              </c:numCache>
            </c:numRef>
          </c:val>
          <c:extLst>
            <c:ext xmlns:c16="http://schemas.microsoft.com/office/drawing/2014/chart" uri="{C3380CC4-5D6E-409C-BE32-E72D297353CC}">
              <c16:uniqueId val="{00000001-6408-43D2-B19E-F412B2F19303}"/>
            </c:ext>
          </c:extLst>
        </c:ser>
        <c:ser>
          <c:idx val="2"/>
          <c:order val="2"/>
          <c:tx>
            <c:strRef>
              <c:f>Sheet1!$D$1</c:f>
              <c:strCache>
                <c:ptCount val="1"/>
                <c:pt idx="0">
                  <c:v>Quite important</c:v>
                </c:pt>
              </c:strCache>
            </c:strRef>
          </c:tx>
          <c:spPr>
            <a:solidFill>
              <a:schemeClr val="accent1"/>
            </a:solidFill>
            <a:ln>
              <a:noFill/>
            </a:ln>
            <a:effectLst/>
          </c:spPr>
          <c:invertIfNegative val="0"/>
          <c:cat>
            <c:strRef>
              <c:f>Sheet1!$A$2:$A$7</c:f>
              <c:strCache>
                <c:ptCount val="5"/>
                <c:pt idx="0">
                  <c:v>Shows respect</c:v>
                </c:pt>
                <c:pt idx="1">
                  <c:v>Well prepared for meetings</c:v>
                </c:pt>
                <c:pt idx="2">
                  <c:v>Meetings on time</c:v>
                </c:pt>
                <c:pt idx="3">
                  <c:v>Listens actively</c:v>
                </c:pt>
                <c:pt idx="4">
                  <c:v>Shows politeness</c:v>
                </c:pt>
              </c:strCache>
            </c:strRef>
          </c:cat>
          <c:val>
            <c:numRef>
              <c:f>Sheet1!$D$2:$D$7</c:f>
              <c:numCache>
                <c:formatCode>General</c:formatCode>
                <c:ptCount val="6"/>
                <c:pt idx="0">
                  <c:v>5</c:v>
                </c:pt>
                <c:pt idx="1">
                  <c:v>5</c:v>
                </c:pt>
                <c:pt idx="2">
                  <c:v>10</c:v>
                </c:pt>
                <c:pt idx="3">
                  <c:v>10</c:v>
                </c:pt>
                <c:pt idx="4">
                  <c:v>0</c:v>
                </c:pt>
              </c:numCache>
            </c:numRef>
          </c:val>
          <c:extLst>
            <c:ext xmlns:c16="http://schemas.microsoft.com/office/drawing/2014/chart" uri="{C3380CC4-5D6E-409C-BE32-E72D297353CC}">
              <c16:uniqueId val="{00000002-6408-43D2-B19E-F412B2F19303}"/>
            </c:ext>
          </c:extLst>
        </c:ser>
        <c:ser>
          <c:idx val="3"/>
          <c:order val="3"/>
          <c:tx>
            <c:strRef>
              <c:f>Sheet1!$E$1</c:f>
              <c:strCache>
                <c:ptCount val="1"/>
                <c:pt idx="0">
                  <c:v>Not very important</c:v>
                </c:pt>
              </c:strCache>
            </c:strRef>
          </c:tx>
          <c:spPr>
            <a:solidFill>
              <a:schemeClr val="accent1">
                <a:shade val="76000"/>
              </a:schemeClr>
            </a:solidFill>
            <a:ln>
              <a:noFill/>
            </a:ln>
            <a:effectLst/>
          </c:spPr>
          <c:invertIfNegative val="0"/>
          <c:cat>
            <c:strRef>
              <c:f>Sheet1!$A$2:$A$7</c:f>
              <c:strCache>
                <c:ptCount val="5"/>
                <c:pt idx="0">
                  <c:v>Shows respect</c:v>
                </c:pt>
                <c:pt idx="1">
                  <c:v>Well prepared for meetings</c:v>
                </c:pt>
                <c:pt idx="2">
                  <c:v>Meetings on time</c:v>
                </c:pt>
                <c:pt idx="3">
                  <c:v>Listens actively</c:v>
                </c:pt>
                <c:pt idx="4">
                  <c:v>Shows politeness</c:v>
                </c:pt>
              </c:strCache>
            </c:strRef>
          </c:cat>
          <c:val>
            <c:numRef>
              <c:f>Sheet1!$E$2:$E$7</c:f>
              <c:numCache>
                <c:formatCode>General</c:formatCode>
                <c:ptCount val="6"/>
                <c:pt idx="0">
                  <c:v>0</c:v>
                </c:pt>
                <c:pt idx="1">
                  <c:v>0</c:v>
                </c:pt>
                <c:pt idx="2">
                  <c:v>0</c:v>
                </c:pt>
                <c:pt idx="3">
                  <c:v>0</c:v>
                </c:pt>
                <c:pt idx="4">
                  <c:v>5</c:v>
                </c:pt>
              </c:numCache>
            </c:numRef>
          </c:val>
          <c:extLst>
            <c:ext xmlns:c16="http://schemas.microsoft.com/office/drawing/2014/chart" uri="{C3380CC4-5D6E-409C-BE32-E72D297353CC}">
              <c16:uniqueId val="{00000003-6408-43D2-B19E-F412B2F19303}"/>
            </c:ext>
          </c:extLst>
        </c:ser>
        <c:ser>
          <c:idx val="4"/>
          <c:order val="4"/>
          <c:tx>
            <c:strRef>
              <c:f>Sheet1!$F$1</c:f>
              <c:strCache>
                <c:ptCount val="1"/>
                <c:pt idx="0">
                  <c:v>Not important at all</c:v>
                </c:pt>
              </c:strCache>
            </c:strRef>
          </c:tx>
          <c:spPr>
            <a:solidFill>
              <a:schemeClr val="accent1">
                <a:shade val="53000"/>
              </a:schemeClr>
            </a:solidFill>
            <a:ln>
              <a:noFill/>
            </a:ln>
            <a:effectLst/>
          </c:spPr>
          <c:invertIfNegative val="0"/>
          <c:cat>
            <c:strRef>
              <c:f>Sheet1!$A$2:$A$7</c:f>
              <c:strCache>
                <c:ptCount val="5"/>
                <c:pt idx="0">
                  <c:v>Shows respect</c:v>
                </c:pt>
                <c:pt idx="1">
                  <c:v>Well prepared for meetings</c:v>
                </c:pt>
                <c:pt idx="2">
                  <c:v>Meetings on time</c:v>
                </c:pt>
                <c:pt idx="3">
                  <c:v>Listens actively</c:v>
                </c:pt>
                <c:pt idx="4">
                  <c:v>Shows politeness</c:v>
                </c:pt>
              </c:strCache>
            </c:strRef>
          </c:cat>
          <c:val>
            <c:numRef>
              <c:f>Sheet1!$F$2:$F$7</c:f>
              <c:numCache>
                <c:formatCode>General</c:formatCode>
                <c:ptCount val="6"/>
                <c:pt idx="0">
                  <c:v>0</c:v>
                </c:pt>
                <c:pt idx="1">
                  <c:v>0</c:v>
                </c:pt>
                <c:pt idx="2">
                  <c:v>0</c:v>
                </c:pt>
                <c:pt idx="3">
                  <c:v>0</c:v>
                </c:pt>
                <c:pt idx="4">
                  <c:v>0</c:v>
                </c:pt>
              </c:numCache>
            </c:numRef>
          </c:val>
          <c:extLst>
            <c:ext xmlns:c16="http://schemas.microsoft.com/office/drawing/2014/chart" uri="{C3380CC4-5D6E-409C-BE32-E72D297353CC}">
              <c16:uniqueId val="{00000000-8000-45CE-971D-BEE7A0937895}"/>
            </c:ext>
          </c:extLst>
        </c:ser>
        <c:dLbls>
          <c:showLegendKey val="0"/>
          <c:showVal val="0"/>
          <c:showCatName val="0"/>
          <c:showSerName val="0"/>
          <c:showPercent val="0"/>
          <c:showBubbleSize val="0"/>
        </c:dLbls>
        <c:gapWidth val="150"/>
        <c:overlap val="100"/>
        <c:axId val="194708608"/>
        <c:axId val="194710176"/>
      </c:barChart>
      <c:catAx>
        <c:axId val="19470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4710176"/>
        <c:crosses val="autoZero"/>
        <c:auto val="1"/>
        <c:lblAlgn val="ctr"/>
        <c:lblOffset val="100"/>
        <c:noMultiLvlLbl val="0"/>
      </c:catAx>
      <c:valAx>
        <c:axId val="194710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4708608"/>
        <c:crosses val="autoZero"/>
        <c:crossBetween val="between"/>
      </c:valAx>
      <c:spPr>
        <a:noFill/>
        <a:ln>
          <a:noFill/>
        </a:ln>
        <a:effectLst/>
      </c:spPr>
    </c:plotArea>
    <c:legend>
      <c:legendPos val="r"/>
      <c:layout>
        <c:manualLayout>
          <c:xMode val="edge"/>
          <c:yMode val="edge"/>
          <c:x val="0.78999873687942224"/>
          <c:y val="0.32717143407921462"/>
          <c:w val="0.21000126312057776"/>
          <c:h val="0.362267004759998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a:t>In a good group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0091091554732124E-2"/>
          <c:y val="0.15855005412459036"/>
          <c:w val="0.89594376683306742"/>
          <c:h val="0.4327870456870857"/>
        </c:manualLayout>
      </c:layout>
      <c:barChart>
        <c:barDir val="col"/>
        <c:grouping val="stacked"/>
        <c:varyColors val="0"/>
        <c:ser>
          <c:idx val="0"/>
          <c:order val="0"/>
          <c:tx>
            <c:strRef>
              <c:f>Sheet1!$B$1</c:f>
              <c:strCache>
                <c:ptCount val="1"/>
                <c:pt idx="0">
                  <c:v>Very important</c:v>
                </c:pt>
              </c:strCache>
            </c:strRef>
          </c:tx>
          <c:spPr>
            <a:solidFill>
              <a:schemeClr val="accent1">
                <a:tint val="58000"/>
              </a:schemeClr>
            </a:solidFill>
            <a:ln>
              <a:noFill/>
            </a:ln>
            <a:effectLst/>
          </c:spPr>
          <c:invertIfNegative val="0"/>
          <c:cat>
            <c:strRef>
              <c:f>Sheet1!$A$2:$A$7</c:f>
              <c:strCache>
                <c:ptCount val="5"/>
                <c:pt idx="0">
                  <c:v>Members psychologically safe</c:v>
                </c:pt>
                <c:pt idx="1">
                  <c:v>Clear documentation</c:v>
                </c:pt>
                <c:pt idx="2">
                  <c:v>Makes decisions together</c:v>
                </c:pt>
                <c:pt idx="3">
                  <c:v>Deals with conflict directly </c:v>
                </c:pt>
                <c:pt idx="4">
                  <c:v>Focuses on work</c:v>
                </c:pt>
              </c:strCache>
            </c:strRef>
          </c:cat>
          <c:val>
            <c:numRef>
              <c:f>Sheet1!$B$2:$B$7</c:f>
              <c:numCache>
                <c:formatCode>General</c:formatCode>
                <c:ptCount val="6"/>
                <c:pt idx="0">
                  <c:v>65</c:v>
                </c:pt>
                <c:pt idx="1">
                  <c:v>60</c:v>
                </c:pt>
                <c:pt idx="2">
                  <c:v>45</c:v>
                </c:pt>
                <c:pt idx="3">
                  <c:v>45</c:v>
                </c:pt>
                <c:pt idx="4">
                  <c:v>30</c:v>
                </c:pt>
              </c:numCache>
            </c:numRef>
          </c:val>
          <c:extLst>
            <c:ext xmlns:c16="http://schemas.microsoft.com/office/drawing/2014/chart" uri="{C3380CC4-5D6E-409C-BE32-E72D297353CC}">
              <c16:uniqueId val="{00000000-14B7-4A52-AF12-60DC703B14D2}"/>
            </c:ext>
          </c:extLst>
        </c:ser>
        <c:ser>
          <c:idx val="1"/>
          <c:order val="1"/>
          <c:tx>
            <c:strRef>
              <c:f>Sheet1!$C$1</c:f>
              <c:strCache>
                <c:ptCount val="1"/>
                <c:pt idx="0">
                  <c:v>Important</c:v>
                </c:pt>
              </c:strCache>
            </c:strRef>
          </c:tx>
          <c:spPr>
            <a:solidFill>
              <a:schemeClr val="accent1">
                <a:tint val="86000"/>
              </a:schemeClr>
            </a:solidFill>
            <a:ln>
              <a:noFill/>
            </a:ln>
            <a:effectLst/>
          </c:spPr>
          <c:invertIfNegative val="0"/>
          <c:cat>
            <c:strRef>
              <c:f>Sheet1!$A$2:$A$7</c:f>
              <c:strCache>
                <c:ptCount val="5"/>
                <c:pt idx="0">
                  <c:v>Members psychologically safe</c:v>
                </c:pt>
                <c:pt idx="1">
                  <c:v>Clear documentation</c:v>
                </c:pt>
                <c:pt idx="2">
                  <c:v>Makes decisions together</c:v>
                </c:pt>
                <c:pt idx="3">
                  <c:v>Deals with conflict directly </c:v>
                </c:pt>
                <c:pt idx="4">
                  <c:v>Focuses on work</c:v>
                </c:pt>
              </c:strCache>
            </c:strRef>
          </c:cat>
          <c:val>
            <c:numRef>
              <c:f>Sheet1!$C$2:$C$7</c:f>
              <c:numCache>
                <c:formatCode>General</c:formatCode>
                <c:ptCount val="6"/>
                <c:pt idx="0">
                  <c:v>25</c:v>
                </c:pt>
                <c:pt idx="1">
                  <c:v>30</c:v>
                </c:pt>
                <c:pt idx="2">
                  <c:v>50</c:v>
                </c:pt>
                <c:pt idx="3">
                  <c:v>30</c:v>
                </c:pt>
                <c:pt idx="4">
                  <c:v>50</c:v>
                </c:pt>
              </c:numCache>
            </c:numRef>
          </c:val>
          <c:extLst>
            <c:ext xmlns:c16="http://schemas.microsoft.com/office/drawing/2014/chart" uri="{C3380CC4-5D6E-409C-BE32-E72D297353CC}">
              <c16:uniqueId val="{00000001-14B7-4A52-AF12-60DC703B14D2}"/>
            </c:ext>
          </c:extLst>
        </c:ser>
        <c:ser>
          <c:idx val="2"/>
          <c:order val="2"/>
          <c:tx>
            <c:strRef>
              <c:f>Sheet1!$D$1</c:f>
              <c:strCache>
                <c:ptCount val="1"/>
                <c:pt idx="0">
                  <c:v>Quite important</c:v>
                </c:pt>
              </c:strCache>
            </c:strRef>
          </c:tx>
          <c:spPr>
            <a:solidFill>
              <a:schemeClr val="accent1">
                <a:shade val="86000"/>
              </a:schemeClr>
            </a:solidFill>
            <a:ln>
              <a:noFill/>
            </a:ln>
            <a:effectLst/>
          </c:spPr>
          <c:invertIfNegative val="0"/>
          <c:cat>
            <c:strRef>
              <c:f>Sheet1!$A$2:$A$7</c:f>
              <c:strCache>
                <c:ptCount val="5"/>
                <c:pt idx="0">
                  <c:v>Members psychologically safe</c:v>
                </c:pt>
                <c:pt idx="1">
                  <c:v>Clear documentation</c:v>
                </c:pt>
                <c:pt idx="2">
                  <c:v>Makes decisions together</c:v>
                </c:pt>
                <c:pt idx="3">
                  <c:v>Deals with conflict directly </c:v>
                </c:pt>
                <c:pt idx="4">
                  <c:v>Focuses on work</c:v>
                </c:pt>
              </c:strCache>
            </c:strRef>
          </c:cat>
          <c:val>
            <c:numRef>
              <c:f>Sheet1!$D$2:$D$7</c:f>
              <c:numCache>
                <c:formatCode>General</c:formatCode>
                <c:ptCount val="6"/>
                <c:pt idx="0">
                  <c:v>10</c:v>
                </c:pt>
                <c:pt idx="1">
                  <c:v>10</c:v>
                </c:pt>
                <c:pt idx="2">
                  <c:v>5</c:v>
                </c:pt>
                <c:pt idx="3">
                  <c:v>20</c:v>
                </c:pt>
                <c:pt idx="4">
                  <c:v>20</c:v>
                </c:pt>
              </c:numCache>
            </c:numRef>
          </c:val>
          <c:extLst>
            <c:ext xmlns:c16="http://schemas.microsoft.com/office/drawing/2014/chart" uri="{C3380CC4-5D6E-409C-BE32-E72D297353CC}">
              <c16:uniqueId val="{00000002-14B7-4A52-AF12-60DC703B14D2}"/>
            </c:ext>
          </c:extLst>
        </c:ser>
        <c:ser>
          <c:idx val="3"/>
          <c:order val="3"/>
          <c:tx>
            <c:strRef>
              <c:f>Sheet1!$E$1</c:f>
              <c:strCache>
                <c:ptCount val="1"/>
                <c:pt idx="0">
                  <c:v>Not very important</c:v>
                </c:pt>
              </c:strCache>
            </c:strRef>
          </c:tx>
          <c:spPr>
            <a:solidFill>
              <a:schemeClr val="accent1">
                <a:shade val="58000"/>
              </a:schemeClr>
            </a:solidFill>
            <a:ln>
              <a:noFill/>
            </a:ln>
            <a:effectLst/>
          </c:spPr>
          <c:invertIfNegative val="0"/>
          <c:cat>
            <c:strRef>
              <c:f>Sheet1!$A$2:$A$7</c:f>
              <c:strCache>
                <c:ptCount val="5"/>
                <c:pt idx="0">
                  <c:v>Members psychologically safe</c:v>
                </c:pt>
                <c:pt idx="1">
                  <c:v>Clear documentation</c:v>
                </c:pt>
                <c:pt idx="2">
                  <c:v>Makes decisions together</c:v>
                </c:pt>
                <c:pt idx="3">
                  <c:v>Deals with conflict directly </c:v>
                </c:pt>
                <c:pt idx="4">
                  <c:v>Focuses on work</c:v>
                </c:pt>
              </c:strCache>
            </c:strRef>
          </c:cat>
          <c:val>
            <c:numRef>
              <c:f>Sheet1!$E$2:$E$7</c:f>
              <c:numCache>
                <c:formatCode>General</c:formatCode>
                <c:ptCount val="6"/>
                <c:pt idx="0">
                  <c:v>0</c:v>
                </c:pt>
                <c:pt idx="1">
                  <c:v>0</c:v>
                </c:pt>
                <c:pt idx="2">
                  <c:v>0</c:v>
                </c:pt>
                <c:pt idx="3">
                  <c:v>5</c:v>
                </c:pt>
                <c:pt idx="4">
                  <c:v>0</c:v>
                </c:pt>
              </c:numCache>
            </c:numRef>
          </c:val>
          <c:extLst>
            <c:ext xmlns:c16="http://schemas.microsoft.com/office/drawing/2014/chart" uri="{C3380CC4-5D6E-409C-BE32-E72D297353CC}">
              <c16:uniqueId val="{00000003-14B7-4A52-AF12-60DC703B14D2}"/>
            </c:ext>
          </c:extLst>
        </c:ser>
        <c:dLbls>
          <c:showLegendKey val="0"/>
          <c:showVal val="0"/>
          <c:showCatName val="0"/>
          <c:showSerName val="0"/>
          <c:showPercent val="0"/>
          <c:showBubbleSize val="0"/>
        </c:dLbls>
        <c:gapWidth val="150"/>
        <c:overlap val="100"/>
        <c:axId val="194710568"/>
        <c:axId val="194711352"/>
      </c:barChart>
      <c:catAx>
        <c:axId val="19471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4711352"/>
        <c:crosses val="autoZero"/>
        <c:auto val="0"/>
        <c:lblAlgn val="ctr"/>
        <c:lblOffset val="100"/>
        <c:noMultiLvlLbl val="0"/>
      </c:catAx>
      <c:valAx>
        <c:axId val="194711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4710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3ADAA945-BE08-1B46-8413-6A5263A27AC2}" type="datetimeFigureOut">
              <a:rPr lang="en-US" smtClean="0"/>
              <a:t>1/27/2020</a:t>
            </a:fld>
            <a:endParaRPr lang="en-U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88B40B72-058A-2D4C-873C-A488ACFBAB3A}" type="slidenum">
              <a:rPr lang="en-US" smtClean="0"/>
              <a:t>‹#›</a:t>
            </a:fld>
            <a:endParaRPr lang="en-US"/>
          </a:p>
        </p:txBody>
      </p:sp>
    </p:spTree>
    <p:extLst>
      <p:ext uri="{BB962C8B-B14F-4D97-AF65-F5344CB8AC3E}">
        <p14:creationId xmlns:p14="http://schemas.microsoft.com/office/powerpoint/2010/main" val="833030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B2C1B3ED-92BC-DC4E-AB7C-EF538A1098F1}" type="datetimeFigureOut">
              <a:rPr lang="en-US" smtClean="0"/>
              <a:t>1/27/2020</a:t>
            </a:fld>
            <a:endParaRPr lang="en-US"/>
          </a:p>
        </p:txBody>
      </p:sp>
      <p:sp>
        <p:nvSpPr>
          <p:cNvPr id="4" name="Slide Image Placeholder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F0BB6158-C7CB-0F44-B0F2-0892C423F71E}" type="slidenum">
              <a:rPr lang="en-US" smtClean="0"/>
              <a:t>‹#›</a:t>
            </a:fld>
            <a:endParaRPr lang="en-US"/>
          </a:p>
        </p:txBody>
      </p:sp>
    </p:spTree>
    <p:extLst>
      <p:ext uri="{BB962C8B-B14F-4D97-AF65-F5344CB8AC3E}">
        <p14:creationId xmlns:p14="http://schemas.microsoft.com/office/powerpoint/2010/main" val="9483596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 13-16</a:t>
            </a:r>
          </a:p>
          <a:p>
            <a:endParaRPr lang="en-US" dirty="0"/>
          </a:p>
          <a:p>
            <a:r>
              <a:rPr lang="en-US" dirty="0"/>
              <a:t>To do:</a:t>
            </a:r>
          </a:p>
          <a:p>
            <a:r>
              <a:rPr lang="en-US" dirty="0"/>
              <a:t>Post slides and </a:t>
            </a:r>
            <a:r>
              <a:rPr lang="en-US" dirty="0" err="1"/>
              <a:t>choodle</a:t>
            </a:r>
            <a:r>
              <a:rPr lang="en-US" dirty="0"/>
              <a:t> link on Canvas</a:t>
            </a:r>
          </a:p>
          <a:p>
            <a:r>
              <a:rPr lang="en-US" dirty="0"/>
              <a:t>Watch AN’s films and incorporate </a:t>
            </a:r>
            <a:r>
              <a:rPr lang="en-US"/>
              <a:t>his questions</a:t>
            </a:r>
            <a:endParaRPr lang="en-US" dirty="0"/>
          </a:p>
          <a:p>
            <a:endParaRPr lang="en-US" dirty="0"/>
          </a:p>
        </p:txBody>
      </p:sp>
      <p:sp>
        <p:nvSpPr>
          <p:cNvPr id="4" name="Slide Number Placeholder 3"/>
          <p:cNvSpPr>
            <a:spLocks noGrp="1"/>
          </p:cNvSpPr>
          <p:nvPr>
            <p:ph type="sldNum" sz="quarter" idx="10"/>
          </p:nvPr>
        </p:nvSpPr>
        <p:spPr/>
        <p:txBody>
          <a:bodyPr/>
          <a:lstStyle/>
          <a:p>
            <a:fld id="{F0BB6158-C7CB-0F44-B0F2-0892C423F71E}" type="slidenum">
              <a:rPr lang="en-US" smtClean="0"/>
              <a:t>1</a:t>
            </a:fld>
            <a:endParaRPr lang="en-US"/>
          </a:p>
        </p:txBody>
      </p:sp>
    </p:spTree>
    <p:extLst>
      <p:ext uri="{BB962C8B-B14F-4D97-AF65-F5344CB8AC3E}">
        <p14:creationId xmlns:p14="http://schemas.microsoft.com/office/powerpoint/2010/main" val="281149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err="1"/>
              <a:t>Some</a:t>
            </a:r>
            <a:r>
              <a:rPr lang="sv-SE" baseline="0" dirty="0"/>
              <a:t> </a:t>
            </a:r>
            <a:r>
              <a:rPr lang="sv-SE" baseline="0" dirty="0" err="1"/>
              <a:t>of</a:t>
            </a:r>
            <a:r>
              <a:rPr lang="sv-SE" baseline="0" dirty="0"/>
              <a:t> the </a:t>
            </a:r>
            <a:r>
              <a:rPr lang="sv-SE" baseline="0" dirty="0" err="1"/>
              <a:t>categories</a:t>
            </a:r>
            <a:r>
              <a:rPr lang="sv-SE" baseline="0" dirty="0"/>
              <a:t> </a:t>
            </a:r>
            <a:r>
              <a:rPr lang="sv-SE" baseline="0" dirty="0" err="1"/>
              <a:t>need</a:t>
            </a:r>
            <a:r>
              <a:rPr lang="sv-SE" baseline="0" dirty="0"/>
              <a:t> ”</a:t>
            </a:r>
            <a:r>
              <a:rPr lang="sv-SE" baseline="0" dirty="0" err="1"/>
              <a:t>unpacking</a:t>
            </a:r>
            <a:r>
              <a:rPr lang="sv-SE" baseline="0" dirty="0"/>
              <a:t>”. </a:t>
            </a:r>
            <a:r>
              <a:rPr lang="sv-SE" baseline="0" dirty="0" err="1"/>
              <a:t>How</a:t>
            </a:r>
            <a:r>
              <a:rPr lang="sv-SE" baseline="0" dirty="0"/>
              <a:t> is </a:t>
            </a:r>
            <a:r>
              <a:rPr lang="sv-SE" baseline="0" dirty="0" err="1"/>
              <a:t>conflict</a:t>
            </a:r>
            <a:r>
              <a:rPr lang="sv-SE" baseline="0" dirty="0"/>
              <a:t> </a:t>
            </a:r>
            <a:r>
              <a:rPr lang="sv-SE" baseline="0" dirty="0" err="1"/>
              <a:t>dealt</a:t>
            </a:r>
            <a:r>
              <a:rPr lang="sv-SE" baseline="0" dirty="0"/>
              <a:t> </a:t>
            </a:r>
            <a:r>
              <a:rPr lang="sv-SE" baseline="0" dirty="0" err="1"/>
              <a:t>with</a:t>
            </a:r>
            <a:r>
              <a:rPr lang="sv-SE" baseline="0" dirty="0"/>
              <a:t> </a:t>
            </a:r>
            <a:r>
              <a:rPr lang="sv-SE" baseline="0" dirty="0" err="1"/>
              <a:t>directly</a:t>
            </a:r>
            <a:r>
              <a:rPr lang="sv-SE" baseline="0" dirty="0"/>
              <a:t>? The </a:t>
            </a:r>
            <a:r>
              <a:rPr lang="sv-SE" baseline="0" dirty="0" err="1"/>
              <a:t>first</a:t>
            </a:r>
            <a:r>
              <a:rPr lang="sv-SE" baseline="0" dirty="0"/>
              <a:t> </a:t>
            </a:r>
            <a:r>
              <a:rPr lang="sv-SE" baseline="0" dirty="0" err="1"/>
              <a:t>one</a:t>
            </a:r>
            <a:r>
              <a:rPr lang="sv-SE" baseline="0" dirty="0"/>
              <a:t> </a:t>
            </a:r>
            <a:r>
              <a:rPr lang="sv-SE" baseline="0" dirty="0" err="1"/>
              <a:t>here</a:t>
            </a:r>
            <a:r>
              <a:rPr lang="sv-SE" baseline="0" dirty="0"/>
              <a:t> (</a:t>
            </a:r>
            <a:r>
              <a:rPr lang="sv-SE" baseline="0" dirty="0" err="1"/>
              <a:t>members</a:t>
            </a:r>
            <a:r>
              <a:rPr lang="sv-SE" baseline="0" dirty="0"/>
              <a:t> </a:t>
            </a:r>
            <a:r>
              <a:rPr lang="sv-SE" baseline="0" dirty="0" err="1"/>
              <a:t>safe</a:t>
            </a:r>
            <a:r>
              <a:rPr lang="sv-SE" baseline="0" dirty="0"/>
              <a:t>) </a:t>
            </a:r>
            <a:r>
              <a:rPr lang="sv-SE" baseline="0" dirty="0" err="1"/>
              <a:t>comes</a:t>
            </a:r>
            <a:r>
              <a:rPr lang="sv-SE" baseline="0" dirty="0"/>
              <a:t> from New York Times </a:t>
            </a:r>
            <a:r>
              <a:rPr lang="sv-SE" baseline="0" dirty="0" err="1"/>
              <a:t>article</a:t>
            </a:r>
            <a:r>
              <a:rPr lang="sv-SE" baseline="0" dirty="0"/>
              <a:t> on Google </a:t>
            </a:r>
            <a:r>
              <a:rPr lang="sv-SE" baseline="0" dirty="0" err="1"/>
              <a:t>group</a:t>
            </a:r>
            <a:r>
              <a:rPr lang="sv-SE" baseline="0" dirty="0"/>
              <a:t> </a:t>
            </a:r>
            <a:r>
              <a:rPr lang="sv-SE" baseline="0" dirty="0" err="1"/>
              <a:t>dynamics</a:t>
            </a:r>
            <a:endParaRPr lang="sv-SE" baseline="0" dirty="0"/>
          </a:p>
          <a:p>
            <a:endParaRPr lang="sv-SE" baseline="0" dirty="0"/>
          </a:p>
          <a:p>
            <a:r>
              <a:rPr lang="sv-SE" baseline="0" dirty="0"/>
              <a:t>Last </a:t>
            </a:r>
            <a:r>
              <a:rPr lang="sv-SE" baseline="0" dirty="0" err="1"/>
              <a:t>year</a:t>
            </a:r>
            <a:r>
              <a:rPr lang="sv-SE" baseline="0" dirty="0"/>
              <a:t>: </a:t>
            </a:r>
            <a:r>
              <a:rPr lang="sv-SE" baseline="0" dirty="0" err="1"/>
              <a:t>psych</a:t>
            </a:r>
            <a:r>
              <a:rPr lang="sv-SE" baseline="0" dirty="0"/>
              <a:t> </a:t>
            </a:r>
            <a:r>
              <a:rPr lang="sv-SE" baseline="0" dirty="0" err="1"/>
              <a:t>safe</a:t>
            </a:r>
            <a:r>
              <a:rPr lang="sv-SE" baseline="0" dirty="0"/>
              <a:t>, </a:t>
            </a:r>
            <a:r>
              <a:rPr lang="sv-SE" baseline="0" dirty="0" err="1"/>
              <a:t>clear</a:t>
            </a:r>
            <a:r>
              <a:rPr lang="sv-SE" baseline="0" dirty="0"/>
              <a:t> </a:t>
            </a:r>
            <a:r>
              <a:rPr lang="sv-SE" baseline="0" dirty="0" err="1"/>
              <a:t>documentation</a:t>
            </a:r>
            <a:r>
              <a:rPr lang="sv-SE" baseline="0" dirty="0"/>
              <a:t>, focus on </a:t>
            </a:r>
            <a:r>
              <a:rPr lang="sv-SE" baseline="0" dirty="0" err="1"/>
              <a:t>work</a:t>
            </a:r>
            <a:r>
              <a:rPr lang="sv-SE" baseline="0" dirty="0"/>
              <a:t>, make </a:t>
            </a:r>
            <a:r>
              <a:rPr lang="sv-SE" baseline="0" dirty="0" err="1"/>
              <a:t>decisions</a:t>
            </a:r>
            <a:r>
              <a:rPr lang="sv-SE" baseline="0" dirty="0"/>
              <a:t> </a:t>
            </a:r>
            <a:r>
              <a:rPr lang="sv-SE" baseline="0" dirty="0" err="1"/>
              <a:t>together</a:t>
            </a:r>
            <a:r>
              <a:rPr lang="sv-SE" baseline="0" dirty="0"/>
              <a:t>, deal </a:t>
            </a:r>
            <a:r>
              <a:rPr lang="sv-SE" baseline="0" dirty="0" err="1"/>
              <a:t>with</a:t>
            </a:r>
            <a:r>
              <a:rPr lang="sv-SE" baseline="0" dirty="0"/>
              <a:t> </a:t>
            </a:r>
            <a:r>
              <a:rPr lang="sv-SE" baseline="0" dirty="0" err="1"/>
              <a:t>conflict</a:t>
            </a:r>
            <a:r>
              <a:rPr lang="sv-SE" baseline="0" dirty="0"/>
              <a:t> </a:t>
            </a:r>
            <a:r>
              <a:rPr lang="sv-SE" baseline="0" dirty="0" err="1"/>
              <a:t>directly</a:t>
            </a:r>
            <a:endParaRPr lang="sv-SE" baseline="0" dirty="0"/>
          </a:p>
          <a:p>
            <a:r>
              <a:rPr lang="sv-SE" baseline="0" dirty="0" err="1"/>
              <a:t>We’ll</a:t>
            </a:r>
            <a:r>
              <a:rPr lang="sv-SE" baseline="0" dirty="0"/>
              <a:t> come back to </a:t>
            </a:r>
            <a:r>
              <a:rPr lang="sv-SE" baseline="0" dirty="0" err="1"/>
              <a:t>conflict</a:t>
            </a:r>
            <a:r>
              <a:rPr lang="sv-SE" baseline="0" dirty="0"/>
              <a:t> </a:t>
            </a:r>
            <a:r>
              <a:rPr lang="sv-SE" baseline="0" dirty="0" err="1"/>
              <a:t>next</a:t>
            </a:r>
            <a:r>
              <a:rPr lang="sv-SE" baseline="0" dirty="0"/>
              <a:t> </a:t>
            </a:r>
            <a:r>
              <a:rPr lang="sv-SE" baseline="0" dirty="0" err="1"/>
              <a:t>week</a:t>
            </a:r>
            <a:endParaRPr lang="sv-SE" baseline="0" dirty="0"/>
          </a:p>
          <a:p>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pitchFamily="68" charset="0"/>
                <a:ea typeface="ＭＳ Ｐゴシック" pitchFamily="96" charset="-128"/>
                <a:cs typeface="ＭＳ Ｐゴシック" pitchFamily="96" charset="-128"/>
              </a:rPr>
              <a:t>1 student comment: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finishes the job, even if everyone hates each other in the end.</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member does not give up unless exempted from fulfilling their contractual obligations for causes beyond their control.</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does not appoint one member as a scapegoat and then proceed to illogically nitpick negatively said member's actions and contributions.</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should be able to discuss and engage on members' personal level, but work is the main focus and should take front seat whenever needed.</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In a good group, everybody contributes to the end result.</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In a good group, people put down real effort to the limit and extent of that person's abilities as not to destroy the ambition set by others.</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In a good group, a member must be able to accept constructive negative feedback, and must be able to accept that one's work might not contribute to the end product, possibly at all. The effort is still counted as a job well done, provided it was done to the extent of the individual's abilities.</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member contributes to its best abilities to the actual product and does not rely on fetching refreshments as their foremost property to the team.</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member is loyal to the project, and does not accept paid for trips to holiday resorts during the project period because this leaves said member's work to be done by others.</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A good group member is honest, even if it exposes her/him as being lazy and unproductive.</a:t>
            </a:r>
            <a:br>
              <a:rPr lang="en-US" sz="1200" b="0" i="0" kern="1200" dirty="0">
                <a:solidFill>
                  <a:schemeClr val="tx1"/>
                </a:solidFill>
                <a:effectLst/>
                <a:latin typeface="Times" pitchFamily="68" charset="0"/>
                <a:ea typeface="ＭＳ Ｐゴシック" pitchFamily="96" charset="-128"/>
                <a:cs typeface="ＭＳ Ｐゴシック" pitchFamily="96" charset="-128"/>
              </a:rPr>
            </a:br>
            <a:r>
              <a:rPr lang="en-US" sz="1200" b="0" i="0" kern="1200" dirty="0">
                <a:solidFill>
                  <a:schemeClr val="tx1"/>
                </a:solidFill>
                <a:effectLst/>
                <a:latin typeface="Times" pitchFamily="68" charset="0"/>
                <a:ea typeface="ＭＳ Ｐゴシック" pitchFamily="96" charset="-128"/>
                <a:cs typeface="ＭＳ Ｐゴシック" pitchFamily="96" charset="-128"/>
              </a:rPr>
              <a:t>The absolute deal breaker on being a good or bad group member, is whether she/he tried her/his best, and not whether the end result was good or bad.</a:t>
            </a:r>
          </a:p>
          <a:p>
            <a:endParaRPr lang="sv-SE" dirty="0"/>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18</a:t>
            </a:fld>
            <a:endParaRPr lang="sv-SE"/>
          </a:p>
        </p:txBody>
      </p:sp>
    </p:spTree>
    <p:extLst>
      <p:ext uri="{BB962C8B-B14F-4D97-AF65-F5344CB8AC3E}">
        <p14:creationId xmlns:p14="http://schemas.microsoft.com/office/powerpoint/2010/main" val="115918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a:t>10 mins</a:t>
            </a:r>
          </a:p>
          <a:p>
            <a:endParaRPr lang="sv-SE" baseline="0" dirty="0"/>
          </a:p>
          <a:p>
            <a:r>
              <a:rPr lang="sv-SE" baseline="0" dirty="0" err="1"/>
              <a:t>Stereotyping</a:t>
            </a:r>
            <a:endParaRPr lang="sv-SE" baseline="0" dirty="0"/>
          </a:p>
          <a:p>
            <a:endParaRPr lang="sv-SE" baseline="0" dirty="0"/>
          </a:p>
          <a:p>
            <a:r>
              <a:rPr lang="sv-SE" baseline="0" dirty="0"/>
              <a:t>-</a:t>
            </a:r>
            <a:r>
              <a:rPr lang="sv-SE" baseline="0" dirty="0" err="1"/>
              <a:t>who’s</a:t>
            </a:r>
            <a:r>
              <a:rPr lang="sv-SE" baseline="0" dirty="0"/>
              <a:t> the </a:t>
            </a:r>
            <a:r>
              <a:rPr lang="sv-SE" baseline="0" dirty="0" err="1"/>
              <a:t>Swede</a:t>
            </a:r>
            <a:r>
              <a:rPr lang="sv-SE" baseline="0" dirty="0"/>
              <a:t>? The Indian? The </a:t>
            </a:r>
            <a:r>
              <a:rPr lang="sv-SE" baseline="0" dirty="0" err="1"/>
              <a:t>Chinese</a:t>
            </a:r>
            <a:r>
              <a:rPr lang="sv-SE" baseline="0" dirty="0"/>
              <a:t> student? The Southern </a:t>
            </a:r>
            <a:r>
              <a:rPr lang="sv-SE" baseline="0" dirty="0" err="1"/>
              <a:t>European</a:t>
            </a:r>
            <a:r>
              <a:rPr lang="sv-SE" baseline="0" dirty="0"/>
              <a:t> student?</a:t>
            </a:r>
          </a:p>
          <a:p>
            <a:endParaRPr lang="sv-SE" baseline="0" dirty="0"/>
          </a:p>
          <a:p>
            <a:endParaRPr lang="sv-SE" baseline="0" dirty="0"/>
          </a:p>
          <a:p>
            <a:r>
              <a:rPr lang="sv-SE" baseline="0" dirty="0"/>
              <a:t>-</a:t>
            </a:r>
            <a:r>
              <a:rPr lang="sv-SE" baseline="0" dirty="0" err="1"/>
              <a:t>How</a:t>
            </a:r>
            <a:r>
              <a:rPr lang="sv-SE" baseline="0" dirty="0"/>
              <a:t> to </a:t>
            </a:r>
            <a:r>
              <a:rPr lang="sv-SE" baseline="0" dirty="0" err="1"/>
              <a:t>solve</a:t>
            </a:r>
            <a:r>
              <a:rPr lang="sv-SE" baseline="0" dirty="0"/>
              <a:t> </a:t>
            </a:r>
            <a:r>
              <a:rPr lang="sv-SE" baseline="0" dirty="0" err="1"/>
              <a:t>this</a:t>
            </a:r>
            <a:r>
              <a:rPr lang="sv-SE" baseline="0" dirty="0"/>
              <a:t> situation?</a:t>
            </a:r>
          </a:p>
          <a:p>
            <a:endParaRPr lang="sv-SE" baseline="0" dirty="0"/>
          </a:p>
          <a:p>
            <a:endParaRPr lang="sv-SE" baseline="0" dirty="0"/>
          </a:p>
          <a:p>
            <a:endParaRPr lang="sv-SE" dirty="0"/>
          </a:p>
        </p:txBody>
      </p:sp>
      <p:sp>
        <p:nvSpPr>
          <p:cNvPr id="4" name="Slide Number Placeholder 3"/>
          <p:cNvSpPr>
            <a:spLocks noGrp="1"/>
          </p:cNvSpPr>
          <p:nvPr>
            <p:ph type="sldNum" sz="quarter" idx="10"/>
          </p:nvPr>
        </p:nvSpPr>
        <p:spPr/>
        <p:txBody>
          <a:bodyPr/>
          <a:lstStyle/>
          <a:p>
            <a:fld id="{F0BB6158-C7CB-0F44-B0F2-0892C423F71E}" type="slidenum">
              <a:rPr lang="en-US" smtClean="0"/>
              <a:t>29</a:t>
            </a:fld>
            <a:endParaRPr lang="en-US"/>
          </a:p>
        </p:txBody>
      </p:sp>
    </p:spTree>
    <p:extLst>
      <p:ext uri="{BB962C8B-B14F-4D97-AF65-F5344CB8AC3E}">
        <p14:creationId xmlns:p14="http://schemas.microsoft.com/office/powerpoint/2010/main" val="41307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Hand </a:t>
            </a:r>
            <a:r>
              <a:rPr lang="sv-SE" dirty="0" err="1"/>
              <a:t>out</a:t>
            </a:r>
            <a:r>
              <a:rPr lang="sv-SE" dirty="0"/>
              <a:t> </a:t>
            </a:r>
            <a:r>
              <a:rPr lang="sv-SE" dirty="0" err="1"/>
              <a:t>with</a:t>
            </a:r>
            <a:r>
              <a:rPr lang="sv-SE" dirty="0"/>
              <a:t> </a:t>
            </a:r>
            <a:r>
              <a:rPr lang="sv-SE" dirty="0" err="1"/>
              <a:t>case</a:t>
            </a:r>
            <a:r>
              <a:rPr lang="sv-SE" dirty="0"/>
              <a:t> </a:t>
            </a:r>
            <a:r>
              <a:rPr lang="sv-SE" dirty="0" err="1"/>
              <a:t>study</a:t>
            </a:r>
            <a:r>
              <a:rPr lang="sv-SE" baseline="0" dirty="0"/>
              <a:t> on</a:t>
            </a:r>
          </a:p>
          <a:p>
            <a:r>
              <a:rPr lang="sv-SE" baseline="0" dirty="0"/>
              <a:t>10 mins</a:t>
            </a:r>
          </a:p>
          <a:p>
            <a:endParaRPr lang="sv-SE" baseline="0" dirty="0"/>
          </a:p>
          <a:p>
            <a:r>
              <a:rPr lang="sv-SE" baseline="0" dirty="0" err="1"/>
              <a:t>Stereotyping</a:t>
            </a:r>
            <a:endParaRPr lang="sv-SE" baseline="0" dirty="0"/>
          </a:p>
          <a:p>
            <a:endParaRPr lang="sv-SE" baseline="0" dirty="0"/>
          </a:p>
          <a:p>
            <a:r>
              <a:rPr lang="sv-SE" baseline="0" dirty="0"/>
              <a:t>-</a:t>
            </a:r>
            <a:r>
              <a:rPr lang="sv-SE" baseline="0" dirty="0" err="1"/>
              <a:t>who’s</a:t>
            </a:r>
            <a:r>
              <a:rPr lang="sv-SE" baseline="0" dirty="0"/>
              <a:t> the </a:t>
            </a:r>
            <a:r>
              <a:rPr lang="sv-SE" baseline="0" dirty="0" err="1"/>
              <a:t>Swede</a:t>
            </a:r>
            <a:r>
              <a:rPr lang="sv-SE" baseline="0" dirty="0"/>
              <a:t>? The Indian? The </a:t>
            </a:r>
            <a:r>
              <a:rPr lang="sv-SE" baseline="0" dirty="0" err="1"/>
              <a:t>Chinese</a:t>
            </a:r>
            <a:r>
              <a:rPr lang="sv-SE" baseline="0" dirty="0"/>
              <a:t> student? The Southern </a:t>
            </a:r>
            <a:r>
              <a:rPr lang="sv-SE" baseline="0" dirty="0" err="1"/>
              <a:t>European</a:t>
            </a:r>
            <a:r>
              <a:rPr lang="sv-SE" baseline="0" dirty="0"/>
              <a:t> student?</a:t>
            </a:r>
          </a:p>
          <a:p>
            <a:endParaRPr lang="sv-SE" baseline="0" dirty="0"/>
          </a:p>
          <a:p>
            <a:endParaRPr lang="sv-SE" baseline="0" dirty="0"/>
          </a:p>
          <a:p>
            <a:r>
              <a:rPr lang="sv-SE" baseline="0" dirty="0"/>
              <a:t>-</a:t>
            </a:r>
            <a:r>
              <a:rPr lang="sv-SE" baseline="0" dirty="0" err="1"/>
              <a:t>How</a:t>
            </a:r>
            <a:r>
              <a:rPr lang="sv-SE" baseline="0" dirty="0"/>
              <a:t> to </a:t>
            </a:r>
            <a:r>
              <a:rPr lang="sv-SE" baseline="0" dirty="0" err="1"/>
              <a:t>solve</a:t>
            </a:r>
            <a:r>
              <a:rPr lang="sv-SE" baseline="0" dirty="0"/>
              <a:t> </a:t>
            </a:r>
            <a:r>
              <a:rPr lang="sv-SE" baseline="0" dirty="0" err="1"/>
              <a:t>this</a:t>
            </a:r>
            <a:r>
              <a:rPr lang="sv-SE" baseline="0" dirty="0"/>
              <a:t> situation?</a:t>
            </a:r>
          </a:p>
          <a:p>
            <a:endParaRPr lang="sv-SE" baseline="0" dirty="0"/>
          </a:p>
          <a:p>
            <a:endParaRPr lang="sv-SE" baseline="0" dirty="0"/>
          </a:p>
          <a:p>
            <a:endParaRPr lang="sv-SE" dirty="0"/>
          </a:p>
        </p:txBody>
      </p:sp>
      <p:sp>
        <p:nvSpPr>
          <p:cNvPr id="4" name="Slide Number Placeholder 3"/>
          <p:cNvSpPr>
            <a:spLocks noGrp="1"/>
          </p:cNvSpPr>
          <p:nvPr>
            <p:ph type="sldNum" sz="quarter" idx="10"/>
          </p:nvPr>
        </p:nvSpPr>
        <p:spPr/>
        <p:txBody>
          <a:bodyPr/>
          <a:lstStyle/>
          <a:p>
            <a:fld id="{F0BB6158-C7CB-0F44-B0F2-0892C423F71E}" type="slidenum">
              <a:rPr lang="en-US" smtClean="0"/>
              <a:t>32</a:t>
            </a:fld>
            <a:endParaRPr lang="en-US"/>
          </a:p>
        </p:txBody>
      </p:sp>
    </p:spTree>
    <p:extLst>
      <p:ext uri="{BB962C8B-B14F-4D97-AF65-F5344CB8AC3E}">
        <p14:creationId xmlns:p14="http://schemas.microsoft.com/office/powerpoint/2010/main" val="50098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sv-SE" dirty="0" err="1"/>
              <a:t>Denial</a:t>
            </a:r>
            <a:r>
              <a:rPr lang="sv-SE" dirty="0"/>
              <a:t>:</a:t>
            </a:r>
            <a:r>
              <a:rPr lang="sv-SE" baseline="0" dirty="0"/>
              <a:t> </a:t>
            </a:r>
            <a:r>
              <a:rPr lang="sv-SE" dirty="0" err="1"/>
              <a:t>One’s</a:t>
            </a:r>
            <a:r>
              <a:rPr lang="sv-SE" dirty="0"/>
              <a:t> </a:t>
            </a:r>
            <a:r>
              <a:rPr lang="sv-SE" dirty="0" err="1"/>
              <a:t>own</a:t>
            </a:r>
            <a:r>
              <a:rPr lang="sv-SE" dirty="0"/>
              <a:t> </a:t>
            </a:r>
            <a:r>
              <a:rPr lang="sv-SE" dirty="0" err="1"/>
              <a:t>world</a:t>
            </a:r>
            <a:r>
              <a:rPr lang="sv-SE" baseline="0" dirty="0"/>
              <a:t> </a:t>
            </a:r>
            <a:r>
              <a:rPr lang="sv-SE" baseline="0" dirty="0" err="1"/>
              <a:t>view</a:t>
            </a:r>
            <a:r>
              <a:rPr lang="sv-SE" baseline="0" dirty="0"/>
              <a:t> is </a:t>
            </a:r>
            <a:r>
              <a:rPr lang="sv-SE" baseline="0" dirty="0" err="1"/>
              <a:t>unchallenged</a:t>
            </a:r>
            <a:r>
              <a:rPr lang="sv-SE" baseline="0" dirty="0"/>
              <a:t> as central </a:t>
            </a:r>
            <a:r>
              <a:rPr lang="sv-SE" baseline="0" dirty="0" err="1"/>
              <a:t>to</a:t>
            </a:r>
            <a:r>
              <a:rPr lang="sv-SE" baseline="0" dirty="0"/>
              <a:t> all </a:t>
            </a:r>
            <a:r>
              <a:rPr lang="sv-SE" baseline="0" dirty="0" err="1"/>
              <a:t>reality</a:t>
            </a:r>
            <a:r>
              <a:rPr lang="sv-SE" baseline="0" dirty="0"/>
              <a:t> ”my </a:t>
            </a:r>
            <a:r>
              <a:rPr lang="sv-SE" baseline="0" dirty="0" err="1"/>
              <a:t>way</a:t>
            </a:r>
            <a:r>
              <a:rPr lang="sv-SE" baseline="0" dirty="0"/>
              <a:t> is the normal </a:t>
            </a:r>
            <a:r>
              <a:rPr lang="sv-SE" baseline="0" dirty="0" err="1"/>
              <a:t>way</a:t>
            </a:r>
            <a:r>
              <a:rPr lang="sv-SE" baseline="0" dirty="0"/>
              <a:t>”</a:t>
            </a:r>
          </a:p>
          <a:p>
            <a:pPr marL="232943" indent="-232943">
              <a:buAutoNum type="arabicPeriod"/>
            </a:pPr>
            <a:r>
              <a:rPr lang="sv-SE" baseline="0" dirty="0" err="1"/>
              <a:t>Defense</a:t>
            </a:r>
            <a:r>
              <a:rPr lang="sv-SE" baseline="0" dirty="0"/>
              <a:t>: </a:t>
            </a:r>
            <a:r>
              <a:rPr lang="sv-SE" baseline="0" dirty="0" err="1"/>
              <a:t>Difference</a:t>
            </a:r>
            <a:r>
              <a:rPr lang="sv-SE" baseline="0" dirty="0"/>
              <a:t> is </a:t>
            </a:r>
            <a:r>
              <a:rPr lang="sv-SE" baseline="0" dirty="0" err="1"/>
              <a:t>recognised</a:t>
            </a:r>
            <a:r>
              <a:rPr lang="sv-SE" baseline="0" dirty="0"/>
              <a:t> and </a:t>
            </a:r>
            <a:r>
              <a:rPr lang="sv-SE" baseline="0" dirty="0" err="1"/>
              <a:t>seen</a:t>
            </a:r>
            <a:r>
              <a:rPr lang="sv-SE" baseline="0" dirty="0"/>
              <a:t> as </a:t>
            </a:r>
            <a:r>
              <a:rPr lang="sv-SE" baseline="0" dirty="0" err="1"/>
              <a:t>threatening</a:t>
            </a:r>
            <a:r>
              <a:rPr lang="sv-SE" baseline="0" dirty="0"/>
              <a:t> and </a:t>
            </a:r>
            <a:r>
              <a:rPr lang="sv-SE" baseline="0" dirty="0" err="1"/>
              <a:t>results</a:t>
            </a:r>
            <a:r>
              <a:rPr lang="sv-SE" baseline="0" dirty="0"/>
              <a:t> in negative </a:t>
            </a:r>
            <a:r>
              <a:rPr lang="sv-SE" baseline="0" dirty="0" err="1"/>
              <a:t>stereotyping</a:t>
            </a:r>
            <a:r>
              <a:rPr lang="sv-SE" baseline="0" dirty="0"/>
              <a:t> or </a:t>
            </a:r>
            <a:r>
              <a:rPr lang="sv-SE" baseline="0" dirty="0" err="1"/>
              <a:t>regarding</a:t>
            </a:r>
            <a:r>
              <a:rPr lang="sv-SE" baseline="0" dirty="0"/>
              <a:t> </a:t>
            </a:r>
            <a:r>
              <a:rPr lang="sv-SE" baseline="0" dirty="0" err="1"/>
              <a:t>other</a:t>
            </a:r>
            <a:r>
              <a:rPr lang="sv-SE" baseline="0" dirty="0"/>
              <a:t> </a:t>
            </a:r>
            <a:r>
              <a:rPr lang="sv-SE" baseline="0" dirty="0" err="1"/>
              <a:t>cultures</a:t>
            </a:r>
            <a:r>
              <a:rPr lang="sv-SE" baseline="0" dirty="0"/>
              <a:t> as </a:t>
            </a:r>
            <a:r>
              <a:rPr lang="sv-SE" baseline="0" dirty="0" err="1"/>
              <a:t>inferior</a:t>
            </a:r>
            <a:endParaRPr lang="sv-SE" baseline="0" dirty="0"/>
          </a:p>
          <a:p>
            <a:pPr marL="232943" indent="-232943">
              <a:buAutoNum type="arabicPeriod"/>
            </a:pPr>
            <a:r>
              <a:rPr lang="sv-SE" baseline="0" dirty="0" err="1"/>
              <a:t>Minimization</a:t>
            </a:r>
            <a:r>
              <a:rPr lang="sv-SE" baseline="0" dirty="0"/>
              <a:t>: </a:t>
            </a:r>
            <a:r>
              <a:rPr lang="sv-SE" baseline="0" dirty="0" err="1"/>
              <a:t>cultural</a:t>
            </a:r>
            <a:r>
              <a:rPr lang="sv-SE" baseline="0" dirty="0"/>
              <a:t> </a:t>
            </a:r>
            <a:r>
              <a:rPr lang="sv-SE" baseline="0" dirty="0" err="1"/>
              <a:t>difference</a:t>
            </a:r>
            <a:r>
              <a:rPr lang="sv-SE" baseline="0" dirty="0"/>
              <a:t> trivialised; </a:t>
            </a:r>
            <a:r>
              <a:rPr lang="sv-SE" baseline="0" dirty="0" err="1"/>
              <a:t>cultural</a:t>
            </a:r>
            <a:r>
              <a:rPr lang="sv-SE" baseline="0" dirty="0"/>
              <a:t> </a:t>
            </a:r>
            <a:r>
              <a:rPr lang="sv-SE" baseline="0" dirty="0" err="1"/>
              <a:t>similarity</a:t>
            </a:r>
            <a:r>
              <a:rPr lang="sv-SE" baseline="0" dirty="0"/>
              <a:t> </a:t>
            </a:r>
            <a:r>
              <a:rPr lang="sv-SE" baseline="0" dirty="0" err="1"/>
              <a:t>emphasised</a:t>
            </a:r>
            <a:endParaRPr lang="sv-SE" baseline="0" dirty="0"/>
          </a:p>
          <a:p>
            <a:pPr marL="232943" indent="-232943">
              <a:buAutoNum type="arabicPeriod"/>
            </a:pPr>
            <a:r>
              <a:rPr lang="sv-SE" baseline="0" dirty="0" err="1"/>
              <a:t>Acceptance</a:t>
            </a:r>
            <a:r>
              <a:rPr lang="sv-SE" baseline="0" dirty="0"/>
              <a:t>: </a:t>
            </a:r>
            <a:r>
              <a:rPr lang="sv-SE" baseline="0" dirty="0" err="1"/>
              <a:t>cultural</a:t>
            </a:r>
            <a:r>
              <a:rPr lang="sv-SE" baseline="0" dirty="0"/>
              <a:t> </a:t>
            </a:r>
            <a:r>
              <a:rPr lang="sv-SE" baseline="0" dirty="0" err="1"/>
              <a:t>diffference</a:t>
            </a:r>
            <a:r>
              <a:rPr lang="sv-SE" baseline="0" dirty="0"/>
              <a:t> </a:t>
            </a:r>
            <a:r>
              <a:rPr lang="sv-SE" baseline="0" dirty="0" err="1"/>
              <a:t>recognised</a:t>
            </a:r>
            <a:r>
              <a:rPr lang="sv-SE" baseline="0" dirty="0"/>
              <a:t> and accepted and </a:t>
            </a:r>
            <a:r>
              <a:rPr lang="sv-SE" baseline="0" dirty="0" err="1"/>
              <a:t>respected</a:t>
            </a:r>
            <a:endParaRPr lang="sv-SE" baseline="0" dirty="0"/>
          </a:p>
          <a:p>
            <a:pPr marL="232943" indent="-232943">
              <a:buAutoNum type="arabicPeriod"/>
            </a:pPr>
            <a:r>
              <a:rPr lang="sv-SE" baseline="0" dirty="0"/>
              <a:t>Adaptation: </a:t>
            </a:r>
            <a:r>
              <a:rPr lang="sv-SE" baseline="0" dirty="0" err="1"/>
              <a:t>empathy</a:t>
            </a:r>
            <a:r>
              <a:rPr lang="sv-SE" baseline="0" dirty="0"/>
              <a:t> – </a:t>
            </a:r>
            <a:r>
              <a:rPr lang="sv-SE" baseline="0" dirty="0" err="1"/>
              <a:t>one</a:t>
            </a:r>
            <a:r>
              <a:rPr lang="sv-SE" baseline="0" dirty="0"/>
              <a:t> </a:t>
            </a:r>
            <a:r>
              <a:rPr lang="sv-SE" baseline="0" dirty="0" err="1"/>
              <a:t>construes</a:t>
            </a:r>
            <a:r>
              <a:rPr lang="sv-SE" baseline="0" dirty="0"/>
              <a:t> events as </a:t>
            </a:r>
            <a:r>
              <a:rPr lang="sv-SE" baseline="0" dirty="0" err="1"/>
              <a:t>if</a:t>
            </a:r>
            <a:r>
              <a:rPr lang="sv-SE" baseline="0" dirty="0"/>
              <a:t> </a:t>
            </a:r>
            <a:r>
              <a:rPr lang="sv-SE" baseline="0" dirty="0" err="1"/>
              <a:t>one</a:t>
            </a:r>
            <a:r>
              <a:rPr lang="sv-SE" baseline="0" dirty="0"/>
              <a:t> </a:t>
            </a:r>
            <a:r>
              <a:rPr lang="sv-SE" baseline="0" dirty="0" err="1"/>
              <a:t>were</a:t>
            </a:r>
            <a:r>
              <a:rPr lang="sv-SE" baseline="0" dirty="0"/>
              <a:t> the </a:t>
            </a:r>
            <a:r>
              <a:rPr lang="sv-SE" baseline="0" dirty="0" err="1"/>
              <a:t>other</a:t>
            </a:r>
            <a:r>
              <a:rPr lang="sv-SE" baseline="0" dirty="0"/>
              <a:t> person ”walk the walk”</a:t>
            </a:r>
          </a:p>
          <a:p>
            <a:pPr marL="232943" indent="-232943">
              <a:buAutoNum type="arabicPeriod"/>
            </a:pPr>
            <a:r>
              <a:rPr lang="sv-SE" baseline="0" dirty="0"/>
              <a:t>Integration: person </a:t>
            </a:r>
            <a:r>
              <a:rPr lang="sv-SE" baseline="0" dirty="0" err="1"/>
              <a:t>who</a:t>
            </a:r>
            <a:r>
              <a:rPr lang="sv-SE" baseline="0" dirty="0"/>
              <a:t> </a:t>
            </a:r>
            <a:r>
              <a:rPr lang="sv-SE" baseline="0" dirty="0" err="1"/>
              <a:t>experiences</a:t>
            </a:r>
            <a:r>
              <a:rPr lang="sv-SE" baseline="0" dirty="0"/>
              <a:t> </a:t>
            </a:r>
            <a:r>
              <a:rPr lang="sv-SE" baseline="0" dirty="0" err="1"/>
              <a:t>difference</a:t>
            </a:r>
            <a:r>
              <a:rPr lang="sv-SE" baseline="0" dirty="0"/>
              <a:t> as an </a:t>
            </a:r>
            <a:r>
              <a:rPr lang="sv-SE" baseline="0" dirty="0" err="1"/>
              <a:t>essential</a:t>
            </a:r>
            <a:r>
              <a:rPr lang="sv-SE" baseline="0" dirty="0"/>
              <a:t> and </a:t>
            </a:r>
            <a:r>
              <a:rPr lang="sv-SE" baseline="0" dirty="0" err="1"/>
              <a:t>joyful</a:t>
            </a:r>
            <a:r>
              <a:rPr lang="sv-SE" baseline="0" dirty="0"/>
              <a:t> </a:t>
            </a:r>
            <a:r>
              <a:rPr lang="sv-SE" baseline="0" dirty="0" err="1"/>
              <a:t>aspect</a:t>
            </a:r>
            <a:r>
              <a:rPr lang="sv-SE" baseline="0" dirty="0"/>
              <a:t> </a:t>
            </a:r>
            <a:r>
              <a:rPr lang="sv-SE" baseline="0" dirty="0" err="1"/>
              <a:t>of</a:t>
            </a:r>
            <a:r>
              <a:rPr lang="sv-SE" baseline="0" dirty="0"/>
              <a:t> all </a:t>
            </a:r>
            <a:r>
              <a:rPr lang="sv-SE" baseline="0" dirty="0" err="1"/>
              <a:t>life</a:t>
            </a:r>
            <a:endParaRPr lang="en-GB" dirty="0"/>
          </a:p>
        </p:txBody>
      </p:sp>
      <p:sp>
        <p:nvSpPr>
          <p:cNvPr id="4" name="Slide Number Placeholder 3"/>
          <p:cNvSpPr>
            <a:spLocks noGrp="1"/>
          </p:cNvSpPr>
          <p:nvPr>
            <p:ph type="sldNum" sz="quarter" idx="10"/>
          </p:nvPr>
        </p:nvSpPr>
        <p:spPr/>
        <p:txBody>
          <a:bodyPr/>
          <a:lstStyle/>
          <a:p>
            <a:fld id="{E8A46C4C-DE9D-4EA0-870F-27B66A9F6B69}" type="slidenum">
              <a:rPr lang="en-GB" smtClean="0"/>
              <a:t>33</a:t>
            </a:fld>
            <a:endParaRPr lang="en-GB"/>
          </a:p>
        </p:txBody>
      </p:sp>
      <p:sp>
        <p:nvSpPr>
          <p:cNvPr id="5" name="Date Placeholder 4"/>
          <p:cNvSpPr>
            <a:spLocks noGrp="1"/>
          </p:cNvSpPr>
          <p:nvPr>
            <p:ph type="dt" idx="11"/>
          </p:nvPr>
        </p:nvSpPr>
        <p:spPr/>
        <p:txBody>
          <a:bodyPr/>
          <a:lstStyle/>
          <a:p>
            <a:r>
              <a:rPr lang="sv-SE"/>
              <a:t>2014-06-16</a:t>
            </a:r>
            <a:endParaRPr lang="en-GB"/>
          </a:p>
        </p:txBody>
      </p:sp>
    </p:spTree>
    <p:extLst>
      <p:ext uri="{BB962C8B-B14F-4D97-AF65-F5344CB8AC3E}">
        <p14:creationId xmlns:p14="http://schemas.microsoft.com/office/powerpoint/2010/main" val="90781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Times" pitchFamily="18" charset="0"/>
                <a:ea typeface="ＭＳ Ｐゴシック" pitchFamily="34" charset="-128"/>
              </a:rPr>
              <a:t>LOs</a:t>
            </a:r>
            <a:r>
              <a:rPr lang="en-GB" altLang="en-US" baseline="0" dirty="0">
                <a:latin typeface="Times" pitchFamily="18" charset="0"/>
                <a:ea typeface="ＭＳ Ｐゴシック" pitchFamily="34" charset="-128"/>
              </a:rPr>
              <a:t> for seminar and workshops</a:t>
            </a:r>
          </a:p>
          <a:p>
            <a:r>
              <a:rPr lang="en-GB" altLang="en-US" baseline="0" dirty="0">
                <a:latin typeface="Times" pitchFamily="18" charset="0"/>
                <a:ea typeface="ＭＳ Ｐゴシック" pitchFamily="34" charset="-128"/>
              </a:rPr>
              <a:t>BB</a:t>
            </a:r>
            <a:endParaRPr lang="en-GB" altLang="en-US" dirty="0">
              <a:latin typeface="Times" pitchFamily="18"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A1B5C39-96DD-4051-A4E5-A545E051CF3F}" type="slidenum">
              <a:rPr lang="sv-SE" smtClean="0"/>
              <a:pPr>
                <a:defRPr/>
              </a:pPr>
              <a:t>36</a:t>
            </a:fld>
            <a:endParaRPr lang="sv-SE"/>
          </a:p>
        </p:txBody>
      </p:sp>
    </p:spTree>
    <p:extLst>
      <p:ext uri="{BB962C8B-B14F-4D97-AF65-F5344CB8AC3E}">
        <p14:creationId xmlns:p14="http://schemas.microsoft.com/office/powerpoint/2010/main" val="313096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BB</a:t>
            </a:r>
          </a:p>
        </p:txBody>
      </p:sp>
      <p:sp>
        <p:nvSpPr>
          <p:cNvPr id="4" name="Slide Number Placeholder 3"/>
          <p:cNvSpPr>
            <a:spLocks noGrp="1"/>
          </p:cNvSpPr>
          <p:nvPr>
            <p:ph type="sldNum" sz="quarter" idx="5"/>
          </p:nvPr>
        </p:nvSpPr>
        <p:spPr/>
        <p:txBody>
          <a:bodyPr/>
          <a:lstStyle/>
          <a:p>
            <a:fld id="{F0BB6158-C7CB-0F44-B0F2-0892C423F71E}" type="slidenum">
              <a:rPr lang="en-US" smtClean="0"/>
              <a:t>37</a:t>
            </a:fld>
            <a:endParaRPr lang="en-US"/>
          </a:p>
        </p:txBody>
      </p:sp>
    </p:spTree>
    <p:extLst>
      <p:ext uri="{BB962C8B-B14F-4D97-AF65-F5344CB8AC3E}">
        <p14:creationId xmlns:p14="http://schemas.microsoft.com/office/powerpoint/2010/main" val="116907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BB</a:t>
            </a:r>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38</a:t>
            </a:fld>
            <a:endParaRPr lang="sv-SE"/>
          </a:p>
        </p:txBody>
      </p:sp>
    </p:spTree>
    <p:extLst>
      <p:ext uri="{BB962C8B-B14F-4D97-AF65-F5344CB8AC3E}">
        <p14:creationId xmlns:p14="http://schemas.microsoft.com/office/powerpoint/2010/main" val="276889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To</a:t>
            </a:r>
            <a:r>
              <a:rPr lang="sv-SE" baseline="0" dirty="0"/>
              <a:t> be </a:t>
            </a:r>
            <a:r>
              <a:rPr lang="sv-SE" baseline="0" dirty="0" err="1"/>
              <a:t>used</a:t>
            </a:r>
            <a:r>
              <a:rPr lang="sv-SE" baseline="0" dirty="0"/>
              <a:t> in mid term </a:t>
            </a:r>
            <a:r>
              <a:rPr lang="sv-SE" baseline="0" dirty="0" err="1"/>
              <a:t>assessment</a:t>
            </a:r>
            <a:r>
              <a:rPr lang="sv-SE" baseline="0" dirty="0"/>
              <a:t> </a:t>
            </a:r>
          </a:p>
          <a:p>
            <a:r>
              <a:rPr lang="sv-SE" baseline="0" dirty="0"/>
              <a:t>Will be </a:t>
            </a:r>
            <a:r>
              <a:rPr lang="sv-SE" baseline="0" dirty="0" err="1"/>
              <a:t>used</a:t>
            </a:r>
            <a:r>
              <a:rPr lang="sv-SE" baseline="0" dirty="0"/>
              <a:t> as part </a:t>
            </a:r>
            <a:r>
              <a:rPr lang="sv-SE" baseline="0" dirty="0" err="1"/>
              <a:t>of</a:t>
            </a:r>
            <a:r>
              <a:rPr lang="sv-SE" baseline="0" dirty="0"/>
              <a:t> final </a:t>
            </a:r>
            <a:r>
              <a:rPr lang="sv-SE" baseline="0" dirty="0" err="1"/>
              <a:t>assessment</a:t>
            </a:r>
            <a:endParaRPr lang="sv-SE" baseline="0" dirty="0"/>
          </a:p>
          <a:p>
            <a:r>
              <a:rPr lang="sv-SE" baseline="0" dirty="0"/>
              <a:t>BB</a:t>
            </a:r>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39</a:t>
            </a:fld>
            <a:endParaRPr lang="sv-SE"/>
          </a:p>
        </p:txBody>
      </p:sp>
    </p:spTree>
    <p:extLst>
      <p:ext uri="{BB962C8B-B14F-4D97-AF65-F5344CB8AC3E}">
        <p14:creationId xmlns:p14="http://schemas.microsoft.com/office/powerpoint/2010/main" val="162905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keeping it to a simple summary/discussion of what they learnt re. the model, and then just focusing on what does it mean for their groups and work is enough. I had more, then got rid of it.</a:t>
            </a:r>
          </a:p>
          <a:p>
            <a:r>
              <a:rPr lang="en-US" dirty="0"/>
              <a:t> </a:t>
            </a:r>
          </a:p>
          <a:p>
            <a:r>
              <a:rPr lang="en-US" dirty="0"/>
              <a:t>If you want to come back to </a:t>
            </a:r>
            <a:r>
              <a:rPr lang="en-US" dirty="0" err="1"/>
              <a:t>Wheelen</a:t>
            </a:r>
            <a:r>
              <a:rPr lang="en-US" dirty="0"/>
              <a:t>, I’d say go back to her statement from the video about attributing behavior (in this case dispositional attribution … explaining behavior in others by making negative assumptions about that person … e.g. they come late because they’re lazy). The French vs. Swedish managers case could work (didn’t do in session 1), or any other similar type activity which gets them to explore that idea of interpreting behavior, but if doing e.g. the quiet student scenario that would work better and could be linked to this.</a:t>
            </a:r>
          </a:p>
          <a:p>
            <a:endParaRPr lang="sv-SE" dirty="0"/>
          </a:p>
        </p:txBody>
      </p:sp>
      <p:sp>
        <p:nvSpPr>
          <p:cNvPr id="4" name="Slide Number Placeholder 3"/>
          <p:cNvSpPr>
            <a:spLocks noGrp="1"/>
          </p:cNvSpPr>
          <p:nvPr>
            <p:ph type="sldNum" sz="quarter" idx="10"/>
          </p:nvPr>
        </p:nvSpPr>
        <p:spPr/>
        <p:txBody>
          <a:bodyPr/>
          <a:lstStyle/>
          <a:p>
            <a:fld id="{F0BB6158-C7CB-0F44-B0F2-0892C423F71E}" type="slidenum">
              <a:rPr lang="en-US" smtClean="0"/>
              <a:t>42</a:t>
            </a:fld>
            <a:endParaRPr lang="en-US"/>
          </a:p>
        </p:txBody>
      </p:sp>
    </p:spTree>
    <p:extLst>
      <p:ext uri="{BB962C8B-B14F-4D97-AF65-F5344CB8AC3E}">
        <p14:creationId xmlns:p14="http://schemas.microsoft.com/office/powerpoint/2010/main" val="197685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Volvo ad</a:t>
            </a:r>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2</a:t>
            </a:fld>
            <a:endParaRPr lang="sv-SE"/>
          </a:p>
        </p:txBody>
      </p:sp>
    </p:spTree>
    <p:extLst>
      <p:ext uri="{BB962C8B-B14F-4D97-AF65-F5344CB8AC3E}">
        <p14:creationId xmlns:p14="http://schemas.microsoft.com/office/powerpoint/2010/main" val="315082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Culture vs </a:t>
            </a:r>
            <a:r>
              <a:rPr lang="sv-SE" dirty="0" err="1"/>
              <a:t>culture</a:t>
            </a:r>
            <a:r>
              <a:rPr lang="sv-SE" dirty="0"/>
              <a:t> (</a:t>
            </a:r>
            <a:r>
              <a:rPr lang="sv-SE" dirty="0" err="1"/>
              <a:t>Holliday</a:t>
            </a:r>
            <a:r>
              <a:rPr lang="sv-SE" dirty="0"/>
              <a:t>)</a:t>
            </a:r>
          </a:p>
          <a:p>
            <a:r>
              <a:rPr lang="sv-SE" dirty="0"/>
              <a:t>Picture from Nature + </a:t>
            </a:r>
            <a:r>
              <a:rPr lang="sv-SE" dirty="0" err="1"/>
              <a:t>results</a:t>
            </a:r>
            <a:r>
              <a:rPr lang="sv-SE" dirty="0"/>
              <a:t> (</a:t>
            </a:r>
            <a:r>
              <a:rPr lang="sv-SE" dirty="0" err="1"/>
              <a:t>graph</a:t>
            </a:r>
            <a:r>
              <a:rPr lang="sv-SE" dirty="0"/>
              <a:t>)</a:t>
            </a:r>
          </a:p>
          <a:p>
            <a:r>
              <a:rPr lang="sv-SE" dirty="0" err="1"/>
              <a:t>Wheelan</a:t>
            </a:r>
            <a:r>
              <a:rPr lang="sv-SE" dirty="0"/>
              <a:t> vs </a:t>
            </a:r>
            <a:r>
              <a:rPr lang="sv-SE" dirty="0" err="1"/>
              <a:t>Hofstede</a:t>
            </a:r>
            <a:endParaRPr lang="sv-SE" dirty="0"/>
          </a:p>
          <a:p>
            <a:endParaRPr lang="sv-SE" dirty="0"/>
          </a:p>
          <a:p>
            <a:r>
              <a:rPr lang="sv-SE" dirty="0"/>
              <a:t>https://www.scientificamerican.com/article/how-diversity-makes-us-smarter/</a:t>
            </a:r>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3</a:t>
            </a:fld>
            <a:endParaRPr lang="sv-SE"/>
          </a:p>
        </p:txBody>
      </p:sp>
    </p:spTree>
    <p:extLst>
      <p:ext uri="{BB962C8B-B14F-4D97-AF65-F5344CB8AC3E}">
        <p14:creationId xmlns:p14="http://schemas.microsoft.com/office/powerpoint/2010/main" val="125557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BB</a:t>
            </a:r>
          </a:p>
          <a:p>
            <a:endParaRPr lang="sv-SE" dirty="0"/>
          </a:p>
          <a:p>
            <a:r>
              <a:rPr lang="sv-SE" dirty="0"/>
              <a:t>EU abbreviations:</a:t>
            </a:r>
          </a:p>
          <a:p>
            <a:r>
              <a:rPr lang="sv-SE" dirty="0"/>
              <a:t>IE: </a:t>
            </a:r>
            <a:r>
              <a:rPr lang="sv-SE" dirty="0" err="1"/>
              <a:t>Ireland</a:t>
            </a:r>
            <a:endParaRPr lang="sv-SE" dirty="0"/>
          </a:p>
          <a:p>
            <a:r>
              <a:rPr lang="sv-SE" dirty="0"/>
              <a:t>KO. Kosovo?</a:t>
            </a:r>
          </a:p>
          <a:p>
            <a:r>
              <a:rPr lang="sv-SE" dirty="0"/>
              <a:t>ME. Montenegro</a:t>
            </a:r>
          </a:p>
          <a:p>
            <a:r>
              <a:rPr lang="sv-SE" dirty="0"/>
              <a:t>LT: </a:t>
            </a:r>
            <a:r>
              <a:rPr lang="sv-SE" dirty="0" err="1"/>
              <a:t>Lithuania</a:t>
            </a:r>
            <a:endParaRPr lang="sv-SE" dirty="0"/>
          </a:p>
          <a:p>
            <a:r>
              <a:rPr lang="sv-SE" dirty="0"/>
              <a:t>LU: Luxembourg</a:t>
            </a:r>
          </a:p>
          <a:p>
            <a:r>
              <a:rPr lang="sv-SE" dirty="0"/>
              <a:t>SI: </a:t>
            </a:r>
            <a:r>
              <a:rPr lang="sv-SE" dirty="0" err="1"/>
              <a:t>Slovenia</a:t>
            </a:r>
            <a:endParaRPr lang="sv-SE" dirty="0"/>
          </a:p>
          <a:p>
            <a:r>
              <a:rPr lang="sv-SE" dirty="0"/>
              <a:t>TR: </a:t>
            </a:r>
            <a:r>
              <a:rPr lang="sv-SE" dirty="0" err="1"/>
              <a:t>Turkey</a:t>
            </a:r>
            <a:endParaRPr lang="sv-SE" dirty="0"/>
          </a:p>
          <a:p>
            <a:endParaRPr lang="sv-SE" dirty="0"/>
          </a:p>
          <a:p>
            <a:r>
              <a:rPr lang="sv-SE" dirty="0"/>
              <a:t>Note </a:t>
            </a:r>
            <a:r>
              <a:rPr lang="sv-SE" dirty="0" err="1"/>
              <a:t>that</a:t>
            </a:r>
            <a:r>
              <a:rPr lang="sv-SE" dirty="0"/>
              <a:t> </a:t>
            </a:r>
            <a:r>
              <a:rPr lang="sv-SE" dirty="0" err="1"/>
              <a:t>countries</a:t>
            </a:r>
            <a:r>
              <a:rPr lang="sv-SE" dirty="0"/>
              <a:t> </a:t>
            </a:r>
            <a:r>
              <a:rPr lang="sv-SE" dirty="0" err="1"/>
              <a:t>have</a:t>
            </a:r>
            <a:r>
              <a:rPr lang="sv-SE" dirty="0"/>
              <a:t> different definitions </a:t>
            </a:r>
            <a:r>
              <a:rPr lang="sv-SE" dirty="0" err="1"/>
              <a:t>of</a:t>
            </a:r>
            <a:r>
              <a:rPr lang="sv-SE" dirty="0"/>
              <a:t> </a:t>
            </a:r>
            <a:r>
              <a:rPr lang="sv-SE" dirty="0" err="1"/>
              <a:t>what</a:t>
            </a:r>
            <a:r>
              <a:rPr lang="sv-SE" dirty="0"/>
              <a:t> </a:t>
            </a:r>
            <a:r>
              <a:rPr lang="sv-SE" dirty="0" err="1"/>
              <a:t>group</a:t>
            </a:r>
            <a:r>
              <a:rPr lang="sv-SE" dirty="0"/>
              <a:t> </a:t>
            </a:r>
            <a:r>
              <a:rPr lang="sv-SE" dirty="0" err="1"/>
              <a:t>work</a:t>
            </a:r>
            <a:r>
              <a:rPr lang="sv-SE" dirty="0"/>
              <a:t> is </a:t>
            </a:r>
            <a:r>
              <a:rPr lang="sv-SE" dirty="0" err="1"/>
              <a:t>e.g</a:t>
            </a:r>
            <a:r>
              <a:rPr lang="sv-SE" dirty="0"/>
              <a:t>. in </a:t>
            </a:r>
            <a:r>
              <a:rPr lang="sv-SE" dirty="0" err="1"/>
              <a:t>Bulgaria</a:t>
            </a:r>
            <a:r>
              <a:rPr lang="sv-SE" dirty="0"/>
              <a:t> team </a:t>
            </a:r>
            <a:r>
              <a:rPr lang="sv-SE" dirty="0" err="1"/>
              <a:t>work</a:t>
            </a:r>
            <a:r>
              <a:rPr lang="sv-SE" dirty="0"/>
              <a:t> is </a:t>
            </a:r>
            <a:r>
              <a:rPr lang="sv-SE" dirty="0" err="1"/>
              <a:t>if</a:t>
            </a:r>
            <a:r>
              <a:rPr lang="sv-SE" dirty="0"/>
              <a:t> </a:t>
            </a:r>
            <a:r>
              <a:rPr lang="sv-SE" dirty="0" err="1"/>
              <a:t>you</a:t>
            </a:r>
            <a:r>
              <a:rPr lang="sv-SE" dirty="0"/>
              <a:t> </a:t>
            </a:r>
            <a:r>
              <a:rPr lang="sv-SE" dirty="0" err="1"/>
              <a:t>work</a:t>
            </a:r>
            <a:r>
              <a:rPr lang="sv-SE" dirty="0"/>
              <a:t> in the same </a:t>
            </a:r>
            <a:r>
              <a:rPr lang="sv-SE" dirty="0" err="1"/>
              <a:t>department</a:t>
            </a:r>
            <a:endParaRPr lang="sv-SE" dirty="0"/>
          </a:p>
        </p:txBody>
      </p:sp>
      <p:sp>
        <p:nvSpPr>
          <p:cNvPr id="4" name="Slide Number Placeholder 3"/>
          <p:cNvSpPr>
            <a:spLocks noGrp="1"/>
          </p:cNvSpPr>
          <p:nvPr>
            <p:ph type="sldNum" sz="quarter" idx="10"/>
          </p:nvPr>
        </p:nvSpPr>
        <p:spPr/>
        <p:txBody>
          <a:bodyPr/>
          <a:lstStyle/>
          <a:p>
            <a:fld id="{F0BB6158-C7CB-0F44-B0F2-0892C423F71E}" type="slidenum">
              <a:rPr lang="en-US" smtClean="0"/>
              <a:t>6</a:t>
            </a:fld>
            <a:endParaRPr lang="en-US"/>
          </a:p>
        </p:txBody>
      </p:sp>
    </p:spTree>
    <p:extLst>
      <p:ext uri="{BB962C8B-B14F-4D97-AF65-F5344CB8AC3E}">
        <p14:creationId xmlns:p14="http://schemas.microsoft.com/office/powerpoint/2010/main" val="244302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Hand </a:t>
            </a:r>
            <a:r>
              <a:rPr lang="sv-SE" dirty="0" err="1"/>
              <a:t>out</a:t>
            </a:r>
            <a:r>
              <a:rPr lang="sv-SE" dirty="0"/>
              <a:t> </a:t>
            </a:r>
            <a:r>
              <a:rPr lang="sv-SE" dirty="0" err="1"/>
              <a:t>with</a:t>
            </a:r>
            <a:r>
              <a:rPr lang="sv-SE" dirty="0"/>
              <a:t> </a:t>
            </a:r>
            <a:r>
              <a:rPr lang="sv-SE" dirty="0" err="1"/>
              <a:t>case</a:t>
            </a:r>
            <a:r>
              <a:rPr lang="sv-SE" dirty="0"/>
              <a:t> </a:t>
            </a:r>
            <a:r>
              <a:rPr lang="sv-SE" dirty="0" err="1"/>
              <a:t>study</a:t>
            </a:r>
            <a:r>
              <a:rPr lang="sv-SE" baseline="0" dirty="0"/>
              <a:t> on</a:t>
            </a:r>
          </a:p>
          <a:p>
            <a:r>
              <a:rPr lang="sv-SE" baseline="0" dirty="0"/>
              <a:t>10 mins</a:t>
            </a:r>
          </a:p>
          <a:p>
            <a:endParaRPr lang="sv-SE" baseline="0" dirty="0"/>
          </a:p>
          <a:p>
            <a:r>
              <a:rPr lang="sv-SE" baseline="0" dirty="0" err="1"/>
              <a:t>Stereotyping</a:t>
            </a:r>
            <a:endParaRPr lang="sv-SE" baseline="0" dirty="0"/>
          </a:p>
          <a:p>
            <a:endParaRPr lang="sv-SE" baseline="0" dirty="0"/>
          </a:p>
          <a:p>
            <a:r>
              <a:rPr lang="sv-SE" baseline="0" dirty="0"/>
              <a:t>-</a:t>
            </a:r>
            <a:r>
              <a:rPr lang="sv-SE" baseline="0" dirty="0" err="1"/>
              <a:t>who’s</a:t>
            </a:r>
            <a:r>
              <a:rPr lang="sv-SE" baseline="0" dirty="0"/>
              <a:t> the </a:t>
            </a:r>
            <a:r>
              <a:rPr lang="sv-SE" baseline="0" dirty="0" err="1"/>
              <a:t>Swede</a:t>
            </a:r>
            <a:r>
              <a:rPr lang="sv-SE" baseline="0" dirty="0"/>
              <a:t>? The Indian? The </a:t>
            </a:r>
            <a:r>
              <a:rPr lang="sv-SE" baseline="0" dirty="0" err="1"/>
              <a:t>Chinese</a:t>
            </a:r>
            <a:r>
              <a:rPr lang="sv-SE" baseline="0" dirty="0"/>
              <a:t> student? The Southern </a:t>
            </a:r>
            <a:r>
              <a:rPr lang="sv-SE" baseline="0" dirty="0" err="1"/>
              <a:t>European</a:t>
            </a:r>
            <a:r>
              <a:rPr lang="sv-SE" baseline="0" dirty="0"/>
              <a:t> student?</a:t>
            </a:r>
          </a:p>
          <a:p>
            <a:endParaRPr lang="sv-SE" baseline="0" dirty="0"/>
          </a:p>
          <a:p>
            <a:endParaRPr lang="sv-SE" baseline="0" dirty="0"/>
          </a:p>
          <a:p>
            <a:r>
              <a:rPr lang="sv-SE" baseline="0" dirty="0"/>
              <a:t>-</a:t>
            </a:r>
            <a:r>
              <a:rPr lang="sv-SE" baseline="0" dirty="0" err="1"/>
              <a:t>How</a:t>
            </a:r>
            <a:r>
              <a:rPr lang="sv-SE" baseline="0" dirty="0"/>
              <a:t> to </a:t>
            </a:r>
            <a:r>
              <a:rPr lang="sv-SE" baseline="0" dirty="0" err="1"/>
              <a:t>solve</a:t>
            </a:r>
            <a:r>
              <a:rPr lang="sv-SE" baseline="0" dirty="0"/>
              <a:t> </a:t>
            </a:r>
            <a:r>
              <a:rPr lang="sv-SE" baseline="0" dirty="0" err="1"/>
              <a:t>this</a:t>
            </a:r>
            <a:r>
              <a:rPr lang="sv-SE" baseline="0" dirty="0"/>
              <a:t> situation?</a:t>
            </a:r>
          </a:p>
          <a:p>
            <a:endParaRPr lang="sv-SE" baseline="0" dirty="0"/>
          </a:p>
          <a:p>
            <a:endParaRPr lang="sv-SE" baseline="0" dirty="0"/>
          </a:p>
          <a:p>
            <a:endParaRPr lang="sv-SE" dirty="0"/>
          </a:p>
        </p:txBody>
      </p:sp>
      <p:sp>
        <p:nvSpPr>
          <p:cNvPr id="4" name="Slide Number Placeholder 3"/>
          <p:cNvSpPr>
            <a:spLocks noGrp="1"/>
          </p:cNvSpPr>
          <p:nvPr>
            <p:ph type="sldNum" sz="quarter" idx="10"/>
          </p:nvPr>
        </p:nvSpPr>
        <p:spPr/>
        <p:txBody>
          <a:bodyPr/>
          <a:lstStyle/>
          <a:p>
            <a:fld id="{F0BB6158-C7CB-0F44-B0F2-0892C423F71E}" type="slidenum">
              <a:rPr lang="en-US" smtClean="0"/>
              <a:t>9</a:t>
            </a:fld>
            <a:endParaRPr lang="en-US"/>
          </a:p>
        </p:txBody>
      </p:sp>
    </p:spTree>
    <p:extLst>
      <p:ext uri="{BB962C8B-B14F-4D97-AF65-F5344CB8AC3E}">
        <p14:creationId xmlns:p14="http://schemas.microsoft.com/office/powerpoint/2010/main" val="409676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We</a:t>
            </a:r>
            <a:r>
              <a:rPr lang="sv-SE" dirty="0"/>
              <a:t> </a:t>
            </a:r>
            <a:r>
              <a:rPr lang="sv-SE" dirty="0" err="1"/>
              <a:t>tend</a:t>
            </a:r>
            <a:r>
              <a:rPr lang="sv-SE" dirty="0"/>
              <a:t> to </a:t>
            </a:r>
            <a:r>
              <a:rPr lang="sv-SE" dirty="0" err="1"/>
              <a:t>gravitate</a:t>
            </a:r>
            <a:r>
              <a:rPr lang="sv-SE" dirty="0"/>
              <a:t> </a:t>
            </a:r>
            <a:r>
              <a:rPr lang="sv-SE" dirty="0" err="1"/>
              <a:t>towards</a:t>
            </a:r>
            <a:r>
              <a:rPr lang="sv-SE" dirty="0"/>
              <a:t> </a:t>
            </a:r>
            <a:r>
              <a:rPr lang="sv-SE" dirty="0" err="1"/>
              <a:t>our</a:t>
            </a:r>
            <a:r>
              <a:rPr lang="sv-SE" dirty="0"/>
              <a:t> </a:t>
            </a:r>
            <a:r>
              <a:rPr lang="sv-SE" dirty="0" err="1"/>
              <a:t>own</a:t>
            </a:r>
            <a:r>
              <a:rPr lang="sv-SE" dirty="0"/>
              <a:t> </a:t>
            </a:r>
            <a:r>
              <a:rPr lang="sv-SE" dirty="0" err="1"/>
              <a:t>type</a:t>
            </a:r>
            <a:endParaRPr lang="sv-SE" dirty="0"/>
          </a:p>
          <a:p>
            <a:r>
              <a:rPr lang="sv-SE" dirty="0" err="1"/>
              <a:t>Hofstede</a:t>
            </a:r>
            <a:endParaRPr lang="sv-SE" dirty="0"/>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12</a:t>
            </a:fld>
            <a:endParaRPr lang="sv-SE"/>
          </a:p>
        </p:txBody>
      </p:sp>
    </p:spTree>
    <p:extLst>
      <p:ext uri="{BB962C8B-B14F-4D97-AF65-F5344CB8AC3E}">
        <p14:creationId xmlns:p14="http://schemas.microsoft.com/office/powerpoint/2010/main" val="232583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Last </a:t>
            </a:r>
            <a:r>
              <a:rPr lang="sv-SE" dirty="0" err="1"/>
              <a:t>year</a:t>
            </a:r>
            <a:r>
              <a:rPr lang="sv-SE" dirty="0"/>
              <a:t> </a:t>
            </a:r>
            <a:r>
              <a:rPr lang="sv-SE" dirty="0" err="1"/>
              <a:t>top</a:t>
            </a:r>
            <a:r>
              <a:rPr lang="sv-SE" dirty="0"/>
              <a:t> 5: show </a:t>
            </a:r>
            <a:r>
              <a:rPr lang="sv-SE" dirty="0" err="1"/>
              <a:t>respect</a:t>
            </a:r>
            <a:r>
              <a:rPr lang="sv-SE" dirty="0"/>
              <a:t>, meetings on </a:t>
            </a:r>
            <a:r>
              <a:rPr lang="sv-SE" dirty="0" err="1"/>
              <a:t>time</a:t>
            </a:r>
            <a:r>
              <a:rPr lang="sv-SE" dirty="0"/>
              <a:t>, listens </a:t>
            </a:r>
            <a:r>
              <a:rPr lang="sv-SE" dirty="0" err="1"/>
              <a:t>actively</a:t>
            </a:r>
            <a:r>
              <a:rPr lang="sv-SE" dirty="0"/>
              <a:t>, shows </a:t>
            </a:r>
            <a:r>
              <a:rPr lang="sv-SE" dirty="0" err="1"/>
              <a:t>politeness</a:t>
            </a:r>
            <a:r>
              <a:rPr lang="sv-SE" dirty="0"/>
              <a:t>, </a:t>
            </a:r>
            <a:r>
              <a:rPr lang="sv-SE" dirty="0" err="1"/>
              <a:t>attends</a:t>
            </a:r>
            <a:r>
              <a:rPr lang="sv-SE" dirty="0"/>
              <a:t> all meetings</a:t>
            </a:r>
          </a:p>
          <a:p>
            <a:r>
              <a:rPr lang="sv-SE" dirty="0"/>
              <a:t>20 /31 students </a:t>
            </a:r>
            <a:r>
              <a:rPr lang="sv-SE" dirty="0" err="1"/>
              <a:t>responded</a:t>
            </a:r>
            <a:endParaRPr lang="sv-SE" dirty="0"/>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15</a:t>
            </a:fld>
            <a:endParaRPr lang="sv-SE"/>
          </a:p>
        </p:txBody>
      </p:sp>
    </p:spTree>
    <p:extLst>
      <p:ext uri="{BB962C8B-B14F-4D97-AF65-F5344CB8AC3E}">
        <p14:creationId xmlns:p14="http://schemas.microsoft.com/office/powerpoint/2010/main" val="347742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Interesting</a:t>
            </a:r>
            <a:r>
              <a:rPr lang="sv-SE" dirty="0"/>
              <a:t> </a:t>
            </a:r>
            <a:r>
              <a:rPr lang="sv-SE" dirty="0" err="1"/>
              <a:t>words</a:t>
            </a:r>
            <a:r>
              <a:rPr lang="sv-SE" baseline="0" dirty="0"/>
              <a:t> </a:t>
            </a:r>
            <a:r>
              <a:rPr lang="sv-SE" baseline="0" dirty="0" err="1"/>
              <a:t>but</a:t>
            </a:r>
            <a:r>
              <a:rPr lang="sv-SE" baseline="0" dirty="0"/>
              <a:t> </a:t>
            </a:r>
            <a:r>
              <a:rPr lang="sv-SE" baseline="0" dirty="0" err="1"/>
              <a:t>what</a:t>
            </a:r>
            <a:r>
              <a:rPr lang="sv-SE" baseline="0" dirty="0"/>
              <a:t> do </a:t>
            </a:r>
            <a:r>
              <a:rPr lang="sv-SE" baseline="0" dirty="0" err="1"/>
              <a:t>they</a:t>
            </a:r>
            <a:r>
              <a:rPr lang="sv-SE" baseline="0" dirty="0"/>
              <a:t> </a:t>
            </a:r>
            <a:r>
              <a:rPr lang="sv-SE" baseline="0" dirty="0" err="1"/>
              <a:t>mean</a:t>
            </a:r>
            <a:r>
              <a:rPr lang="sv-SE" baseline="0" dirty="0"/>
              <a:t>?</a:t>
            </a:r>
          </a:p>
          <a:p>
            <a:r>
              <a:rPr lang="sv-SE" baseline="0" dirty="0" err="1"/>
              <a:t>Even</a:t>
            </a:r>
            <a:r>
              <a:rPr lang="sv-SE" baseline="0" dirty="0"/>
              <a:t> in </a:t>
            </a:r>
            <a:r>
              <a:rPr lang="sv-SE" baseline="0" dirty="0" err="1"/>
              <a:t>cases</a:t>
            </a:r>
            <a:r>
              <a:rPr lang="sv-SE" baseline="0" dirty="0"/>
              <a:t> </a:t>
            </a:r>
            <a:r>
              <a:rPr lang="sv-SE" baseline="0" dirty="0" err="1"/>
              <a:t>where</a:t>
            </a:r>
            <a:r>
              <a:rPr lang="sv-SE" baseline="0" dirty="0"/>
              <a:t> </a:t>
            </a:r>
            <a:r>
              <a:rPr lang="sv-SE" baseline="0" dirty="0" err="1"/>
              <a:t>there</a:t>
            </a:r>
            <a:r>
              <a:rPr lang="sv-SE" baseline="0" dirty="0"/>
              <a:t> is a </a:t>
            </a:r>
            <a:r>
              <a:rPr lang="sv-SE" baseline="0" dirty="0" err="1"/>
              <a:t>group</a:t>
            </a:r>
            <a:r>
              <a:rPr lang="sv-SE" baseline="0" dirty="0"/>
              <a:t> </a:t>
            </a:r>
            <a:r>
              <a:rPr lang="sv-SE" baseline="0" dirty="0" err="1"/>
              <a:t>contract</a:t>
            </a:r>
            <a:r>
              <a:rPr lang="sv-SE" baseline="0" dirty="0"/>
              <a:t>, </a:t>
            </a:r>
            <a:r>
              <a:rPr lang="sv-SE" baseline="0" dirty="0" err="1"/>
              <a:t>there</a:t>
            </a:r>
            <a:r>
              <a:rPr lang="sv-SE" baseline="0" dirty="0"/>
              <a:t> </a:t>
            </a:r>
            <a:r>
              <a:rPr lang="sv-SE" baseline="0" dirty="0" err="1"/>
              <a:t>are</a:t>
            </a:r>
            <a:r>
              <a:rPr lang="sv-SE" baseline="0" dirty="0"/>
              <a:t> different interpretations </a:t>
            </a:r>
            <a:r>
              <a:rPr lang="sv-SE" baseline="0" dirty="0" err="1"/>
              <a:t>of</a:t>
            </a:r>
            <a:r>
              <a:rPr lang="sv-SE" baseline="0" dirty="0"/>
              <a:t> </a:t>
            </a:r>
            <a:r>
              <a:rPr lang="sv-SE" baseline="0" dirty="0" err="1"/>
              <a:t>what</a:t>
            </a:r>
            <a:r>
              <a:rPr lang="sv-SE" baseline="0" dirty="0"/>
              <a:t> </a:t>
            </a:r>
            <a:r>
              <a:rPr lang="sv-SE" baseline="0" dirty="0" err="1"/>
              <a:t>these</a:t>
            </a:r>
            <a:r>
              <a:rPr lang="sv-SE" baseline="0" dirty="0"/>
              <a:t> </a:t>
            </a:r>
            <a:r>
              <a:rPr lang="sv-SE" baseline="0" dirty="0" err="1"/>
              <a:t>words</a:t>
            </a:r>
            <a:r>
              <a:rPr lang="sv-SE" baseline="0" dirty="0"/>
              <a:t> </a:t>
            </a:r>
            <a:r>
              <a:rPr lang="sv-SE" baseline="0" dirty="0" err="1"/>
              <a:t>mean</a:t>
            </a:r>
            <a:r>
              <a:rPr lang="sv-SE" baseline="0" dirty="0"/>
              <a:t>.</a:t>
            </a:r>
          </a:p>
          <a:p>
            <a:r>
              <a:rPr lang="sv-SE" baseline="0" dirty="0"/>
              <a:t>Look at </a:t>
            </a:r>
            <a:r>
              <a:rPr lang="sv-SE" baseline="0" dirty="0" err="1"/>
              <a:t>examples</a:t>
            </a:r>
            <a:r>
              <a:rPr lang="sv-SE" baseline="0" dirty="0"/>
              <a:t> from the survey and </a:t>
            </a:r>
            <a:r>
              <a:rPr lang="sv-SE" baseline="0" dirty="0" err="1"/>
              <a:t>whether</a:t>
            </a:r>
            <a:r>
              <a:rPr lang="sv-SE" baseline="0" dirty="0"/>
              <a:t> </a:t>
            </a:r>
            <a:r>
              <a:rPr lang="sv-SE" baseline="0" dirty="0" err="1"/>
              <a:t>people</a:t>
            </a:r>
            <a:r>
              <a:rPr lang="sv-SE" baseline="0" dirty="0"/>
              <a:t> </a:t>
            </a:r>
            <a:r>
              <a:rPr lang="sv-SE" baseline="0" dirty="0" err="1"/>
              <a:t>thought</a:t>
            </a:r>
            <a:r>
              <a:rPr lang="sv-SE" baseline="0" dirty="0"/>
              <a:t> </a:t>
            </a:r>
            <a:r>
              <a:rPr lang="sv-SE" baseline="0" dirty="0" err="1"/>
              <a:t>these</a:t>
            </a:r>
            <a:r>
              <a:rPr lang="sv-SE" baseline="0" dirty="0"/>
              <a:t> </a:t>
            </a:r>
            <a:r>
              <a:rPr lang="sv-SE" baseline="0" dirty="0" err="1"/>
              <a:t>were</a:t>
            </a:r>
            <a:r>
              <a:rPr lang="sv-SE" baseline="0" dirty="0"/>
              <a:t> </a:t>
            </a:r>
            <a:r>
              <a:rPr lang="sv-SE" baseline="0" dirty="0" err="1"/>
              <a:t>very</a:t>
            </a:r>
            <a:r>
              <a:rPr lang="sv-SE" baseline="0" dirty="0"/>
              <a:t> </a:t>
            </a:r>
            <a:r>
              <a:rPr lang="sv-SE" baseline="0" dirty="0" err="1"/>
              <a:t>important</a:t>
            </a:r>
            <a:r>
              <a:rPr lang="sv-SE" baseline="0" dirty="0"/>
              <a:t> / </a:t>
            </a:r>
            <a:r>
              <a:rPr lang="sv-SE" baseline="0" dirty="0" err="1"/>
              <a:t>important</a:t>
            </a:r>
            <a:r>
              <a:rPr lang="sv-SE" baseline="0" dirty="0"/>
              <a:t>.</a:t>
            </a:r>
          </a:p>
          <a:p>
            <a:r>
              <a:rPr lang="sv-SE" baseline="0" dirty="0"/>
              <a:t>Does </a:t>
            </a:r>
            <a:r>
              <a:rPr lang="sv-SE" baseline="0" dirty="0" err="1"/>
              <a:t>respect</a:t>
            </a:r>
            <a:r>
              <a:rPr lang="sv-SE" baseline="0" dirty="0"/>
              <a:t> </a:t>
            </a:r>
            <a:r>
              <a:rPr lang="sv-SE" baseline="0" dirty="0" err="1"/>
              <a:t>mean</a:t>
            </a:r>
            <a:r>
              <a:rPr lang="sv-SE" baseline="0" dirty="0"/>
              <a:t> coming on </a:t>
            </a:r>
            <a:r>
              <a:rPr lang="sv-SE" baseline="0" dirty="0" err="1"/>
              <a:t>time</a:t>
            </a:r>
            <a:r>
              <a:rPr lang="sv-SE" baseline="0" dirty="0"/>
              <a:t>? </a:t>
            </a:r>
            <a:r>
              <a:rPr lang="sv-SE" baseline="0" dirty="0" err="1"/>
              <a:t>Being</a:t>
            </a:r>
            <a:r>
              <a:rPr lang="sv-SE" baseline="0" dirty="0"/>
              <a:t> </a:t>
            </a:r>
            <a:r>
              <a:rPr lang="sv-SE" baseline="0" dirty="0" err="1"/>
              <a:t>prepared</a:t>
            </a:r>
            <a:r>
              <a:rPr lang="sv-SE" baseline="0" dirty="0"/>
              <a:t>? </a:t>
            </a:r>
            <a:r>
              <a:rPr lang="sv-SE" baseline="0" dirty="0" err="1"/>
              <a:t>Speaking</a:t>
            </a:r>
            <a:r>
              <a:rPr lang="sv-SE" baseline="0" dirty="0"/>
              <a:t> in English? </a:t>
            </a:r>
            <a:r>
              <a:rPr lang="sv-SE" baseline="0" dirty="0" err="1"/>
              <a:t>What</a:t>
            </a:r>
            <a:r>
              <a:rPr lang="sv-SE" baseline="0" dirty="0"/>
              <a:t> </a:t>
            </a:r>
            <a:r>
              <a:rPr lang="sv-SE" baseline="0" dirty="0" err="1"/>
              <a:t>does</a:t>
            </a:r>
            <a:r>
              <a:rPr lang="sv-SE" baseline="0" dirty="0"/>
              <a:t> it </a:t>
            </a:r>
            <a:r>
              <a:rPr lang="sv-SE" baseline="0" dirty="0" err="1"/>
              <a:t>mean</a:t>
            </a:r>
            <a:r>
              <a:rPr lang="sv-SE" baseline="0" dirty="0"/>
              <a:t> to listen </a:t>
            </a:r>
            <a:r>
              <a:rPr lang="sv-SE" baseline="0" dirty="0" err="1"/>
              <a:t>actively</a:t>
            </a:r>
            <a:r>
              <a:rPr lang="sv-SE" baseline="0" dirty="0"/>
              <a:t>? </a:t>
            </a:r>
            <a:r>
              <a:rPr lang="sv-SE" baseline="0" dirty="0" err="1"/>
              <a:t>Contribute</a:t>
            </a:r>
            <a:r>
              <a:rPr lang="sv-SE" baseline="0" dirty="0"/>
              <a:t> </a:t>
            </a:r>
            <a:r>
              <a:rPr lang="sv-SE" baseline="0" dirty="0" err="1"/>
              <a:t>actively</a:t>
            </a:r>
            <a:r>
              <a:rPr lang="sv-SE" baseline="0" dirty="0"/>
              <a:t>?</a:t>
            </a:r>
          </a:p>
          <a:p>
            <a:endParaRPr lang="sv-SE" dirty="0"/>
          </a:p>
          <a:p>
            <a:endParaRPr lang="sv-SE" dirty="0"/>
          </a:p>
          <a:p>
            <a:r>
              <a:rPr lang="sv-SE" dirty="0"/>
              <a:t>20 min </a:t>
            </a:r>
            <a:r>
              <a:rPr lang="sv-SE" dirty="0" err="1"/>
              <a:t>discussion</a:t>
            </a:r>
            <a:r>
              <a:rPr lang="sv-SE" dirty="0"/>
              <a:t> </a:t>
            </a:r>
          </a:p>
          <a:p>
            <a:r>
              <a:rPr lang="sv-SE" dirty="0" err="1"/>
              <a:t>This</a:t>
            </a:r>
            <a:r>
              <a:rPr lang="sv-SE" baseline="0" dirty="0"/>
              <a:t> </a:t>
            </a:r>
            <a:r>
              <a:rPr lang="sv-SE" baseline="0" dirty="0" err="1"/>
              <a:t>discussion</a:t>
            </a:r>
            <a:r>
              <a:rPr lang="sv-SE" baseline="0" dirty="0"/>
              <a:t> </a:t>
            </a:r>
            <a:r>
              <a:rPr lang="sv-SE" baseline="0" dirty="0" err="1"/>
              <a:t>will</a:t>
            </a:r>
            <a:r>
              <a:rPr lang="sv-SE" baseline="0" dirty="0"/>
              <a:t> be </a:t>
            </a:r>
            <a:r>
              <a:rPr lang="sv-SE" baseline="0" dirty="0" err="1"/>
              <a:t>used</a:t>
            </a:r>
            <a:r>
              <a:rPr lang="sv-SE" baseline="0" dirty="0"/>
              <a:t> in </a:t>
            </a:r>
            <a:r>
              <a:rPr lang="sv-SE" baseline="0" dirty="0" err="1"/>
              <a:t>criteria</a:t>
            </a:r>
            <a:r>
              <a:rPr lang="sv-SE" baseline="0" dirty="0"/>
              <a:t> </a:t>
            </a:r>
            <a:r>
              <a:rPr lang="sv-SE" baseline="0" dirty="0" err="1"/>
              <a:t>discussion</a:t>
            </a:r>
            <a:r>
              <a:rPr lang="sv-SE" baseline="0" dirty="0"/>
              <a:t> later</a:t>
            </a:r>
          </a:p>
          <a:p>
            <a:endParaRPr lang="sv-SE" baseline="0" dirty="0"/>
          </a:p>
          <a:p>
            <a:r>
              <a:rPr lang="sv-SE" baseline="0" dirty="0"/>
              <a:t>BREAK</a:t>
            </a:r>
            <a:endParaRPr lang="sv-SE" dirty="0"/>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16</a:t>
            </a:fld>
            <a:endParaRPr lang="sv-SE"/>
          </a:p>
        </p:txBody>
      </p:sp>
    </p:spTree>
    <p:extLst>
      <p:ext uri="{BB962C8B-B14F-4D97-AF65-F5344CB8AC3E}">
        <p14:creationId xmlns:p14="http://schemas.microsoft.com/office/powerpoint/2010/main" val="423822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73D74F44-BF7D-4E87-A279-F150D3E0EEBD}" type="slidenum">
              <a:rPr lang="sv-SE" smtClean="0"/>
              <a:pPr>
                <a:defRPr/>
              </a:pPr>
              <a:t>17</a:t>
            </a:fld>
            <a:endParaRPr lang="sv-SE"/>
          </a:p>
        </p:txBody>
      </p:sp>
    </p:spTree>
    <p:extLst>
      <p:ext uri="{BB962C8B-B14F-4D97-AF65-F5344CB8AC3E}">
        <p14:creationId xmlns:p14="http://schemas.microsoft.com/office/powerpoint/2010/main" val="392042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24342" y="2940890"/>
            <a:ext cx="5005388" cy="1560513"/>
          </a:xfrm>
          <a:prstGeom prst="rect">
            <a:avLst/>
          </a:prstGeom>
        </p:spPr>
        <p:txBody>
          <a:bodyPr vert="horz"/>
          <a:lstStyle>
            <a:lvl1pPr marL="0" indent="0">
              <a:buFontTx/>
              <a:buNone/>
              <a:defRPr sz="1800">
                <a:solidFill>
                  <a:srgbClr val="26262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CLICK TO EDIT MASTER TEXT STYLES</a:t>
            </a:r>
          </a:p>
        </p:txBody>
      </p:sp>
      <p:sp>
        <p:nvSpPr>
          <p:cNvPr id="3" name="Text Placeholder 5"/>
          <p:cNvSpPr>
            <a:spLocks noGrp="1"/>
          </p:cNvSpPr>
          <p:nvPr>
            <p:ph type="body" sz="quarter" idx="11" hasCustomPrompt="1"/>
          </p:nvPr>
        </p:nvSpPr>
        <p:spPr>
          <a:xfrm>
            <a:off x="623887" y="1729868"/>
            <a:ext cx="6334835" cy="1597025"/>
          </a:xfrm>
          <a:prstGeom prst="rect">
            <a:avLst/>
          </a:prstGeom>
        </p:spPr>
        <p:txBody>
          <a:bodyPr vert="horz"/>
          <a:lstStyle>
            <a:lvl1pPr marL="0" indent="0">
              <a:lnSpc>
                <a:spcPct val="80000"/>
              </a:lnSpc>
              <a:buNone/>
              <a:defRPr sz="4000" b="1">
                <a:solidFill>
                  <a:schemeClr val="tx2"/>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sv-SE" dirty="0"/>
              <a:t>CLICK TO EDIT MASTER TEXT STYLES</a:t>
            </a:r>
          </a:p>
        </p:txBody>
      </p:sp>
    </p:spTree>
    <p:extLst>
      <p:ext uri="{BB962C8B-B14F-4D97-AF65-F5344CB8AC3E}">
        <p14:creationId xmlns:p14="http://schemas.microsoft.com/office/powerpoint/2010/main" val="138944958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19A1491E-85A9-A94D-B0E9-7043E147B49A}"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17"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Clr>
                <a:schemeClr val="bg2"/>
              </a:buClr>
              <a:buFont typeface="Arial"/>
              <a:buChar char="•"/>
              <a:defRPr b="1">
                <a:solidFill>
                  <a:srgbClr val="FFFFFF"/>
                </a:solidFill>
              </a:defRPr>
            </a:lvl1pPr>
            <a:lvl2pPr marL="742950" indent="-285750">
              <a:buClr>
                <a:schemeClr val="bg2"/>
              </a:buClr>
              <a:buFont typeface="Arial"/>
              <a:buChar char="•"/>
              <a:defRPr b="1">
                <a:solidFill>
                  <a:srgbClr val="FFFFFF"/>
                </a:solidFill>
              </a:defRPr>
            </a:lvl2pPr>
            <a:lvl3pPr marL="1143000" indent="-228600">
              <a:buClr>
                <a:schemeClr val="bg2"/>
              </a:buClr>
              <a:buFont typeface="Arial"/>
              <a:buChar char="•"/>
              <a:defRPr b="1">
                <a:solidFill>
                  <a:srgbClr val="FFFFFF"/>
                </a:solidFill>
              </a:defRPr>
            </a:lvl3pPr>
            <a:lvl4pPr marL="1600200" indent="-228600">
              <a:buClr>
                <a:schemeClr val="bg2"/>
              </a:buClr>
              <a:buFont typeface="Arial"/>
              <a:buChar char="•"/>
              <a:defRPr b="1">
                <a:solidFill>
                  <a:srgbClr val="FFFFFF"/>
                </a:solidFill>
              </a:defRPr>
            </a:lvl4pPr>
            <a:lvl5pPr marL="2057400" indent="-228600">
              <a:buClr>
                <a:schemeClr val="bg2"/>
              </a:buClr>
              <a:buFont typeface="Arial"/>
              <a:buChar char="•"/>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21"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2" name="TextBox 1"/>
          <p:cNvSpPr txBox="1"/>
          <p:nvPr userDrawn="1"/>
        </p:nvSpPr>
        <p:spPr>
          <a:xfrm>
            <a:off x="658327" y="4836367"/>
            <a:ext cx="914400" cy="914400"/>
          </a:xfrm>
          <a:prstGeom prst="rect">
            <a:avLst/>
          </a:prstGeom>
        </p:spPr>
        <p:txBody>
          <a:bodyPr vert="horz" wrap="none" lIns="91440" tIns="45720" rIns="91440" bIns="45720" rtlCol="0" anchor="t" anchorCtr="0">
            <a:noAutofit/>
          </a:bodyPr>
          <a:lstStyle/>
          <a:p>
            <a:endParaRPr lang="en-US" sz="2000" b="0" dirty="0" err="1"/>
          </a:p>
        </p:txBody>
      </p: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9360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9" name="Text Placeholder 18"/>
          <p:cNvSpPr>
            <a:spLocks noGrp="1"/>
          </p:cNvSpPr>
          <p:nvPr>
            <p:ph type="body" sz="quarter" idx="14" hasCustomPrompt="1"/>
          </p:nvPr>
        </p:nvSpPr>
        <p:spPr>
          <a:xfrm>
            <a:off x="458788" y="956392"/>
            <a:ext cx="5092926" cy="615950"/>
          </a:xfrm>
          <a:prstGeom prst="rect">
            <a:avLst/>
          </a:prstGeom>
        </p:spPr>
        <p:txBody>
          <a:bodyPr vert="horz"/>
          <a:lstStyle>
            <a:lvl1pPr marL="0" indent="0" algn="l">
              <a:lnSpc>
                <a:spcPct val="80000"/>
              </a:lnSpc>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16"/>
          <p:cNvSpPr>
            <a:spLocks noGrp="1"/>
          </p:cNvSpPr>
          <p:nvPr>
            <p:ph type="body" sz="quarter" idx="13"/>
          </p:nvPr>
        </p:nvSpPr>
        <p:spPr>
          <a:xfrm>
            <a:off x="458788" y="1780851"/>
            <a:ext cx="5092926" cy="2336800"/>
          </a:xfrm>
          <a:prstGeom prst="rect">
            <a:avLst/>
          </a:prstGeom>
        </p:spPr>
        <p:txBody>
          <a:bodyPr vert="horz"/>
          <a:lstStyle>
            <a:lvl1pPr marL="342900" indent="-342900">
              <a:buClr>
                <a:schemeClr val="bg2"/>
              </a:buClr>
              <a:buFont typeface="Arial"/>
              <a:buChar char="•"/>
              <a:defRPr b="1">
                <a:solidFill>
                  <a:srgbClr val="FFFFFF"/>
                </a:solidFill>
              </a:defRPr>
            </a:lvl1pPr>
            <a:lvl2pPr marL="742950" indent="-285750">
              <a:buClr>
                <a:schemeClr val="bg2"/>
              </a:buClr>
              <a:buFont typeface="Arial"/>
              <a:buChar char="•"/>
              <a:defRPr b="1">
                <a:solidFill>
                  <a:srgbClr val="FFFFFF"/>
                </a:solidFill>
              </a:defRPr>
            </a:lvl2pPr>
            <a:lvl3pPr marL="1143000" indent="-228600">
              <a:buClr>
                <a:schemeClr val="bg2"/>
              </a:buClr>
              <a:buFont typeface="Arial"/>
              <a:buChar char="•"/>
              <a:defRPr b="1">
                <a:solidFill>
                  <a:srgbClr val="FFFFFF"/>
                </a:solidFill>
              </a:defRPr>
            </a:lvl3pPr>
            <a:lvl4pPr marL="1600200" indent="-228600">
              <a:buClr>
                <a:schemeClr val="bg2"/>
              </a:buClr>
              <a:buFont typeface="Arial"/>
              <a:buChar char="•"/>
              <a:defRPr b="1">
                <a:solidFill>
                  <a:srgbClr val="FFFFFF"/>
                </a:solidFill>
              </a:defRPr>
            </a:lvl4pPr>
            <a:lvl5pPr marL="2057400" indent="-228600">
              <a:buClr>
                <a:schemeClr val="bg2"/>
              </a:buClr>
              <a:buFont typeface="Arial"/>
              <a:buChar char="•"/>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Picture Placeholder 2"/>
          <p:cNvSpPr>
            <a:spLocks noGrp="1"/>
          </p:cNvSpPr>
          <p:nvPr>
            <p:ph type="pic" sz="quarter" idx="15"/>
          </p:nvPr>
        </p:nvSpPr>
        <p:spPr>
          <a:xfrm>
            <a:off x="6019800" y="425367"/>
            <a:ext cx="3124200" cy="4280400"/>
          </a:xfrm>
          <a:prstGeom prst="rect">
            <a:avLst/>
          </a:prstGeom>
        </p:spPr>
        <p:txBody>
          <a:bodyPr vert="horz"/>
          <a:lstStyle>
            <a:lvl1pPr marL="0" indent="0">
              <a:buFontTx/>
              <a:buNone/>
              <a:defRPr/>
            </a:lvl1pPr>
          </a:lstStyle>
          <a:p>
            <a:endParaRPr lang="en-US" dirty="0"/>
          </a:p>
        </p:txBody>
      </p:sp>
      <p:cxnSp>
        <p:nvCxnSpPr>
          <p:cNvPr id="8" name="Straight Connector 7"/>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61776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3" name="Picture Placeholder 2"/>
          <p:cNvSpPr>
            <a:spLocks noGrp="1"/>
          </p:cNvSpPr>
          <p:nvPr>
            <p:ph type="pic" sz="quarter" idx="13"/>
          </p:nvPr>
        </p:nvSpPr>
        <p:spPr>
          <a:xfrm>
            <a:off x="0" y="425450"/>
            <a:ext cx="9144000" cy="4280400"/>
          </a:xfrm>
          <a:prstGeom prst="rect">
            <a:avLst/>
          </a:prstGeom>
        </p:spPr>
        <p:txBody>
          <a:bodyPr vert="horz"/>
          <a:lstStyle>
            <a:lvl1pPr marL="0" indent="0">
              <a:buFontTx/>
              <a:buNone/>
              <a:defRPr/>
            </a:lvl1pPr>
          </a:lstStyle>
          <a:p>
            <a:endParaRPr lang="en-US" dirty="0"/>
          </a:p>
        </p:txBody>
      </p:sp>
      <p:cxnSp>
        <p:nvCxnSpPr>
          <p:cNvPr id="7" name="Straight Connector 6"/>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userDrawn="1"/>
        </p:nvSpPr>
        <p:spPr>
          <a:xfrm>
            <a:off x="2944327" y="5230327"/>
            <a:ext cx="914400" cy="914400"/>
          </a:xfrm>
          <a:prstGeom prst="rect">
            <a:avLst/>
          </a:prstGeom>
        </p:spPr>
        <p:txBody>
          <a:bodyPr vert="horz" wrap="none" lIns="91440" tIns="45720" rIns="91440" bIns="45720" rtlCol="0" anchor="t" anchorCtr="0">
            <a:noAutofit/>
          </a:bodyPr>
          <a:lstStyle/>
          <a:p>
            <a:endParaRPr lang="en-US" sz="2000" b="0" dirty="0" err="1"/>
          </a:p>
        </p:txBody>
      </p:sp>
    </p:spTree>
    <p:extLst>
      <p:ext uri="{BB962C8B-B14F-4D97-AF65-F5344CB8AC3E}">
        <p14:creationId xmlns:p14="http://schemas.microsoft.com/office/powerpoint/2010/main" val="256309613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24342" y="2940890"/>
            <a:ext cx="5005388" cy="1560513"/>
          </a:xfrm>
          <a:prstGeom prst="rect">
            <a:avLst/>
          </a:prstGeom>
        </p:spPr>
        <p:txBody>
          <a:bodyPr vert="horz"/>
          <a:lstStyle>
            <a:lvl1pPr marL="0" indent="0">
              <a:buFontTx/>
              <a:buNone/>
              <a:defRPr sz="18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CLICK TO EDIT MASTER TEXT STYLES</a:t>
            </a:r>
          </a:p>
        </p:txBody>
      </p:sp>
      <p:sp>
        <p:nvSpPr>
          <p:cNvPr id="3" name="Text Placeholder 5"/>
          <p:cNvSpPr>
            <a:spLocks noGrp="1"/>
          </p:cNvSpPr>
          <p:nvPr>
            <p:ph type="body" sz="quarter" idx="11" hasCustomPrompt="1"/>
          </p:nvPr>
        </p:nvSpPr>
        <p:spPr>
          <a:xfrm>
            <a:off x="623887" y="1729868"/>
            <a:ext cx="6334835" cy="1597025"/>
          </a:xfrm>
          <a:prstGeom prst="rect">
            <a:avLst/>
          </a:prstGeom>
        </p:spPr>
        <p:txBody>
          <a:bodyPr vert="horz"/>
          <a:lstStyle>
            <a:lvl1pPr marL="0" indent="0">
              <a:lnSpc>
                <a:spcPct val="80000"/>
              </a:lnSpc>
              <a:buNone/>
              <a:defRPr sz="4000" b="1">
                <a:solidFill>
                  <a:schemeClr val="tx2"/>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sv-SE" dirty="0"/>
              <a:t>CLICK TO EDIT MASTER TEXT STYLES</a:t>
            </a:r>
          </a:p>
        </p:txBody>
      </p:sp>
    </p:spTree>
    <p:extLst>
      <p:ext uri="{BB962C8B-B14F-4D97-AF65-F5344CB8AC3E}">
        <p14:creationId xmlns:p14="http://schemas.microsoft.com/office/powerpoint/2010/main" val="32055378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19A1491E-85A9-A94D-B0E9-7043E147B49A}"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17"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Clr>
                <a:schemeClr val="bg2"/>
              </a:buClr>
              <a:buFont typeface="Arial"/>
              <a:buChar char="•"/>
              <a:defRPr b="1">
                <a:solidFill>
                  <a:srgbClr val="FFFFFF"/>
                </a:solidFill>
              </a:defRPr>
            </a:lvl1pPr>
            <a:lvl2pPr marL="742950" indent="-285750">
              <a:buClr>
                <a:schemeClr val="bg2"/>
              </a:buClr>
              <a:buFont typeface="Arial"/>
              <a:buChar char="•"/>
              <a:defRPr b="1">
                <a:solidFill>
                  <a:srgbClr val="FFFFFF"/>
                </a:solidFill>
              </a:defRPr>
            </a:lvl2pPr>
            <a:lvl3pPr marL="1143000" indent="-228600">
              <a:buClr>
                <a:schemeClr val="bg2"/>
              </a:buClr>
              <a:buFont typeface="Arial"/>
              <a:buChar char="•"/>
              <a:defRPr b="1">
                <a:solidFill>
                  <a:srgbClr val="FFFFFF"/>
                </a:solidFill>
              </a:defRPr>
            </a:lvl3pPr>
            <a:lvl4pPr marL="1600200" indent="-228600">
              <a:buClr>
                <a:schemeClr val="bg2"/>
              </a:buClr>
              <a:buFont typeface="Arial"/>
              <a:buChar char="•"/>
              <a:defRPr b="1">
                <a:solidFill>
                  <a:srgbClr val="FFFFFF"/>
                </a:solidFill>
              </a:defRPr>
            </a:lvl4pPr>
            <a:lvl5pPr marL="2057400" indent="-228600">
              <a:buClr>
                <a:schemeClr val="bg2"/>
              </a:buClr>
              <a:buFont typeface="Arial"/>
              <a:buChar char="•"/>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21"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2" name="TextBox 1"/>
          <p:cNvSpPr txBox="1"/>
          <p:nvPr userDrawn="1"/>
        </p:nvSpPr>
        <p:spPr>
          <a:xfrm>
            <a:off x="658327" y="4836367"/>
            <a:ext cx="914400" cy="914400"/>
          </a:xfrm>
          <a:prstGeom prst="rect">
            <a:avLst/>
          </a:prstGeom>
        </p:spPr>
        <p:txBody>
          <a:bodyPr vert="horz" wrap="none" lIns="91440" tIns="45720" rIns="91440" bIns="45720" rtlCol="0" anchor="t" anchorCtr="0">
            <a:noAutofit/>
          </a:bodyPr>
          <a:lstStyle/>
          <a:p>
            <a:endParaRPr lang="en-US" sz="2000" b="0" dirty="0" err="1"/>
          </a:p>
        </p:txBody>
      </p: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91533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9" name="Text Placeholder 18"/>
          <p:cNvSpPr>
            <a:spLocks noGrp="1"/>
          </p:cNvSpPr>
          <p:nvPr>
            <p:ph type="body" sz="quarter" idx="14" hasCustomPrompt="1"/>
          </p:nvPr>
        </p:nvSpPr>
        <p:spPr>
          <a:xfrm>
            <a:off x="458788" y="956392"/>
            <a:ext cx="5092926" cy="615950"/>
          </a:xfrm>
          <a:prstGeom prst="rect">
            <a:avLst/>
          </a:prstGeom>
        </p:spPr>
        <p:txBody>
          <a:bodyPr vert="horz"/>
          <a:lstStyle>
            <a:lvl1pPr marL="0" indent="0" algn="l">
              <a:lnSpc>
                <a:spcPct val="80000"/>
              </a:lnSpc>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16"/>
          <p:cNvSpPr>
            <a:spLocks noGrp="1"/>
          </p:cNvSpPr>
          <p:nvPr>
            <p:ph type="body" sz="quarter" idx="13"/>
          </p:nvPr>
        </p:nvSpPr>
        <p:spPr>
          <a:xfrm>
            <a:off x="458788" y="1780851"/>
            <a:ext cx="5092926" cy="2336800"/>
          </a:xfrm>
          <a:prstGeom prst="rect">
            <a:avLst/>
          </a:prstGeom>
        </p:spPr>
        <p:txBody>
          <a:bodyPr vert="horz"/>
          <a:lstStyle>
            <a:lvl1pPr marL="342900" indent="-342900">
              <a:buClr>
                <a:schemeClr val="bg2"/>
              </a:buClr>
              <a:buFont typeface="Arial"/>
              <a:buChar char="•"/>
              <a:defRPr b="1">
                <a:solidFill>
                  <a:srgbClr val="FFFFFF"/>
                </a:solidFill>
              </a:defRPr>
            </a:lvl1pPr>
            <a:lvl2pPr marL="742950" indent="-285750">
              <a:buClr>
                <a:schemeClr val="bg2"/>
              </a:buClr>
              <a:buFont typeface="Arial"/>
              <a:buChar char="•"/>
              <a:defRPr b="1">
                <a:solidFill>
                  <a:srgbClr val="FFFFFF"/>
                </a:solidFill>
              </a:defRPr>
            </a:lvl2pPr>
            <a:lvl3pPr marL="1143000" indent="-228600">
              <a:buClr>
                <a:schemeClr val="bg2"/>
              </a:buClr>
              <a:buFont typeface="Arial"/>
              <a:buChar char="•"/>
              <a:defRPr b="1">
                <a:solidFill>
                  <a:srgbClr val="FFFFFF"/>
                </a:solidFill>
              </a:defRPr>
            </a:lvl3pPr>
            <a:lvl4pPr marL="1600200" indent="-228600">
              <a:buClr>
                <a:schemeClr val="bg2"/>
              </a:buClr>
              <a:buFont typeface="Arial"/>
              <a:buChar char="•"/>
              <a:defRPr b="1">
                <a:solidFill>
                  <a:srgbClr val="FFFFFF"/>
                </a:solidFill>
              </a:defRPr>
            </a:lvl4pPr>
            <a:lvl5pPr marL="2057400" indent="-228600">
              <a:buClr>
                <a:schemeClr val="bg2"/>
              </a:buClr>
              <a:buFont typeface="Arial"/>
              <a:buChar char="•"/>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Picture Placeholder 2"/>
          <p:cNvSpPr>
            <a:spLocks noGrp="1"/>
          </p:cNvSpPr>
          <p:nvPr>
            <p:ph type="pic" sz="quarter" idx="15"/>
          </p:nvPr>
        </p:nvSpPr>
        <p:spPr>
          <a:xfrm>
            <a:off x="6019800" y="425367"/>
            <a:ext cx="3124200" cy="4280400"/>
          </a:xfrm>
          <a:prstGeom prst="rect">
            <a:avLst/>
          </a:prstGeom>
        </p:spPr>
        <p:txBody>
          <a:bodyPr vert="horz"/>
          <a:lstStyle>
            <a:lvl1pPr marL="0" indent="0">
              <a:buFontTx/>
              <a:buNone/>
              <a:defRPr/>
            </a:lvl1pPr>
          </a:lstStyle>
          <a:p>
            <a:endParaRPr lang="en-US" dirty="0"/>
          </a:p>
        </p:txBody>
      </p:sp>
      <p:cxnSp>
        <p:nvCxnSpPr>
          <p:cNvPr id="8" name="Straight Connector 7"/>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1520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3" name="Picture Placeholder 2"/>
          <p:cNvSpPr>
            <a:spLocks noGrp="1"/>
          </p:cNvSpPr>
          <p:nvPr>
            <p:ph type="pic" sz="quarter" idx="13"/>
          </p:nvPr>
        </p:nvSpPr>
        <p:spPr>
          <a:xfrm>
            <a:off x="0" y="425450"/>
            <a:ext cx="9144000" cy="4280400"/>
          </a:xfrm>
          <a:prstGeom prst="rect">
            <a:avLst/>
          </a:prstGeom>
        </p:spPr>
        <p:txBody>
          <a:bodyPr vert="horz"/>
          <a:lstStyle>
            <a:lvl1pPr marL="0" indent="0">
              <a:buFontTx/>
              <a:buNone/>
              <a:defRPr/>
            </a:lvl1pPr>
          </a:lstStyle>
          <a:p>
            <a:endParaRPr lang="en-US" dirty="0"/>
          </a:p>
        </p:txBody>
      </p:sp>
      <p:cxnSp>
        <p:nvCxnSpPr>
          <p:cNvPr id="7" name="Straight Connector 6"/>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userDrawn="1"/>
        </p:nvSpPr>
        <p:spPr>
          <a:xfrm>
            <a:off x="2944327" y="5230327"/>
            <a:ext cx="914400" cy="914400"/>
          </a:xfrm>
          <a:prstGeom prst="rect">
            <a:avLst/>
          </a:prstGeom>
        </p:spPr>
        <p:txBody>
          <a:bodyPr vert="horz" wrap="none" lIns="91440" tIns="45720" rIns="91440" bIns="45720" rtlCol="0" anchor="t" anchorCtr="0">
            <a:noAutofit/>
          </a:bodyPr>
          <a:lstStyle/>
          <a:p>
            <a:endParaRPr lang="en-US" sz="2000" b="0" dirty="0" err="1"/>
          </a:p>
        </p:txBody>
      </p:sp>
    </p:spTree>
    <p:extLst>
      <p:ext uri="{BB962C8B-B14F-4D97-AF65-F5344CB8AC3E}">
        <p14:creationId xmlns:p14="http://schemas.microsoft.com/office/powerpoint/2010/main" val="190227860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24342" y="2940890"/>
            <a:ext cx="5005388" cy="1560513"/>
          </a:xfrm>
          <a:prstGeom prst="rect">
            <a:avLst/>
          </a:prstGeom>
        </p:spPr>
        <p:txBody>
          <a:bodyPr vert="horz"/>
          <a:lstStyle>
            <a:lvl1pPr marL="0" indent="0">
              <a:buFontTx/>
              <a:buNone/>
              <a:defRPr sz="18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CLICK TO EDIT MASTER TEXT STYLES</a:t>
            </a:r>
          </a:p>
        </p:txBody>
      </p:sp>
      <p:sp>
        <p:nvSpPr>
          <p:cNvPr id="3" name="Text Placeholder 5"/>
          <p:cNvSpPr>
            <a:spLocks noGrp="1"/>
          </p:cNvSpPr>
          <p:nvPr>
            <p:ph type="body" sz="quarter" idx="11" hasCustomPrompt="1"/>
          </p:nvPr>
        </p:nvSpPr>
        <p:spPr>
          <a:xfrm>
            <a:off x="623887" y="1729868"/>
            <a:ext cx="6334835" cy="1597025"/>
          </a:xfrm>
          <a:prstGeom prst="rect">
            <a:avLst/>
          </a:prstGeom>
        </p:spPr>
        <p:txBody>
          <a:bodyPr vert="horz"/>
          <a:lstStyle>
            <a:lvl1pPr marL="0" indent="0">
              <a:lnSpc>
                <a:spcPct val="80000"/>
              </a:lnSpc>
              <a:buNone/>
              <a:defRPr sz="4000" b="1">
                <a:solidFill>
                  <a:schemeClr val="bg2"/>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sv-SE" dirty="0"/>
              <a:t>CLICK TO EDIT MASTER TEXT STYLES</a:t>
            </a:r>
          </a:p>
        </p:txBody>
      </p:sp>
    </p:spTree>
    <p:extLst>
      <p:ext uri="{BB962C8B-B14F-4D97-AF65-F5344CB8AC3E}">
        <p14:creationId xmlns:p14="http://schemas.microsoft.com/office/powerpoint/2010/main" val="69918464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19A1491E-85A9-A94D-B0E9-7043E147B49A}"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17"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Clr>
                <a:schemeClr val="bg2"/>
              </a:buClr>
              <a:buFont typeface="Arial"/>
              <a:buChar char="•"/>
              <a:defRPr b="1">
                <a:solidFill>
                  <a:schemeClr val="bg2"/>
                </a:solidFill>
              </a:defRPr>
            </a:lvl1pPr>
            <a:lvl2pPr marL="742950" indent="-285750">
              <a:buClr>
                <a:schemeClr val="bg2"/>
              </a:buClr>
              <a:buFont typeface="Arial"/>
              <a:buChar char="•"/>
              <a:defRPr b="1">
                <a:solidFill>
                  <a:schemeClr val="bg2"/>
                </a:solidFill>
              </a:defRPr>
            </a:lvl2pPr>
            <a:lvl3pPr marL="1143000" indent="-228600">
              <a:buClr>
                <a:schemeClr val="bg2"/>
              </a:buClr>
              <a:buFont typeface="Arial"/>
              <a:buChar char="•"/>
              <a:defRPr b="1">
                <a:solidFill>
                  <a:schemeClr val="bg2"/>
                </a:solidFill>
              </a:defRPr>
            </a:lvl3pPr>
            <a:lvl4pPr marL="1600200" indent="-228600">
              <a:buClr>
                <a:schemeClr val="bg2"/>
              </a:buClr>
              <a:buFont typeface="Arial"/>
              <a:buChar char="•"/>
              <a:defRPr b="1">
                <a:solidFill>
                  <a:schemeClr val="bg2"/>
                </a:solidFill>
              </a:defRPr>
            </a:lvl4pPr>
            <a:lvl5pPr marL="2057400" indent="-228600">
              <a:buClr>
                <a:schemeClr val="bg2"/>
              </a:buClr>
              <a:buFont typeface="Arial"/>
              <a:buChar char="•"/>
              <a:defRPr b="1">
                <a:solidFill>
                  <a:schemeClr val="bg2"/>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21"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2" name="TextBox 1"/>
          <p:cNvSpPr txBox="1"/>
          <p:nvPr userDrawn="1"/>
        </p:nvSpPr>
        <p:spPr>
          <a:xfrm>
            <a:off x="658327" y="4836367"/>
            <a:ext cx="914400" cy="914400"/>
          </a:xfrm>
          <a:prstGeom prst="rect">
            <a:avLst/>
          </a:prstGeom>
        </p:spPr>
        <p:txBody>
          <a:bodyPr vert="horz" wrap="none" lIns="91440" tIns="45720" rIns="91440" bIns="45720" rtlCol="0" anchor="t" anchorCtr="0">
            <a:noAutofit/>
          </a:bodyPr>
          <a:lstStyle/>
          <a:p>
            <a:endParaRPr lang="en-US" sz="2000" b="0" dirty="0" err="1"/>
          </a:p>
        </p:txBody>
      </p:sp>
      <p:cxnSp>
        <p:nvCxnSpPr>
          <p:cNvPr id="9" name="Straight Connector 8"/>
          <p:cNvCxnSpPr/>
          <p:nvPr userDrawn="1"/>
        </p:nvCxnSpPr>
        <p:spPr>
          <a:xfrm>
            <a:off x="457200" y="4706471"/>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2678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9" name="Text Placeholder 18"/>
          <p:cNvSpPr>
            <a:spLocks noGrp="1"/>
          </p:cNvSpPr>
          <p:nvPr>
            <p:ph type="body" sz="quarter" idx="14" hasCustomPrompt="1"/>
          </p:nvPr>
        </p:nvSpPr>
        <p:spPr>
          <a:xfrm>
            <a:off x="458788" y="956392"/>
            <a:ext cx="5092926" cy="615950"/>
          </a:xfrm>
          <a:prstGeom prst="rect">
            <a:avLst/>
          </a:prstGeom>
        </p:spPr>
        <p:txBody>
          <a:bodyPr vert="horz"/>
          <a:lstStyle>
            <a:lvl1pPr marL="0" indent="0" algn="l">
              <a:lnSpc>
                <a:spcPct val="80000"/>
              </a:lnSpc>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16"/>
          <p:cNvSpPr>
            <a:spLocks noGrp="1"/>
          </p:cNvSpPr>
          <p:nvPr>
            <p:ph type="body" sz="quarter" idx="13"/>
          </p:nvPr>
        </p:nvSpPr>
        <p:spPr>
          <a:xfrm>
            <a:off x="458788" y="1780851"/>
            <a:ext cx="5092926" cy="2336800"/>
          </a:xfrm>
          <a:prstGeom prst="rect">
            <a:avLst/>
          </a:prstGeom>
        </p:spPr>
        <p:txBody>
          <a:bodyPr vert="horz"/>
          <a:lstStyle>
            <a:lvl1pPr marL="342900" indent="-342900">
              <a:buClr>
                <a:schemeClr val="bg2"/>
              </a:buClr>
              <a:buFont typeface="Arial"/>
              <a:buChar char="•"/>
              <a:defRPr b="1">
                <a:solidFill>
                  <a:srgbClr val="FFFFFF"/>
                </a:solidFill>
              </a:defRPr>
            </a:lvl1pPr>
            <a:lvl2pPr marL="742950" indent="-285750">
              <a:buClr>
                <a:schemeClr val="bg2"/>
              </a:buClr>
              <a:buFont typeface="Arial"/>
              <a:buChar char="•"/>
              <a:defRPr b="1">
                <a:solidFill>
                  <a:srgbClr val="FFFFFF"/>
                </a:solidFill>
              </a:defRPr>
            </a:lvl2pPr>
            <a:lvl3pPr marL="1143000" indent="-228600">
              <a:buClr>
                <a:schemeClr val="bg2"/>
              </a:buClr>
              <a:buFont typeface="Arial"/>
              <a:buChar char="•"/>
              <a:defRPr b="1">
                <a:solidFill>
                  <a:srgbClr val="FFFFFF"/>
                </a:solidFill>
              </a:defRPr>
            </a:lvl3pPr>
            <a:lvl4pPr marL="1600200" indent="-228600">
              <a:buClr>
                <a:schemeClr val="bg2"/>
              </a:buClr>
              <a:buFont typeface="Arial"/>
              <a:buChar char="•"/>
              <a:defRPr b="1">
                <a:solidFill>
                  <a:srgbClr val="FFFFFF"/>
                </a:solidFill>
              </a:defRPr>
            </a:lvl4pPr>
            <a:lvl5pPr marL="2057400" indent="-228600">
              <a:buClr>
                <a:schemeClr val="bg2"/>
              </a:buClr>
              <a:buFont typeface="Arial"/>
              <a:buChar char="•"/>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Picture Placeholder 2"/>
          <p:cNvSpPr>
            <a:spLocks noGrp="1"/>
          </p:cNvSpPr>
          <p:nvPr>
            <p:ph type="pic" sz="quarter" idx="15"/>
          </p:nvPr>
        </p:nvSpPr>
        <p:spPr>
          <a:xfrm>
            <a:off x="6019800" y="425365"/>
            <a:ext cx="3124200" cy="4280400"/>
          </a:xfrm>
          <a:prstGeom prst="rect">
            <a:avLst/>
          </a:prstGeom>
        </p:spPr>
        <p:txBody>
          <a:bodyPr vert="horz"/>
          <a:lstStyle>
            <a:lvl1pPr marL="0" indent="0">
              <a:buFontTx/>
              <a:buNone/>
              <a:defRPr/>
            </a:lvl1pPr>
          </a:lstStyle>
          <a:p>
            <a:endParaRPr lang="en-US" dirty="0"/>
          </a:p>
        </p:txBody>
      </p:sp>
      <p:cxnSp>
        <p:nvCxnSpPr>
          <p:cNvPr id="8" name="Straight Connector 7"/>
          <p:cNvCxnSpPr/>
          <p:nvPr userDrawn="1"/>
        </p:nvCxnSpPr>
        <p:spPr>
          <a:xfrm>
            <a:off x="457200" y="4706471"/>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12157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24342" y="2940890"/>
            <a:ext cx="5005388" cy="1560513"/>
          </a:xfrm>
          <a:prstGeom prst="rect">
            <a:avLst/>
          </a:prstGeom>
        </p:spPr>
        <p:txBody>
          <a:bodyPr vert="horz"/>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CLICK TO EDIT MASTER TEXT STYLES</a:t>
            </a:r>
          </a:p>
        </p:txBody>
      </p:sp>
      <p:sp>
        <p:nvSpPr>
          <p:cNvPr id="3" name="Text Placeholder 5"/>
          <p:cNvSpPr>
            <a:spLocks noGrp="1"/>
          </p:cNvSpPr>
          <p:nvPr>
            <p:ph type="body" sz="quarter" idx="11" hasCustomPrompt="1"/>
          </p:nvPr>
        </p:nvSpPr>
        <p:spPr>
          <a:xfrm>
            <a:off x="623887" y="1729868"/>
            <a:ext cx="6334835" cy="1597025"/>
          </a:xfrm>
          <a:prstGeom prst="rect">
            <a:avLst/>
          </a:prstGeom>
        </p:spPr>
        <p:txBody>
          <a:bodyPr vert="horz"/>
          <a:lstStyle>
            <a:lvl1pPr marL="0" indent="0">
              <a:lnSpc>
                <a:spcPct val="80000"/>
              </a:lnSpc>
              <a:buNone/>
              <a:defRPr sz="4000" b="1">
                <a:solidFill>
                  <a:schemeClr val="bg2"/>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sv-SE" dirty="0"/>
              <a:t>CLICK TO EDIT MASTER TEXT STYLES</a:t>
            </a:r>
          </a:p>
        </p:txBody>
      </p:sp>
    </p:spTree>
    <p:extLst>
      <p:ext uri="{BB962C8B-B14F-4D97-AF65-F5344CB8AC3E}">
        <p14:creationId xmlns:p14="http://schemas.microsoft.com/office/powerpoint/2010/main" val="79015045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3" name="Picture Placeholder 2"/>
          <p:cNvSpPr>
            <a:spLocks noGrp="1"/>
          </p:cNvSpPr>
          <p:nvPr>
            <p:ph type="pic" sz="quarter" idx="13"/>
          </p:nvPr>
        </p:nvSpPr>
        <p:spPr>
          <a:xfrm>
            <a:off x="0" y="430645"/>
            <a:ext cx="9144000" cy="4280400"/>
          </a:xfrm>
          <a:prstGeom prst="rect">
            <a:avLst/>
          </a:prstGeom>
        </p:spPr>
        <p:txBody>
          <a:bodyPr vert="horz"/>
          <a:lstStyle>
            <a:lvl1pPr marL="0" indent="0">
              <a:buFontTx/>
              <a:buNone/>
              <a:defRPr/>
            </a:lvl1pPr>
          </a:lstStyle>
          <a:p>
            <a:endParaRPr lang="en-US" dirty="0"/>
          </a:p>
        </p:txBody>
      </p:sp>
      <p:cxnSp>
        <p:nvCxnSpPr>
          <p:cNvPr id="7" name="Straight Connector 6"/>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61520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24342" y="2940890"/>
            <a:ext cx="5005388" cy="1560513"/>
          </a:xfrm>
          <a:prstGeom prst="rect">
            <a:avLst/>
          </a:prstGeom>
        </p:spPr>
        <p:txBody>
          <a:bodyPr vert="horz"/>
          <a:lstStyle>
            <a:lvl1pPr marL="0" indent="0">
              <a:buFontTx/>
              <a:buNone/>
              <a:defRPr sz="18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CLICK TO EDIT MASTER TEXT STYLES</a:t>
            </a:r>
          </a:p>
        </p:txBody>
      </p:sp>
      <p:sp>
        <p:nvSpPr>
          <p:cNvPr id="3" name="Text Placeholder 5"/>
          <p:cNvSpPr>
            <a:spLocks noGrp="1"/>
          </p:cNvSpPr>
          <p:nvPr>
            <p:ph type="body" sz="quarter" idx="11" hasCustomPrompt="1"/>
          </p:nvPr>
        </p:nvSpPr>
        <p:spPr>
          <a:xfrm>
            <a:off x="623887" y="1729868"/>
            <a:ext cx="6334835" cy="1597025"/>
          </a:xfrm>
          <a:prstGeom prst="rect">
            <a:avLst/>
          </a:prstGeom>
        </p:spPr>
        <p:txBody>
          <a:bodyPr vert="horz"/>
          <a:lstStyle>
            <a:lvl1pPr marL="0" indent="0">
              <a:lnSpc>
                <a:spcPct val="80000"/>
              </a:lnSpc>
              <a:buNone/>
              <a:defRPr sz="4000" b="1">
                <a:solidFill>
                  <a:schemeClr val="tx2"/>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sv-SE" dirty="0"/>
              <a:t>CLICK TO EDIT MASTER TEXT STYLES</a:t>
            </a:r>
          </a:p>
        </p:txBody>
      </p:sp>
    </p:spTree>
    <p:extLst>
      <p:ext uri="{BB962C8B-B14F-4D97-AF65-F5344CB8AC3E}">
        <p14:creationId xmlns:p14="http://schemas.microsoft.com/office/powerpoint/2010/main" val="76111729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A1491E-85A9-A94D-B0E9-7043E147B49A}" type="datetime1">
              <a:rPr lang="en-US" smtClean="0"/>
              <a:t>1/27/2020</a:t>
            </a:fld>
            <a:endParaRPr lang="en-US"/>
          </a:p>
        </p:txBody>
      </p:sp>
      <p:sp>
        <p:nvSpPr>
          <p:cNvPr id="5" name="Footer Placeholder 4"/>
          <p:cNvSpPr>
            <a:spLocks noGrp="1"/>
          </p:cNvSpPr>
          <p:nvPr>
            <p:ph type="ftr" sz="quarter" idx="11"/>
          </p:nvPr>
        </p:nvSpPr>
        <p:spPr/>
        <p:txBody>
          <a:bodyPr/>
          <a:lstStyle/>
          <a:p>
            <a:r>
              <a:rPr lang="en-US" dirty="0"/>
              <a:t>Chalmers</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a:p>
        </p:txBody>
      </p:sp>
      <p:sp>
        <p:nvSpPr>
          <p:cNvPr id="17"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Clr>
                <a:schemeClr val="tx1">
                  <a:lumMod val="65000"/>
                  <a:lumOff val="35000"/>
                </a:schemeClr>
              </a:buClr>
              <a:buFont typeface="Arial"/>
              <a:buChar char="•"/>
              <a:defRPr b="1"/>
            </a:lvl1pPr>
            <a:lvl2pPr marL="742950" indent="-285750">
              <a:buClr>
                <a:schemeClr val="tx1">
                  <a:lumMod val="65000"/>
                  <a:lumOff val="35000"/>
                </a:schemeClr>
              </a:buClr>
              <a:buFont typeface="Arial"/>
              <a:buChar char="•"/>
              <a:defRPr b="1"/>
            </a:lvl2pPr>
            <a:lvl3pPr marL="1143000" indent="-228600">
              <a:buClr>
                <a:schemeClr val="tx1">
                  <a:lumMod val="65000"/>
                  <a:lumOff val="35000"/>
                </a:schemeClr>
              </a:buClr>
              <a:buFont typeface="Arial"/>
              <a:buChar char="•"/>
              <a:defRPr b="1"/>
            </a:lvl3pPr>
            <a:lvl4pPr marL="1600200" indent="-228600">
              <a:buClr>
                <a:schemeClr val="tx1">
                  <a:lumMod val="65000"/>
                  <a:lumOff val="35000"/>
                </a:schemeClr>
              </a:buClr>
              <a:buFont typeface="Arial"/>
              <a:buChar char="•"/>
              <a:defRPr b="1"/>
            </a:lvl4pPr>
            <a:lvl5pPr marL="2057400" indent="-228600">
              <a:buClr>
                <a:schemeClr val="tx1">
                  <a:lumMod val="65000"/>
                  <a:lumOff val="35000"/>
                </a:schemeClr>
              </a:buClr>
              <a:buFont typeface="Arial"/>
              <a:buChar char="•"/>
              <a:defRPr b="1"/>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21"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cxnSp>
        <p:nvCxnSpPr>
          <p:cNvPr id="9" name="Straight Connector 8"/>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01089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1C3D7-77A6-874E-83A9-BAEA88BCCA67}" type="datetime1">
              <a:rPr lang="en-US" smtClean="0"/>
              <a:t>1/27/2020</a:t>
            </a:fld>
            <a:endParaRPr lang="en-US"/>
          </a:p>
        </p:txBody>
      </p:sp>
      <p:sp>
        <p:nvSpPr>
          <p:cNvPr id="5" name="Footer Placeholder 4"/>
          <p:cNvSpPr>
            <a:spLocks noGrp="1"/>
          </p:cNvSpPr>
          <p:nvPr>
            <p:ph type="ftr" sz="quarter" idx="11"/>
          </p:nvPr>
        </p:nvSpPr>
        <p:spPr/>
        <p:txBody>
          <a:bodyPr/>
          <a:lstStyle/>
          <a:p>
            <a:r>
              <a:rPr lang="en-US" dirty="0"/>
              <a:t>Chalmers</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a:p>
        </p:txBody>
      </p:sp>
      <p:sp>
        <p:nvSpPr>
          <p:cNvPr id="9" name="Text Placeholder 18"/>
          <p:cNvSpPr>
            <a:spLocks noGrp="1"/>
          </p:cNvSpPr>
          <p:nvPr>
            <p:ph type="body" sz="quarter" idx="14" hasCustomPrompt="1"/>
          </p:nvPr>
        </p:nvSpPr>
        <p:spPr>
          <a:xfrm>
            <a:off x="458788" y="956392"/>
            <a:ext cx="5092926" cy="615950"/>
          </a:xfrm>
          <a:prstGeom prst="rect">
            <a:avLst/>
          </a:prstGeom>
        </p:spPr>
        <p:txBody>
          <a:bodyPr vert="horz"/>
          <a:lstStyle>
            <a:lvl1pPr marL="0" indent="0" algn="l">
              <a:lnSpc>
                <a:spcPct val="80000"/>
              </a:lnSpc>
              <a:buFontTx/>
              <a:buNone/>
              <a:defRPr sz="2800" b="1" kern="100" spc="0"/>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16"/>
          <p:cNvSpPr>
            <a:spLocks noGrp="1"/>
          </p:cNvSpPr>
          <p:nvPr>
            <p:ph type="body" sz="quarter" idx="13"/>
          </p:nvPr>
        </p:nvSpPr>
        <p:spPr>
          <a:xfrm>
            <a:off x="458788" y="1780851"/>
            <a:ext cx="5092926" cy="2336800"/>
          </a:xfrm>
          <a:prstGeom prst="rect">
            <a:avLst/>
          </a:prstGeom>
        </p:spPr>
        <p:txBody>
          <a:bodyPr vert="horz"/>
          <a:lstStyle>
            <a:lvl1pPr marL="342900" indent="-342900">
              <a:buClr>
                <a:schemeClr val="tx1">
                  <a:lumMod val="65000"/>
                  <a:lumOff val="35000"/>
                </a:schemeClr>
              </a:buClr>
              <a:buFont typeface="Arial"/>
              <a:buChar char="•"/>
              <a:defRPr b="1"/>
            </a:lvl1pPr>
            <a:lvl2pPr marL="742950" indent="-285750">
              <a:buClr>
                <a:schemeClr val="tx1">
                  <a:lumMod val="65000"/>
                  <a:lumOff val="35000"/>
                </a:schemeClr>
              </a:buClr>
              <a:buFont typeface="Arial"/>
              <a:buChar char="•"/>
              <a:defRPr b="1"/>
            </a:lvl2pPr>
            <a:lvl3pPr marL="1143000" indent="-228600">
              <a:buClr>
                <a:schemeClr val="tx1">
                  <a:lumMod val="65000"/>
                  <a:lumOff val="35000"/>
                </a:schemeClr>
              </a:buClr>
              <a:buFont typeface="Arial"/>
              <a:buChar char="•"/>
              <a:defRPr b="1"/>
            </a:lvl3pPr>
            <a:lvl4pPr marL="1600200" indent="-228600">
              <a:buClr>
                <a:schemeClr val="tx1">
                  <a:lumMod val="65000"/>
                  <a:lumOff val="35000"/>
                </a:schemeClr>
              </a:buClr>
              <a:buFont typeface="Arial"/>
              <a:buChar char="•"/>
              <a:defRPr b="1"/>
            </a:lvl4pPr>
            <a:lvl5pPr marL="2057400" indent="-228600">
              <a:buClr>
                <a:schemeClr val="tx1">
                  <a:lumMod val="65000"/>
                  <a:lumOff val="35000"/>
                </a:schemeClr>
              </a:buClr>
              <a:buFont typeface="Arial"/>
              <a:buChar char="•"/>
              <a:defRPr b="1"/>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Picture Placeholder 2"/>
          <p:cNvSpPr>
            <a:spLocks noGrp="1"/>
          </p:cNvSpPr>
          <p:nvPr>
            <p:ph type="pic" sz="quarter" idx="15"/>
          </p:nvPr>
        </p:nvSpPr>
        <p:spPr>
          <a:xfrm>
            <a:off x="6019800" y="425061"/>
            <a:ext cx="3124200" cy="4275948"/>
          </a:xfrm>
          <a:prstGeom prst="rect">
            <a:avLst/>
          </a:prstGeom>
        </p:spPr>
        <p:txBody>
          <a:bodyPr vert="horz"/>
          <a:lstStyle>
            <a:lvl1pPr marL="0" indent="0">
              <a:buFontTx/>
              <a:buNone/>
              <a:defRPr/>
            </a:lvl1pPr>
          </a:lstStyle>
          <a:p>
            <a:endParaRPr lang="en-US" dirty="0"/>
          </a:p>
        </p:txBody>
      </p:sp>
      <p:cxnSp>
        <p:nvCxnSpPr>
          <p:cNvPr id="13" name="Straight Connector 12"/>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44226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1C3D7-77A6-874E-83A9-BAEA88BCCA67}" type="datetime1">
              <a:rPr lang="en-US" smtClean="0"/>
              <a:t>1/27/2020</a:t>
            </a:fld>
            <a:endParaRPr lang="en-US"/>
          </a:p>
        </p:txBody>
      </p:sp>
      <p:sp>
        <p:nvSpPr>
          <p:cNvPr id="5" name="Footer Placeholder 4"/>
          <p:cNvSpPr>
            <a:spLocks noGrp="1"/>
          </p:cNvSpPr>
          <p:nvPr>
            <p:ph type="ftr" sz="quarter" idx="11"/>
          </p:nvPr>
        </p:nvSpPr>
        <p:spPr/>
        <p:txBody>
          <a:bodyPr/>
          <a:lstStyle/>
          <a:p>
            <a:r>
              <a:rPr lang="en-US" dirty="0"/>
              <a:t>Chalmers</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a:p>
        </p:txBody>
      </p:sp>
      <p:sp>
        <p:nvSpPr>
          <p:cNvPr id="3" name="Picture Placeholder 2"/>
          <p:cNvSpPr>
            <a:spLocks noGrp="1"/>
          </p:cNvSpPr>
          <p:nvPr>
            <p:ph type="pic" sz="quarter" idx="13"/>
          </p:nvPr>
        </p:nvSpPr>
        <p:spPr>
          <a:xfrm>
            <a:off x="0" y="425450"/>
            <a:ext cx="9144000" cy="4286250"/>
          </a:xfrm>
          <a:prstGeom prst="rect">
            <a:avLst/>
          </a:prstGeom>
        </p:spPr>
        <p:txBody>
          <a:bodyPr vert="horz"/>
          <a:lstStyle>
            <a:lvl1pPr marL="0" indent="0">
              <a:buFontTx/>
              <a:buNone/>
              <a:defRPr/>
            </a:lvl1pPr>
          </a:lstStyle>
          <a:p>
            <a:endParaRPr lang="en-US" dirty="0"/>
          </a:p>
        </p:txBody>
      </p:sp>
      <p:cxnSp>
        <p:nvCxnSpPr>
          <p:cNvPr id="7" name="Straight Connector 6"/>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4270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628650"/>
            <a:ext cx="9144000" cy="5715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85800" y="1485900"/>
            <a:ext cx="7772400" cy="33718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6468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512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021326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445026"/>
            <a:ext cx="8520599" cy="572699"/>
          </a:xfrm>
          <a:prstGeom prst="rect">
            <a:avLst/>
          </a:prstGeom>
        </p:spPr>
        <p:txBody>
          <a:bodyPr lIns="121897" tIns="121897" rIns="121897" bIns="121897"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1" y="1152475"/>
            <a:ext cx="8520599" cy="3416400"/>
          </a:xfrm>
          <a:prstGeom prst="rect">
            <a:avLst/>
          </a:prstGeom>
        </p:spPr>
        <p:txBody>
          <a:bodyPr lIns="121897" tIns="121897" rIns="121897" bIns="121897"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8" y="4663216"/>
            <a:ext cx="548699" cy="393600"/>
          </a:xfrm>
          <a:prstGeom prst="rect">
            <a:avLst/>
          </a:prstGeom>
        </p:spPr>
        <p:txBody>
          <a:bodyPr lIns="121897" tIns="121897" rIns="121897" bIns="121897" anchor="ctr" anchorCtr="0">
            <a:noAutofit/>
          </a:bodyPr>
          <a:lstStyle/>
          <a:p>
            <a:fld id="{00000000-1234-1234-1234-123412341234}" type="slidenum">
              <a:rPr lang="sv" smtClean="0"/>
              <a:pPr/>
              <a:t>‹#›</a:t>
            </a:fld>
            <a:endParaRPr lang="sv"/>
          </a:p>
        </p:txBody>
      </p:sp>
    </p:spTree>
    <p:extLst>
      <p:ext uri="{BB962C8B-B14F-4D97-AF65-F5344CB8AC3E}">
        <p14:creationId xmlns:p14="http://schemas.microsoft.com/office/powerpoint/2010/main" val="3938106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6675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24342" y="2940890"/>
            <a:ext cx="5005388" cy="1560513"/>
          </a:xfrm>
          <a:prstGeom prst="rect">
            <a:avLst/>
          </a:prstGeom>
        </p:spPr>
        <p:txBody>
          <a:bodyPr vert="horz"/>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CLICK TO EDIT MASTER TEXT STYLES</a:t>
            </a:r>
          </a:p>
        </p:txBody>
      </p:sp>
      <p:sp>
        <p:nvSpPr>
          <p:cNvPr id="3" name="Text Placeholder 5"/>
          <p:cNvSpPr>
            <a:spLocks noGrp="1"/>
          </p:cNvSpPr>
          <p:nvPr>
            <p:ph type="body" sz="quarter" idx="11" hasCustomPrompt="1"/>
          </p:nvPr>
        </p:nvSpPr>
        <p:spPr>
          <a:xfrm>
            <a:off x="623887" y="1729868"/>
            <a:ext cx="6334835" cy="1597025"/>
          </a:xfrm>
          <a:prstGeom prst="rect">
            <a:avLst/>
          </a:prstGeom>
        </p:spPr>
        <p:txBody>
          <a:bodyPr vert="horz"/>
          <a:lstStyle>
            <a:lvl1pPr marL="0" indent="0">
              <a:lnSpc>
                <a:spcPct val="80000"/>
              </a:lnSpc>
              <a:buNone/>
              <a:defRPr sz="4000" b="1">
                <a:solidFill>
                  <a:schemeClr val="bg2"/>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sv-SE" dirty="0"/>
              <a:t>CLICK TO EDIT MASTER TEXT STYLES</a:t>
            </a:r>
          </a:p>
        </p:txBody>
      </p:sp>
    </p:spTree>
    <p:extLst>
      <p:ext uri="{BB962C8B-B14F-4D97-AF65-F5344CB8AC3E}">
        <p14:creationId xmlns:p14="http://schemas.microsoft.com/office/powerpoint/2010/main" val="351306675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1239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949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A1491E-85A9-A94D-B0E9-7043E147B49A}" type="datetime1">
              <a:rPr lang="en-US" smtClean="0"/>
              <a:t>1/27/2020</a:t>
            </a:fld>
            <a:endParaRPr lang="en-US"/>
          </a:p>
        </p:txBody>
      </p:sp>
      <p:sp>
        <p:nvSpPr>
          <p:cNvPr id="5" name="Footer Placeholder 4"/>
          <p:cNvSpPr>
            <a:spLocks noGrp="1"/>
          </p:cNvSpPr>
          <p:nvPr>
            <p:ph type="ftr" sz="quarter" idx="11"/>
          </p:nvPr>
        </p:nvSpPr>
        <p:spPr/>
        <p:txBody>
          <a:bodyPr/>
          <a:lstStyle/>
          <a:p>
            <a:r>
              <a:rPr lang="en-US" dirty="0"/>
              <a:t>Chalmers</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a:p>
        </p:txBody>
      </p:sp>
      <p:sp>
        <p:nvSpPr>
          <p:cNvPr id="17"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Clr>
                <a:schemeClr val="tx1">
                  <a:lumMod val="65000"/>
                  <a:lumOff val="35000"/>
                </a:schemeClr>
              </a:buClr>
              <a:buFont typeface="Arial"/>
              <a:buChar char="•"/>
              <a:defRPr b="1"/>
            </a:lvl1pPr>
            <a:lvl2pPr marL="742950" indent="-285750">
              <a:buClr>
                <a:schemeClr val="tx1">
                  <a:lumMod val="65000"/>
                  <a:lumOff val="35000"/>
                </a:schemeClr>
              </a:buClr>
              <a:buFont typeface="Arial"/>
              <a:buChar char="•"/>
              <a:defRPr b="1"/>
            </a:lvl2pPr>
            <a:lvl3pPr marL="1143000" indent="-228600">
              <a:buClr>
                <a:schemeClr val="tx1">
                  <a:lumMod val="65000"/>
                  <a:lumOff val="35000"/>
                </a:schemeClr>
              </a:buClr>
              <a:buFont typeface="Arial"/>
              <a:buChar char="•"/>
              <a:defRPr b="1"/>
            </a:lvl3pPr>
            <a:lvl4pPr marL="1600200" indent="-228600">
              <a:buClr>
                <a:schemeClr val="tx1">
                  <a:lumMod val="65000"/>
                  <a:lumOff val="35000"/>
                </a:schemeClr>
              </a:buClr>
              <a:buFont typeface="Arial"/>
              <a:buChar char="•"/>
              <a:defRPr b="1"/>
            </a:lvl4pPr>
            <a:lvl5pPr marL="2057400" indent="-228600">
              <a:buClr>
                <a:schemeClr val="tx1">
                  <a:lumMod val="65000"/>
                  <a:lumOff val="35000"/>
                </a:schemeClr>
              </a:buClr>
              <a:buFont typeface="Arial"/>
              <a:buChar char="•"/>
              <a:defRPr b="1"/>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21"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cxnSp>
        <p:nvCxnSpPr>
          <p:cNvPr id="9" name="Straight Connector 8"/>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11930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1C3D7-77A6-874E-83A9-BAEA88BCCA67}" type="datetime1">
              <a:rPr lang="en-US" smtClean="0"/>
              <a:t>1/27/2020</a:t>
            </a:fld>
            <a:endParaRPr lang="en-US"/>
          </a:p>
        </p:txBody>
      </p:sp>
      <p:sp>
        <p:nvSpPr>
          <p:cNvPr id="5" name="Footer Placeholder 4"/>
          <p:cNvSpPr>
            <a:spLocks noGrp="1"/>
          </p:cNvSpPr>
          <p:nvPr>
            <p:ph type="ftr" sz="quarter" idx="11"/>
          </p:nvPr>
        </p:nvSpPr>
        <p:spPr/>
        <p:txBody>
          <a:bodyPr/>
          <a:lstStyle/>
          <a:p>
            <a:r>
              <a:rPr lang="en-US" dirty="0"/>
              <a:t>Chalmers</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a:p>
        </p:txBody>
      </p:sp>
      <p:sp>
        <p:nvSpPr>
          <p:cNvPr id="9" name="Text Placeholder 18"/>
          <p:cNvSpPr>
            <a:spLocks noGrp="1"/>
          </p:cNvSpPr>
          <p:nvPr>
            <p:ph type="body" sz="quarter" idx="14" hasCustomPrompt="1"/>
          </p:nvPr>
        </p:nvSpPr>
        <p:spPr>
          <a:xfrm>
            <a:off x="458788" y="956392"/>
            <a:ext cx="5092926" cy="615950"/>
          </a:xfrm>
          <a:prstGeom prst="rect">
            <a:avLst/>
          </a:prstGeom>
        </p:spPr>
        <p:txBody>
          <a:bodyPr vert="horz"/>
          <a:lstStyle>
            <a:lvl1pPr marL="0" indent="0" algn="l">
              <a:lnSpc>
                <a:spcPct val="80000"/>
              </a:lnSpc>
              <a:buFontTx/>
              <a:buNone/>
              <a:defRPr sz="2800" b="1" kern="100" spc="0"/>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16"/>
          <p:cNvSpPr>
            <a:spLocks noGrp="1"/>
          </p:cNvSpPr>
          <p:nvPr>
            <p:ph type="body" sz="quarter" idx="13"/>
          </p:nvPr>
        </p:nvSpPr>
        <p:spPr>
          <a:xfrm>
            <a:off x="458788" y="1780851"/>
            <a:ext cx="5092926" cy="2336800"/>
          </a:xfrm>
          <a:prstGeom prst="rect">
            <a:avLst/>
          </a:prstGeom>
        </p:spPr>
        <p:txBody>
          <a:bodyPr vert="horz"/>
          <a:lstStyle>
            <a:lvl1pPr marL="342900" indent="-342900">
              <a:buClr>
                <a:schemeClr val="tx1">
                  <a:lumMod val="65000"/>
                  <a:lumOff val="35000"/>
                </a:schemeClr>
              </a:buClr>
              <a:buFont typeface="Arial"/>
              <a:buChar char="•"/>
              <a:defRPr b="1"/>
            </a:lvl1pPr>
            <a:lvl2pPr marL="742950" indent="-285750">
              <a:buClr>
                <a:schemeClr val="tx1">
                  <a:lumMod val="65000"/>
                  <a:lumOff val="35000"/>
                </a:schemeClr>
              </a:buClr>
              <a:buFont typeface="Arial"/>
              <a:buChar char="•"/>
              <a:defRPr b="1"/>
            </a:lvl2pPr>
            <a:lvl3pPr marL="1143000" indent="-228600">
              <a:buClr>
                <a:schemeClr val="tx1">
                  <a:lumMod val="65000"/>
                  <a:lumOff val="35000"/>
                </a:schemeClr>
              </a:buClr>
              <a:buFont typeface="Arial"/>
              <a:buChar char="•"/>
              <a:defRPr b="1"/>
            </a:lvl3pPr>
            <a:lvl4pPr marL="1600200" indent="-228600">
              <a:buClr>
                <a:schemeClr val="tx1">
                  <a:lumMod val="65000"/>
                  <a:lumOff val="35000"/>
                </a:schemeClr>
              </a:buClr>
              <a:buFont typeface="Arial"/>
              <a:buChar char="•"/>
              <a:defRPr b="1"/>
            </a:lvl4pPr>
            <a:lvl5pPr marL="2057400" indent="-228600">
              <a:buClr>
                <a:schemeClr val="tx1">
                  <a:lumMod val="65000"/>
                  <a:lumOff val="35000"/>
                </a:schemeClr>
              </a:buClr>
              <a:buFont typeface="Arial"/>
              <a:buChar char="•"/>
              <a:defRPr b="1"/>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Picture Placeholder 2"/>
          <p:cNvSpPr>
            <a:spLocks noGrp="1"/>
          </p:cNvSpPr>
          <p:nvPr>
            <p:ph type="pic" sz="quarter" idx="15"/>
          </p:nvPr>
        </p:nvSpPr>
        <p:spPr>
          <a:xfrm>
            <a:off x="6019800" y="425061"/>
            <a:ext cx="3124200" cy="4275948"/>
          </a:xfrm>
          <a:prstGeom prst="rect">
            <a:avLst/>
          </a:prstGeom>
        </p:spPr>
        <p:txBody>
          <a:bodyPr vert="horz"/>
          <a:lstStyle>
            <a:lvl1pPr marL="0" indent="0">
              <a:buFontTx/>
              <a:buNone/>
              <a:defRPr/>
            </a:lvl1pPr>
          </a:lstStyle>
          <a:p>
            <a:endParaRPr lang="en-US" dirty="0"/>
          </a:p>
        </p:txBody>
      </p:sp>
      <p:cxnSp>
        <p:nvCxnSpPr>
          <p:cNvPr id="13" name="Straight Connector 12"/>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4183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1C3D7-77A6-874E-83A9-BAEA88BCCA67}" type="datetime1">
              <a:rPr lang="en-US" smtClean="0"/>
              <a:t>1/27/2020</a:t>
            </a:fld>
            <a:endParaRPr lang="en-US"/>
          </a:p>
        </p:txBody>
      </p:sp>
      <p:sp>
        <p:nvSpPr>
          <p:cNvPr id="5" name="Footer Placeholder 4"/>
          <p:cNvSpPr>
            <a:spLocks noGrp="1"/>
          </p:cNvSpPr>
          <p:nvPr>
            <p:ph type="ftr" sz="quarter" idx="11"/>
          </p:nvPr>
        </p:nvSpPr>
        <p:spPr/>
        <p:txBody>
          <a:bodyPr/>
          <a:lstStyle/>
          <a:p>
            <a:r>
              <a:rPr lang="en-US" dirty="0"/>
              <a:t>Chalmers</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a:p>
        </p:txBody>
      </p:sp>
      <p:sp>
        <p:nvSpPr>
          <p:cNvPr id="3" name="Picture Placeholder 2"/>
          <p:cNvSpPr>
            <a:spLocks noGrp="1"/>
          </p:cNvSpPr>
          <p:nvPr>
            <p:ph type="pic" sz="quarter" idx="13"/>
          </p:nvPr>
        </p:nvSpPr>
        <p:spPr>
          <a:xfrm>
            <a:off x="0" y="425450"/>
            <a:ext cx="9144000" cy="4286250"/>
          </a:xfrm>
          <a:prstGeom prst="rect">
            <a:avLst/>
          </a:prstGeom>
        </p:spPr>
        <p:txBody>
          <a:bodyPr vert="horz"/>
          <a:lstStyle>
            <a:lvl1pPr marL="0" indent="0">
              <a:buFontTx/>
              <a:buNone/>
              <a:defRPr/>
            </a:lvl1pPr>
          </a:lstStyle>
          <a:p>
            <a:endParaRPr lang="en-US" dirty="0"/>
          </a:p>
        </p:txBody>
      </p:sp>
      <p:cxnSp>
        <p:nvCxnSpPr>
          <p:cNvPr id="7" name="Straight Connector 6"/>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48455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19A1491E-85A9-A94D-B0E9-7043E147B49A}"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17"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Clr>
                <a:schemeClr val="bg2"/>
              </a:buClr>
              <a:buFont typeface="Arial"/>
              <a:buChar char="•"/>
              <a:defRPr b="1">
                <a:solidFill>
                  <a:schemeClr val="bg2"/>
                </a:solidFill>
              </a:defRPr>
            </a:lvl1pPr>
            <a:lvl2pPr marL="742950" indent="-285750">
              <a:buClr>
                <a:schemeClr val="bg2"/>
              </a:buClr>
              <a:buFont typeface="Arial"/>
              <a:buChar char="•"/>
              <a:defRPr b="1">
                <a:solidFill>
                  <a:schemeClr val="bg2"/>
                </a:solidFill>
              </a:defRPr>
            </a:lvl2pPr>
            <a:lvl3pPr marL="1143000" indent="-228600">
              <a:buClr>
                <a:schemeClr val="bg2"/>
              </a:buClr>
              <a:buFont typeface="Arial"/>
              <a:buChar char="•"/>
              <a:defRPr b="1">
                <a:solidFill>
                  <a:schemeClr val="bg2"/>
                </a:solidFill>
              </a:defRPr>
            </a:lvl3pPr>
            <a:lvl4pPr marL="1600200" indent="-228600">
              <a:buClr>
                <a:schemeClr val="bg2"/>
              </a:buClr>
              <a:buFont typeface="Arial"/>
              <a:buChar char="•"/>
              <a:defRPr b="1">
                <a:solidFill>
                  <a:schemeClr val="bg2"/>
                </a:solidFill>
              </a:defRPr>
            </a:lvl4pPr>
            <a:lvl5pPr marL="2057400" indent="-228600">
              <a:buClr>
                <a:schemeClr val="bg2"/>
              </a:buClr>
              <a:buFont typeface="Arial"/>
              <a:buChar char="•"/>
              <a:defRPr b="1">
                <a:solidFill>
                  <a:schemeClr val="bg2"/>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21"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2" name="TextBox 1"/>
          <p:cNvSpPr txBox="1"/>
          <p:nvPr userDrawn="1"/>
        </p:nvSpPr>
        <p:spPr>
          <a:xfrm>
            <a:off x="658327" y="4836367"/>
            <a:ext cx="914400" cy="914400"/>
          </a:xfrm>
          <a:prstGeom prst="rect">
            <a:avLst/>
          </a:prstGeom>
        </p:spPr>
        <p:txBody>
          <a:bodyPr vert="horz" wrap="none" lIns="91440" tIns="45720" rIns="91440" bIns="45720" rtlCol="0" anchor="t" anchorCtr="0">
            <a:noAutofit/>
          </a:bodyPr>
          <a:lstStyle/>
          <a:p>
            <a:endParaRPr lang="en-US" sz="2000" b="0" dirty="0" err="1"/>
          </a:p>
        </p:txBody>
      </p: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03454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9" name="Text Placeholder 18"/>
          <p:cNvSpPr>
            <a:spLocks noGrp="1"/>
          </p:cNvSpPr>
          <p:nvPr>
            <p:ph type="body" sz="quarter" idx="14" hasCustomPrompt="1"/>
          </p:nvPr>
        </p:nvSpPr>
        <p:spPr>
          <a:xfrm>
            <a:off x="458788" y="956392"/>
            <a:ext cx="5092926" cy="615950"/>
          </a:xfrm>
          <a:prstGeom prst="rect">
            <a:avLst/>
          </a:prstGeom>
        </p:spPr>
        <p:txBody>
          <a:bodyPr vert="horz"/>
          <a:lstStyle>
            <a:lvl1pPr marL="0" indent="0" algn="l">
              <a:lnSpc>
                <a:spcPct val="80000"/>
              </a:lnSpc>
              <a:buFontTx/>
              <a:buNone/>
              <a:defRPr sz="2800" b="1" kern="100" spc="0">
                <a:solidFill>
                  <a:srgbClr val="FFFFFF"/>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16"/>
          <p:cNvSpPr>
            <a:spLocks noGrp="1"/>
          </p:cNvSpPr>
          <p:nvPr>
            <p:ph type="body" sz="quarter" idx="13"/>
          </p:nvPr>
        </p:nvSpPr>
        <p:spPr>
          <a:xfrm>
            <a:off x="458788" y="1780851"/>
            <a:ext cx="5092926" cy="2336800"/>
          </a:xfrm>
          <a:prstGeom prst="rect">
            <a:avLst/>
          </a:prstGeom>
        </p:spPr>
        <p:txBody>
          <a:bodyPr vert="horz"/>
          <a:lstStyle>
            <a:lvl1pPr marL="342900" indent="-342900">
              <a:buClr>
                <a:schemeClr val="bg2"/>
              </a:buClr>
              <a:buFont typeface="Arial"/>
              <a:buChar char="•"/>
              <a:defRPr b="1">
                <a:solidFill>
                  <a:srgbClr val="FFFFFF"/>
                </a:solidFill>
              </a:defRPr>
            </a:lvl1pPr>
            <a:lvl2pPr marL="742950" indent="-285750">
              <a:buClr>
                <a:schemeClr val="bg2"/>
              </a:buClr>
              <a:buFont typeface="Arial"/>
              <a:buChar char="•"/>
              <a:defRPr b="1">
                <a:solidFill>
                  <a:srgbClr val="FFFFFF"/>
                </a:solidFill>
              </a:defRPr>
            </a:lvl2pPr>
            <a:lvl3pPr marL="1143000" indent="-228600">
              <a:buClr>
                <a:schemeClr val="bg2"/>
              </a:buClr>
              <a:buFont typeface="Arial"/>
              <a:buChar char="•"/>
              <a:defRPr b="1">
                <a:solidFill>
                  <a:srgbClr val="FFFFFF"/>
                </a:solidFill>
              </a:defRPr>
            </a:lvl3pPr>
            <a:lvl4pPr marL="1600200" indent="-228600">
              <a:buClr>
                <a:schemeClr val="bg2"/>
              </a:buClr>
              <a:buFont typeface="Arial"/>
              <a:buChar char="•"/>
              <a:defRPr b="1">
                <a:solidFill>
                  <a:srgbClr val="FFFFFF"/>
                </a:solidFill>
              </a:defRPr>
            </a:lvl4pPr>
            <a:lvl5pPr marL="2057400" indent="-228600">
              <a:buClr>
                <a:schemeClr val="bg2"/>
              </a:buClr>
              <a:buFont typeface="Arial"/>
              <a:buChar char="•"/>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Picture Placeholder 2"/>
          <p:cNvSpPr>
            <a:spLocks noGrp="1"/>
          </p:cNvSpPr>
          <p:nvPr>
            <p:ph type="pic" sz="quarter" idx="15"/>
          </p:nvPr>
        </p:nvSpPr>
        <p:spPr>
          <a:xfrm>
            <a:off x="6019800" y="425365"/>
            <a:ext cx="3124200" cy="4280400"/>
          </a:xfrm>
          <a:prstGeom prst="rect">
            <a:avLst/>
          </a:prstGeom>
        </p:spPr>
        <p:txBody>
          <a:bodyPr vert="horz"/>
          <a:lstStyle>
            <a:lvl1pPr marL="0" indent="0">
              <a:buFontTx/>
              <a:buNone/>
              <a:defRPr/>
            </a:lvl1pPr>
          </a:lstStyle>
          <a:p>
            <a:endParaRPr lang="en-US" dirty="0"/>
          </a:p>
        </p:txBody>
      </p:sp>
      <p:cxnSp>
        <p:nvCxnSpPr>
          <p:cNvPr id="11" name="Straight Connector 10"/>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53886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7921C3D7-77A6-874E-83A9-BAEA88BCCA67}" type="datetime1">
              <a:rPr lang="en-US" smtClean="0"/>
              <a:pPr/>
              <a:t>1/27/2020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Chalmers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4E8EA3-C3DD-5544-8A1C-EA00A1673D37}" type="slidenum">
              <a:rPr lang="en-US" smtClean="0"/>
              <a:pPr/>
              <a:t>‹#›</a:t>
            </a:fld>
            <a:endParaRPr lang="en-US" dirty="0"/>
          </a:p>
        </p:txBody>
      </p:sp>
      <p:sp>
        <p:nvSpPr>
          <p:cNvPr id="3" name="Picture Placeholder 2"/>
          <p:cNvSpPr>
            <a:spLocks noGrp="1"/>
          </p:cNvSpPr>
          <p:nvPr>
            <p:ph type="pic" sz="quarter" idx="13"/>
          </p:nvPr>
        </p:nvSpPr>
        <p:spPr>
          <a:xfrm>
            <a:off x="0" y="430645"/>
            <a:ext cx="9144000" cy="4280400"/>
          </a:xfrm>
          <a:prstGeom prst="rect">
            <a:avLst/>
          </a:prstGeom>
        </p:spPr>
        <p:txBody>
          <a:bodyPr vert="horz"/>
          <a:lstStyle>
            <a:lvl1pPr marL="0" indent="0">
              <a:buFontTx/>
              <a:buNone/>
              <a:defRPr/>
            </a:lvl1pPr>
          </a:lstStyle>
          <a:p>
            <a:endParaRPr lang="en-US" dirty="0"/>
          </a:p>
        </p:txBody>
      </p:sp>
      <p:cxnSp>
        <p:nvCxnSpPr>
          <p:cNvPr id="7" name="Straight Connector 6"/>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22338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emf"/><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13.xml"/><Relationship Id="rId1" Type="http://schemas.openxmlformats.org/officeDocument/2006/relationships/slideLayout" Target="../slideLayouts/slideLayout29.xml"/><Relationship Id="rId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277" y="786788"/>
            <a:ext cx="2740164" cy="534100"/>
          </a:xfrm>
          <a:prstGeom prst="rect">
            <a:avLst/>
          </a:prstGeom>
        </p:spPr>
      </p:pic>
    </p:spTree>
    <p:extLst>
      <p:ext uri="{BB962C8B-B14F-4D97-AF65-F5344CB8AC3E}">
        <p14:creationId xmlns:p14="http://schemas.microsoft.com/office/powerpoint/2010/main" val="1060371829"/>
      </p:ext>
    </p:extLst>
  </p:cSld>
  <p:clrMap bg1="lt1" tx1="dk1" bg2="lt2" tx2="dk2" accent1="accent1" accent2="accent2" accent3="accent3" accent4="accent4" accent5="accent5" accent6="accent6" hlink="hlink" folHlink="folHlink"/>
  <p:sldLayoutIdLst>
    <p:sldLayoutId id="2147483710"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420171"/>
            <a:ext cx="9144000" cy="4723329"/>
          </a:xfrm>
          <a:prstGeom prst="rect">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rgbClr val="FFFFFF"/>
                </a:solidFill>
                <a:latin typeface="Arial"/>
                <a:cs typeface="Arial"/>
              </a:defRPr>
            </a:lvl1pPr>
          </a:lstStyle>
          <a:p>
            <a:fld id="{0ABA6ABB-0B25-7449-AB4B-8AF87CD2F9F0}" type="datetime1">
              <a:rPr lang="en-US" smtClean="0"/>
              <a:pPr/>
              <a:t>1/27/2020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FFFFFF"/>
                </a:solidFill>
                <a:latin typeface="Arial"/>
                <a:cs typeface="Arial"/>
              </a:defRPr>
            </a:lvl1pPr>
          </a:lstStyle>
          <a:p>
            <a:r>
              <a:rPr lang="en-US" dirty="0"/>
              <a:t>Chalmers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FFFFFF"/>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cxnSp>
        <p:nvCxnSpPr>
          <p:cNvPr id="13" name="Straight Connector 12"/>
          <p:cNvCxnSpPr/>
          <p:nvPr/>
        </p:nvCxnSpPr>
        <p:spPr>
          <a:xfrm flipV="1">
            <a:off x="0" y="4701886"/>
            <a:ext cx="9144000" cy="5197"/>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420170"/>
          </a:xfrm>
          <a:prstGeom prst="rect">
            <a:avLst/>
          </a:prstGeom>
        </p:spPr>
      </p:pic>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0333" y="87983"/>
            <a:ext cx="1315600" cy="256430"/>
          </a:xfrm>
          <a:prstGeom prst="rect">
            <a:avLst/>
          </a:prstGeom>
        </p:spPr>
      </p:pic>
    </p:spTree>
    <p:extLst>
      <p:ext uri="{BB962C8B-B14F-4D97-AF65-F5344CB8AC3E}">
        <p14:creationId xmlns:p14="http://schemas.microsoft.com/office/powerpoint/2010/main" val="192410031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7"/>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7"/>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7"/>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7"/>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277" y="786788"/>
            <a:ext cx="2740164" cy="534100"/>
          </a:xfrm>
          <a:prstGeom prst="rect">
            <a:avLst/>
          </a:prstGeom>
        </p:spPr>
      </p:pic>
    </p:spTree>
    <p:extLst>
      <p:ext uri="{BB962C8B-B14F-4D97-AF65-F5344CB8AC3E}">
        <p14:creationId xmlns:p14="http://schemas.microsoft.com/office/powerpoint/2010/main" val="1002504377"/>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chemeClr val="bg1"/>
                </a:solidFill>
                <a:latin typeface="Arial"/>
                <a:cs typeface="Arial"/>
              </a:defRPr>
            </a:lvl1pPr>
          </a:lstStyle>
          <a:p>
            <a:fld id="{0ABA6ABB-0B25-7449-AB4B-8AF87CD2F9F0}" type="datetime1">
              <a:rPr lang="en-US" smtClean="0"/>
              <a:t>1/27/2020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9C9C9C"/>
                </a:solidFill>
                <a:latin typeface="Arial"/>
                <a:cs typeface="Arial"/>
              </a:defRPr>
            </a:lvl1pPr>
          </a:lstStyle>
          <a:p>
            <a:r>
              <a:rPr lang="en-US" dirty="0"/>
              <a:t>Chalmers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9C9C9C"/>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cxnSp>
        <p:nvCxnSpPr>
          <p:cNvPr id="13" name="Straight Connector 12"/>
          <p:cNvCxnSpPr/>
          <p:nvPr/>
        </p:nvCxnSpPr>
        <p:spPr>
          <a:xfrm flipV="1">
            <a:off x="0" y="4707082"/>
            <a:ext cx="9144000" cy="1"/>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420170"/>
          </a:xfrm>
          <a:prstGeom prst="rect">
            <a:avLst/>
          </a:prstGeom>
        </p:spPr>
      </p:pic>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0333" y="87983"/>
            <a:ext cx="1315600" cy="256430"/>
          </a:xfrm>
          <a:prstGeom prst="rect">
            <a:avLst/>
          </a:prstGeom>
        </p:spPr>
      </p:pic>
    </p:spTree>
    <p:extLst>
      <p:ext uri="{BB962C8B-B14F-4D97-AF65-F5344CB8AC3E}">
        <p14:creationId xmlns:p14="http://schemas.microsoft.com/office/powerpoint/2010/main" val="18737371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23" r:id="rId4"/>
    <p:sldLayoutId id="2147483726" r:id="rId5"/>
    <p:sldLayoutId id="2147483727" r:id="rId6"/>
    <p:sldLayoutId id="2147483728" r:id="rId7"/>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1"/>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11"/>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11"/>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11"/>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11"/>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AvancezChalmers_white_center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2258" y="1041400"/>
            <a:ext cx="2679700" cy="30607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0683" y="1067648"/>
            <a:ext cx="2535338" cy="3044832"/>
          </a:xfrm>
          <a:prstGeom prst="rect">
            <a:avLst/>
          </a:prstGeom>
        </p:spPr>
      </p:pic>
    </p:spTree>
    <p:extLst>
      <p:ext uri="{BB962C8B-B14F-4D97-AF65-F5344CB8AC3E}">
        <p14:creationId xmlns:p14="http://schemas.microsoft.com/office/powerpoint/2010/main" val="262309383"/>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5046" y="1066800"/>
            <a:ext cx="2496312" cy="3008376"/>
          </a:xfrm>
          <a:prstGeom prst="rect">
            <a:avLst/>
          </a:prstGeom>
        </p:spPr>
      </p:pic>
    </p:spTree>
    <p:extLst>
      <p:ext uri="{BB962C8B-B14F-4D97-AF65-F5344CB8AC3E}">
        <p14:creationId xmlns:p14="http://schemas.microsoft.com/office/powerpoint/2010/main" val="310588394"/>
      </p:ext>
    </p:extLst>
  </p:cSld>
  <p:clrMap bg1="lt1" tx1="dk1" bg2="lt2" tx2="dk2" accent1="accent1" accent2="accent2" accent3="accent3" accent4="accent4" accent5="accent5" accent6="accent6" hlink="hlink" folHlink="folHlink"/>
  <p:sldLayoutIdLst>
    <p:sldLayoutId id="2147483694"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5046" y="1066800"/>
            <a:ext cx="2496312" cy="3008376"/>
          </a:xfrm>
          <a:prstGeom prst="rect">
            <a:avLst/>
          </a:prstGeom>
        </p:spPr>
      </p:pic>
    </p:spTree>
    <p:extLst>
      <p:ext uri="{BB962C8B-B14F-4D97-AF65-F5344CB8AC3E}">
        <p14:creationId xmlns:p14="http://schemas.microsoft.com/office/powerpoint/2010/main" val="1869844213"/>
      </p:ext>
    </p:extLst>
  </p:cSld>
  <p:clrMap bg1="dk1" tx1="lt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277" y="787886"/>
            <a:ext cx="2740164" cy="534100"/>
          </a:xfrm>
          <a:prstGeom prst="rect">
            <a:avLst/>
          </a:prstGeom>
        </p:spPr>
      </p:pic>
    </p:spTree>
    <p:extLst>
      <p:ext uri="{BB962C8B-B14F-4D97-AF65-F5344CB8AC3E}">
        <p14:creationId xmlns:p14="http://schemas.microsoft.com/office/powerpoint/2010/main" val="1206030016"/>
      </p:ext>
    </p:extLst>
  </p:cSld>
  <p:clrMap bg1="lt1" tx1="dk1" bg2="lt2" tx2="dk2" accent1="accent1" accent2="accent2" accent3="accent3" accent4="accent4" accent5="accent5" accent6="accent6" hlink="hlink" folHlink="folHlink"/>
  <p:sldLayoutIdLst>
    <p:sldLayoutId id="2147483696"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277" y="787886"/>
            <a:ext cx="2740164" cy="534100"/>
          </a:xfrm>
          <a:prstGeom prst="rect">
            <a:avLst/>
          </a:prstGeom>
        </p:spPr>
      </p:pic>
    </p:spTree>
    <p:extLst>
      <p:ext uri="{BB962C8B-B14F-4D97-AF65-F5344CB8AC3E}">
        <p14:creationId xmlns:p14="http://schemas.microsoft.com/office/powerpoint/2010/main" val="3960052624"/>
      </p:ext>
    </p:extLst>
  </p:cSld>
  <p:clrMap bg1="lt1" tx1="dk1" bg2="lt2" tx2="dk2" accent1="accent1" accent2="accent2" accent3="accent3" accent4="accent4" accent5="accent5" accent6="accent6" hlink="hlink" folHlink="folHlink"/>
  <p:sldLayoutIdLst>
    <p:sldLayoutId id="2147483698"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chemeClr val="bg1"/>
                </a:solidFill>
                <a:latin typeface="Arial"/>
                <a:cs typeface="Arial"/>
              </a:defRPr>
            </a:lvl1pPr>
          </a:lstStyle>
          <a:p>
            <a:fld id="{0ABA6ABB-0B25-7449-AB4B-8AF87CD2F9F0}" type="datetime1">
              <a:rPr lang="en-US" smtClean="0"/>
              <a:t>1/27/2020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9C9C9C"/>
                </a:solidFill>
                <a:latin typeface="Arial"/>
                <a:cs typeface="Arial"/>
              </a:defRPr>
            </a:lvl1pPr>
          </a:lstStyle>
          <a:p>
            <a:r>
              <a:rPr lang="en-US" dirty="0"/>
              <a:t>Chalmers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9C9C9C"/>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cxnSp>
        <p:nvCxnSpPr>
          <p:cNvPr id="13" name="Straight Connector 12"/>
          <p:cNvCxnSpPr/>
          <p:nvPr/>
        </p:nvCxnSpPr>
        <p:spPr>
          <a:xfrm flipV="1">
            <a:off x="0" y="4712277"/>
            <a:ext cx="9144000" cy="5196"/>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0333" y="87983"/>
            <a:ext cx="1315600" cy="256430"/>
          </a:xfrm>
          <a:prstGeom prst="rect">
            <a:avLst/>
          </a:prstGeom>
        </p:spPr>
      </p:pic>
    </p:spTree>
    <p:extLst>
      <p:ext uri="{BB962C8B-B14F-4D97-AF65-F5344CB8AC3E}">
        <p14:creationId xmlns:p14="http://schemas.microsoft.com/office/powerpoint/2010/main" val="2255961923"/>
      </p:ext>
    </p:extLst>
  </p:cSld>
  <p:clrMap bg1="lt1" tx1="dk1" bg2="lt2" tx2="dk2" accent1="accent1" accent2="accent2" accent3="accent3" accent4="accent4" accent5="accent5" accent6="accent6" hlink="hlink" folHlink="folHlink"/>
  <p:sldLayoutIdLst>
    <p:sldLayoutId id="2147483664" r:id="rId1"/>
    <p:sldLayoutId id="2147483680" r:id="rId2"/>
    <p:sldLayoutId id="2147483668" r:id="rId3"/>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6"/>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6"/>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420171"/>
            <a:ext cx="9144000" cy="4723329"/>
          </a:xfrm>
          <a:prstGeom prst="rect">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rgbClr val="FFFFFF"/>
                </a:solidFill>
                <a:latin typeface="Arial"/>
                <a:cs typeface="Arial"/>
              </a:defRPr>
            </a:lvl1pPr>
          </a:lstStyle>
          <a:p>
            <a:fld id="{0ABA6ABB-0B25-7449-AB4B-8AF87CD2F9F0}" type="datetime1">
              <a:rPr lang="en-US" smtClean="0"/>
              <a:pPr/>
              <a:t>1/27/2020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FFFFFF"/>
                </a:solidFill>
                <a:latin typeface="Arial"/>
                <a:cs typeface="Arial"/>
              </a:defRPr>
            </a:lvl1pPr>
          </a:lstStyle>
          <a:p>
            <a:r>
              <a:rPr lang="en-US" dirty="0"/>
              <a:t>Chalmers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FFFFFF"/>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cxnSp>
        <p:nvCxnSpPr>
          <p:cNvPr id="13" name="Straight Connector 12"/>
          <p:cNvCxnSpPr/>
          <p:nvPr/>
        </p:nvCxnSpPr>
        <p:spPr>
          <a:xfrm flipV="1">
            <a:off x="0" y="4722668"/>
            <a:ext cx="9144000" cy="1"/>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0333" y="87983"/>
            <a:ext cx="1315600" cy="256430"/>
          </a:xfrm>
          <a:prstGeom prst="rect">
            <a:avLst/>
          </a:prstGeom>
        </p:spPr>
      </p:pic>
    </p:spTree>
    <p:extLst>
      <p:ext uri="{BB962C8B-B14F-4D97-AF65-F5344CB8AC3E}">
        <p14:creationId xmlns:p14="http://schemas.microsoft.com/office/powerpoint/2010/main" val="1302280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6"/>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6"/>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420171"/>
            <a:ext cx="9144000" cy="4723329"/>
          </a:xfrm>
          <a:prstGeom prst="rect">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rgbClr val="FFFFFF"/>
                </a:solidFill>
                <a:latin typeface="Arial"/>
                <a:cs typeface="Arial"/>
              </a:defRPr>
            </a:lvl1pPr>
          </a:lstStyle>
          <a:p>
            <a:fld id="{0ABA6ABB-0B25-7449-AB4B-8AF87CD2F9F0}" type="datetime1">
              <a:rPr lang="en-US" smtClean="0"/>
              <a:pPr/>
              <a:t>1/27/2020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FFFFFF"/>
                </a:solidFill>
                <a:latin typeface="Arial"/>
                <a:cs typeface="Arial"/>
              </a:defRPr>
            </a:lvl1pPr>
          </a:lstStyle>
          <a:p>
            <a:r>
              <a:rPr lang="en-US" dirty="0"/>
              <a:t>Chalmers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FFFFFF"/>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cxnSp>
        <p:nvCxnSpPr>
          <p:cNvPr id="13" name="Straight Connector 12"/>
          <p:cNvCxnSpPr/>
          <p:nvPr/>
        </p:nvCxnSpPr>
        <p:spPr>
          <a:xfrm flipV="1">
            <a:off x="0" y="4707082"/>
            <a:ext cx="9144000" cy="10391"/>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0333" y="87983"/>
            <a:ext cx="1315600" cy="256430"/>
          </a:xfrm>
          <a:prstGeom prst="rect">
            <a:avLst/>
          </a:prstGeom>
        </p:spPr>
      </p:pic>
    </p:spTree>
    <p:extLst>
      <p:ext uri="{BB962C8B-B14F-4D97-AF65-F5344CB8AC3E}">
        <p14:creationId xmlns:p14="http://schemas.microsoft.com/office/powerpoint/2010/main" val="38371467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6"/>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6"/>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277" y="787886"/>
            <a:ext cx="2740164" cy="534100"/>
          </a:xfrm>
          <a:prstGeom prst="rect">
            <a:avLst/>
          </a:prstGeom>
        </p:spPr>
      </p:pic>
    </p:spTree>
    <p:extLst>
      <p:ext uri="{BB962C8B-B14F-4D97-AF65-F5344CB8AC3E}">
        <p14:creationId xmlns:p14="http://schemas.microsoft.com/office/powerpoint/2010/main" val="1572507559"/>
      </p:ext>
    </p:extLst>
  </p:cSld>
  <p:clrMap bg1="dk1" tx1="lt1" bg2="dk2" tx2="lt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420171"/>
            <a:ext cx="9144000" cy="4723329"/>
          </a:xfrm>
          <a:prstGeom prst="rect">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rgbClr val="FFFFFF"/>
                </a:solidFill>
                <a:latin typeface="Arial"/>
                <a:cs typeface="Arial"/>
              </a:defRPr>
            </a:lvl1pPr>
          </a:lstStyle>
          <a:p>
            <a:fld id="{0ABA6ABB-0B25-7449-AB4B-8AF87CD2F9F0}" type="datetime1">
              <a:rPr lang="en-US" smtClean="0"/>
              <a:pPr/>
              <a:t>1/27/2020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FFFFFF"/>
                </a:solidFill>
                <a:latin typeface="Arial"/>
                <a:cs typeface="Arial"/>
              </a:defRPr>
            </a:lvl1pPr>
          </a:lstStyle>
          <a:p>
            <a:r>
              <a:rPr lang="en-US" dirty="0"/>
              <a:t>Chalmers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FFFFFF"/>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cxnSp>
        <p:nvCxnSpPr>
          <p:cNvPr id="13" name="Straight Connector 12"/>
          <p:cNvCxnSpPr/>
          <p:nvPr/>
        </p:nvCxnSpPr>
        <p:spPr>
          <a:xfrm flipV="1">
            <a:off x="0" y="4707082"/>
            <a:ext cx="9144000" cy="5195"/>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420170"/>
          </a:xfrm>
          <a:prstGeom prst="rect">
            <a:avLst/>
          </a:prstGeom>
        </p:spPr>
      </p:pic>
      <p:cxnSp>
        <p:nvCxnSpPr>
          <p:cNvPr id="10" name="Straight Connector 9"/>
          <p:cNvCxnSpPr/>
          <p:nvPr userDrawn="1"/>
        </p:nvCxnSpPr>
        <p:spPr>
          <a:xfrm>
            <a:off x="0" y="420171"/>
            <a:ext cx="9144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0333" y="87983"/>
            <a:ext cx="1315600" cy="256430"/>
          </a:xfrm>
          <a:prstGeom prst="rect">
            <a:avLst/>
          </a:prstGeom>
        </p:spPr>
      </p:pic>
    </p:spTree>
    <p:extLst>
      <p:ext uri="{BB962C8B-B14F-4D97-AF65-F5344CB8AC3E}">
        <p14:creationId xmlns:p14="http://schemas.microsoft.com/office/powerpoint/2010/main" val="6660550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7"/>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7"/>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7"/>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7"/>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277" y="787886"/>
            <a:ext cx="2740164" cy="534100"/>
          </a:xfrm>
          <a:prstGeom prst="rect">
            <a:avLst/>
          </a:prstGeom>
        </p:spPr>
      </p:pic>
    </p:spTree>
    <p:extLst>
      <p:ext uri="{BB962C8B-B14F-4D97-AF65-F5344CB8AC3E}">
        <p14:creationId xmlns:p14="http://schemas.microsoft.com/office/powerpoint/2010/main" val="191382322"/>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hyperlink" Target="https://www.youtube.com/watch?v=jD8tjhVO1T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UDx6NEqdJQ"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hyperlink" Target="mailto:becky@chalmers.se" TargetMode="External"/><Relationship Id="rId2" Type="http://schemas.openxmlformats.org/officeDocument/2006/relationships/hyperlink" Target="https://www.chalmers.se/en/departments/CLS/education/undergraduate/language/Pages/default.aspx" TargetMode="Externa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hyperlink" Target="https://choodle.portal.chalmers.se/g7874JxXrhFqXtfi" TargetMode="Externa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hyperlink" Target="https://geert-hofstede.com/cultural-dimensions.html" TargetMode="External"/><Relationship Id="rId2" Type="http://schemas.openxmlformats.org/officeDocument/2006/relationships/hyperlink" Target="http://www.nytimes.com/2016/02/28/magazine/what-google-learned-from-its-quest-to-build-the-perfect-team.html?_r=0" TargetMode="Externa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032" y="2410691"/>
            <a:ext cx="6621847" cy="1560513"/>
          </a:xfrm>
        </p:spPr>
        <p:txBody>
          <a:bodyPr/>
          <a:lstStyle/>
          <a:p>
            <a:r>
              <a:rPr lang="en-US" dirty="0"/>
              <a:t>DAT096 2020: Jan 27</a:t>
            </a:r>
          </a:p>
          <a:p>
            <a:r>
              <a:rPr lang="en-US" dirty="0"/>
              <a:t>Anthony Norman and Becky Bergman</a:t>
            </a:r>
          </a:p>
          <a:p>
            <a:r>
              <a:rPr lang="sv-SE" altLang="en-US" dirty="0">
                <a:ea typeface="ＭＳ Ｐゴシック" pitchFamily="34" charset="-128"/>
                <a:cs typeface="Akzidenz for Chalmers Regular" pitchFamily="2" charset="0"/>
              </a:rPr>
              <a:t>Division for </a:t>
            </a:r>
            <a:r>
              <a:rPr lang="sv-SE" altLang="en-US" dirty="0" err="1">
                <a:ea typeface="ＭＳ Ｐゴシック" pitchFamily="34" charset="-128"/>
                <a:cs typeface="Akzidenz for Chalmers Regular" pitchFamily="2" charset="0"/>
              </a:rPr>
              <a:t>Language</a:t>
            </a:r>
            <a:r>
              <a:rPr lang="sv-SE" altLang="en-US" dirty="0">
                <a:ea typeface="ＭＳ Ｐゴシック" pitchFamily="34" charset="-128"/>
                <a:cs typeface="Akzidenz for Chalmers Regular" pitchFamily="2" charset="0"/>
              </a:rPr>
              <a:t> and Communication</a:t>
            </a:r>
          </a:p>
          <a:p>
            <a:r>
              <a:rPr lang="sv-SE" altLang="en-US" dirty="0" err="1">
                <a:ea typeface="ＭＳ Ｐゴシック" pitchFamily="34" charset="-128"/>
                <a:cs typeface="Akzidenz for Chalmers Regular" pitchFamily="2" charset="0"/>
              </a:rPr>
              <a:t>Department</a:t>
            </a:r>
            <a:r>
              <a:rPr lang="sv-SE" altLang="en-US" dirty="0">
                <a:ea typeface="ＭＳ Ｐゴシック" pitchFamily="34" charset="-128"/>
                <a:cs typeface="Akzidenz for Chalmers Regular" pitchFamily="2" charset="0"/>
              </a:rPr>
              <a:t> for Communication and Learning in Science</a:t>
            </a:r>
          </a:p>
        </p:txBody>
      </p:sp>
      <p:sp>
        <p:nvSpPr>
          <p:cNvPr id="3" name="Text Placeholder 2"/>
          <p:cNvSpPr>
            <a:spLocks noGrp="1"/>
          </p:cNvSpPr>
          <p:nvPr>
            <p:ph type="body" sz="quarter" idx="11"/>
          </p:nvPr>
        </p:nvSpPr>
        <p:spPr>
          <a:xfrm>
            <a:off x="623887" y="1729868"/>
            <a:ext cx="6334835" cy="680823"/>
          </a:xfrm>
        </p:spPr>
        <p:txBody>
          <a:bodyPr/>
          <a:lstStyle/>
          <a:p>
            <a:r>
              <a:rPr lang="en-US" dirty="0"/>
              <a:t>Group diversity</a:t>
            </a:r>
          </a:p>
        </p:txBody>
      </p:sp>
    </p:spTree>
    <p:extLst>
      <p:ext uri="{BB962C8B-B14F-4D97-AF65-F5344CB8AC3E}">
        <p14:creationId xmlns:p14="http://schemas.microsoft.com/office/powerpoint/2010/main" val="1101826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Stories</a:t>
            </a:r>
            <a:r>
              <a:rPr lang="sv-SE" dirty="0"/>
              <a:t> from last </a:t>
            </a:r>
            <a:r>
              <a:rPr lang="sv-SE" dirty="0" err="1"/>
              <a:t>year</a:t>
            </a:r>
            <a:r>
              <a:rPr lang="sv-SE"/>
              <a:t>….</a:t>
            </a:r>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145763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1491E-85A9-A94D-B0E9-7043E147B49A}" type="datetime1">
              <a:rPr lang="en-US" smtClean="0"/>
              <a:t>1/27/2020</a:t>
            </a:fld>
            <a:endParaRPr lang="en-US"/>
          </a:p>
        </p:txBody>
      </p:sp>
      <p:sp>
        <p:nvSpPr>
          <p:cNvPr id="3" name="Footer Placeholder 2"/>
          <p:cNvSpPr>
            <a:spLocks noGrp="1"/>
          </p:cNvSpPr>
          <p:nvPr>
            <p:ph type="ftr" sz="quarter" idx="11"/>
          </p:nvPr>
        </p:nvSpPr>
        <p:spPr/>
        <p:txBody>
          <a:bodyPr/>
          <a:lstStyle/>
          <a:p>
            <a:r>
              <a:rPr lang="en-US"/>
              <a:t>Chalmers</a:t>
            </a:r>
            <a:endParaRPr lang="en-US" dirty="0"/>
          </a:p>
        </p:txBody>
      </p:sp>
      <p:sp>
        <p:nvSpPr>
          <p:cNvPr id="4" name="Slide Number Placeholder 3"/>
          <p:cNvSpPr>
            <a:spLocks noGrp="1"/>
          </p:cNvSpPr>
          <p:nvPr>
            <p:ph type="sldNum" sz="quarter" idx="12"/>
          </p:nvPr>
        </p:nvSpPr>
        <p:spPr/>
        <p:txBody>
          <a:bodyPr/>
          <a:lstStyle/>
          <a:p>
            <a:fld id="{344E8EA3-C3DD-5544-8A1C-EA00A1673D37}" type="slidenum">
              <a:rPr lang="en-US" smtClean="0"/>
              <a:t>11</a:t>
            </a:fld>
            <a:endParaRPr lang="en-US"/>
          </a:p>
        </p:txBody>
      </p:sp>
      <p:sp>
        <p:nvSpPr>
          <p:cNvPr id="5" name="Text Placeholder 4"/>
          <p:cNvSpPr>
            <a:spLocks noGrp="1"/>
          </p:cNvSpPr>
          <p:nvPr>
            <p:ph type="body" sz="quarter" idx="13"/>
          </p:nvPr>
        </p:nvSpPr>
        <p:spPr>
          <a:xfrm>
            <a:off x="457994" y="1648832"/>
            <a:ext cx="8228012" cy="1042329"/>
          </a:xfrm>
        </p:spPr>
        <p:txBody>
          <a:bodyPr/>
          <a:lstStyle/>
          <a:p>
            <a:pPr marL="0" indent="0">
              <a:buNone/>
            </a:pPr>
            <a:r>
              <a:rPr lang="sv-SE" sz="3200" dirty="0" err="1"/>
              <a:t>Activity</a:t>
            </a:r>
            <a:r>
              <a:rPr lang="sv-SE" sz="3200" dirty="0"/>
              <a:t> 1: same, same </a:t>
            </a:r>
            <a:r>
              <a:rPr lang="sv-SE" sz="3200" dirty="0" err="1"/>
              <a:t>but</a:t>
            </a:r>
            <a:r>
              <a:rPr lang="sv-SE" sz="3200" dirty="0"/>
              <a:t> different</a:t>
            </a:r>
          </a:p>
        </p:txBody>
      </p:sp>
    </p:spTree>
    <p:extLst>
      <p:ext uri="{BB962C8B-B14F-4D97-AF65-F5344CB8AC3E}">
        <p14:creationId xmlns:p14="http://schemas.microsoft.com/office/powerpoint/2010/main" val="312726471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92DB-2064-4CF8-BBE6-940E059EAA67}"/>
              </a:ext>
            </a:extLst>
          </p:cNvPr>
          <p:cNvSpPr>
            <a:spLocks noGrp="1"/>
          </p:cNvSpPr>
          <p:nvPr>
            <p:ph type="title"/>
          </p:nvPr>
        </p:nvSpPr>
        <p:spPr/>
        <p:txBody>
          <a:bodyPr/>
          <a:lstStyle/>
          <a:p>
            <a:endParaRPr lang="sv-SE" dirty="0"/>
          </a:p>
        </p:txBody>
      </p:sp>
      <p:pic>
        <p:nvPicPr>
          <p:cNvPr id="1026" name="Picture 2" descr="https://thumbs.dreamstime.com/z/different-groups-people-concept-d-illustration-31315255.jpg">
            <a:extLst>
              <a:ext uri="{FF2B5EF4-FFF2-40B4-BE49-F238E27FC236}">
                <a16:creationId xmlns:a16="http://schemas.microsoft.com/office/drawing/2014/main" id="{09D0580D-7F90-402D-9C35-66905BE85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718" y="1491630"/>
            <a:ext cx="4428492" cy="2646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557F08-A2D3-4C92-A80B-BB87BA6B62B3}"/>
              </a:ext>
            </a:extLst>
          </p:cNvPr>
          <p:cNvSpPr txBox="1"/>
          <p:nvPr/>
        </p:nvSpPr>
        <p:spPr>
          <a:xfrm>
            <a:off x="361507" y="4281376"/>
            <a:ext cx="6075363" cy="338554"/>
          </a:xfrm>
          <a:prstGeom prst="rect">
            <a:avLst/>
          </a:prstGeom>
          <a:solidFill>
            <a:schemeClr val="bg2">
              <a:lumMod val="85000"/>
            </a:schemeClr>
          </a:solidFill>
        </p:spPr>
        <p:txBody>
          <a:bodyPr wrap="square" rtlCol="0">
            <a:spAutoFit/>
          </a:bodyPr>
          <a:lstStyle/>
          <a:p>
            <a:r>
              <a:rPr lang="sv-SE" sz="1600" dirty="0" err="1"/>
              <a:t>People</a:t>
            </a:r>
            <a:r>
              <a:rPr lang="sv-SE" sz="1600" dirty="0"/>
              <a:t> in </a:t>
            </a:r>
            <a:r>
              <a:rPr lang="sv-SE" sz="1600" dirty="0" err="1"/>
              <a:t>boxes</a:t>
            </a:r>
            <a:r>
              <a:rPr lang="sv-SE" sz="1600" dirty="0"/>
              <a:t>: </a:t>
            </a:r>
            <a:r>
              <a:rPr lang="sv-SE" sz="1600" dirty="0">
                <a:hlinkClick r:id="rId4"/>
              </a:rPr>
              <a:t>YouTube</a:t>
            </a:r>
            <a:endParaRPr lang="sv-SE" sz="1600" dirty="0"/>
          </a:p>
        </p:txBody>
      </p:sp>
      <p:sp>
        <p:nvSpPr>
          <p:cNvPr id="4" name="TextBox 3">
            <a:extLst>
              <a:ext uri="{FF2B5EF4-FFF2-40B4-BE49-F238E27FC236}">
                <a16:creationId xmlns:a16="http://schemas.microsoft.com/office/drawing/2014/main" id="{E1DF2EE1-811A-4AEB-A5CB-2B85AD3D50A6}"/>
              </a:ext>
            </a:extLst>
          </p:cNvPr>
          <p:cNvSpPr txBox="1"/>
          <p:nvPr/>
        </p:nvSpPr>
        <p:spPr>
          <a:xfrm>
            <a:off x="361507" y="680484"/>
            <a:ext cx="8144540" cy="949842"/>
          </a:xfrm>
          <a:prstGeom prst="rect">
            <a:avLst/>
          </a:prstGeom>
        </p:spPr>
        <p:txBody>
          <a:bodyPr vert="horz" wrap="square" lIns="91440" tIns="45720" rIns="91440" bIns="45720" rtlCol="0" anchor="t" anchorCtr="0">
            <a:noAutofit/>
          </a:bodyPr>
          <a:lstStyle/>
          <a:p>
            <a:r>
              <a:rPr lang="sv-SE" sz="4000" b="1" dirty="0"/>
              <a:t>Same </a:t>
            </a:r>
            <a:r>
              <a:rPr lang="sv-SE" sz="4000" b="1" dirty="0" err="1"/>
              <a:t>same</a:t>
            </a:r>
            <a:r>
              <a:rPr lang="sv-SE" sz="4000" b="1" dirty="0"/>
              <a:t> </a:t>
            </a:r>
            <a:r>
              <a:rPr lang="sv-SE" sz="4000" b="1" dirty="0" err="1"/>
              <a:t>but</a:t>
            </a:r>
            <a:r>
              <a:rPr lang="sv-SE" sz="4000" b="1" dirty="0"/>
              <a:t> different</a:t>
            </a:r>
          </a:p>
        </p:txBody>
      </p:sp>
    </p:spTree>
    <p:extLst>
      <p:ext uri="{BB962C8B-B14F-4D97-AF65-F5344CB8AC3E}">
        <p14:creationId xmlns:p14="http://schemas.microsoft.com/office/powerpoint/2010/main" val="260634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1623-3CF8-4916-B464-A34974235866}"/>
              </a:ext>
            </a:extLst>
          </p:cNvPr>
          <p:cNvSpPr>
            <a:spLocks noGrp="1"/>
          </p:cNvSpPr>
          <p:nvPr>
            <p:ph type="title"/>
          </p:nvPr>
        </p:nvSpPr>
        <p:spPr/>
        <p:txBody>
          <a:bodyPr/>
          <a:lstStyle/>
          <a:p>
            <a:r>
              <a:rPr lang="sv-SE" dirty="0" err="1"/>
              <a:t>Which</a:t>
            </a:r>
            <a:r>
              <a:rPr lang="sv-SE" dirty="0"/>
              <a:t> </a:t>
            </a:r>
            <a:r>
              <a:rPr lang="sv-SE" dirty="0" err="1"/>
              <a:t>boxes</a:t>
            </a:r>
            <a:r>
              <a:rPr lang="sv-SE" dirty="0"/>
              <a:t>…..</a:t>
            </a:r>
          </a:p>
        </p:txBody>
      </p:sp>
      <p:sp>
        <p:nvSpPr>
          <p:cNvPr id="3" name="Content Placeholder 2">
            <a:extLst>
              <a:ext uri="{FF2B5EF4-FFF2-40B4-BE49-F238E27FC236}">
                <a16:creationId xmlns:a16="http://schemas.microsoft.com/office/drawing/2014/main" id="{76B8E135-C569-4329-A84B-A97906E85C19}"/>
              </a:ext>
            </a:extLst>
          </p:cNvPr>
          <p:cNvSpPr>
            <a:spLocks noGrp="1"/>
          </p:cNvSpPr>
          <p:nvPr>
            <p:ph idx="1"/>
          </p:nvPr>
        </p:nvSpPr>
        <p:spPr>
          <a:xfrm>
            <a:off x="381000" y="1218757"/>
            <a:ext cx="7772400" cy="3371850"/>
          </a:xfrm>
        </p:spPr>
        <p:txBody>
          <a:bodyPr/>
          <a:lstStyle/>
          <a:p>
            <a:r>
              <a:rPr lang="sv-SE" dirty="0"/>
              <a:t>Be </a:t>
            </a:r>
            <a:r>
              <a:rPr lang="sv-SE" dirty="0" err="1"/>
              <a:t>prepared</a:t>
            </a:r>
            <a:r>
              <a:rPr lang="sv-SE" dirty="0"/>
              <a:t> to </a:t>
            </a:r>
            <a:r>
              <a:rPr lang="sv-SE" dirty="0" err="1"/>
              <a:t>report</a:t>
            </a:r>
            <a:r>
              <a:rPr lang="sv-SE" dirty="0"/>
              <a:t> back!</a:t>
            </a:r>
          </a:p>
          <a:p>
            <a:endParaRPr lang="sv-SE" dirty="0"/>
          </a:p>
          <a:p>
            <a:r>
              <a:rPr lang="sv-SE" b="1" dirty="0" err="1"/>
              <a:t>Discuss</a:t>
            </a:r>
            <a:r>
              <a:rPr lang="sv-SE" b="1" dirty="0"/>
              <a:t> </a:t>
            </a:r>
            <a:r>
              <a:rPr lang="sv-SE" b="1" dirty="0" err="1"/>
              <a:t>what</a:t>
            </a:r>
            <a:r>
              <a:rPr lang="sv-SE" b="1" dirty="0"/>
              <a:t> </a:t>
            </a:r>
            <a:r>
              <a:rPr lang="sv-SE" b="1" dirty="0" err="1"/>
              <a:t>you</a:t>
            </a:r>
            <a:r>
              <a:rPr lang="sv-SE" b="1" dirty="0"/>
              <a:t> </a:t>
            </a:r>
            <a:r>
              <a:rPr lang="sv-SE" b="1" dirty="0" err="1"/>
              <a:t>have</a:t>
            </a:r>
            <a:r>
              <a:rPr lang="sv-SE" b="1" dirty="0"/>
              <a:t> in common as a </a:t>
            </a:r>
            <a:r>
              <a:rPr lang="sv-SE" b="1" dirty="0" err="1"/>
              <a:t>group</a:t>
            </a:r>
            <a:r>
              <a:rPr lang="sv-SE" b="1" dirty="0"/>
              <a:t>…..</a:t>
            </a:r>
          </a:p>
          <a:p>
            <a:pPr lvl="1"/>
            <a:r>
              <a:rPr lang="sv-SE" i="1" dirty="0" err="1"/>
              <a:t>We</a:t>
            </a:r>
            <a:r>
              <a:rPr lang="sv-SE" i="1" dirty="0"/>
              <a:t> </a:t>
            </a:r>
            <a:r>
              <a:rPr lang="sv-SE" i="1" dirty="0" err="1"/>
              <a:t>are</a:t>
            </a:r>
            <a:r>
              <a:rPr lang="sv-SE" i="1" dirty="0"/>
              <a:t> all……. / Most </a:t>
            </a:r>
            <a:r>
              <a:rPr lang="sv-SE" i="1" dirty="0" err="1"/>
              <a:t>of</a:t>
            </a:r>
            <a:r>
              <a:rPr lang="sv-SE" i="1" dirty="0"/>
              <a:t> </a:t>
            </a:r>
            <a:r>
              <a:rPr lang="sv-SE" i="1" dirty="0" err="1"/>
              <a:t>us</a:t>
            </a:r>
            <a:r>
              <a:rPr lang="sv-SE" i="1" dirty="0"/>
              <a:t> </a:t>
            </a:r>
            <a:r>
              <a:rPr lang="sv-SE" i="1" dirty="0" err="1"/>
              <a:t>are</a:t>
            </a:r>
            <a:r>
              <a:rPr lang="sv-SE" i="1" dirty="0"/>
              <a:t>……</a:t>
            </a:r>
          </a:p>
          <a:p>
            <a:pPr lvl="1"/>
            <a:r>
              <a:rPr lang="sv-SE" dirty="0" err="1"/>
              <a:t>Find</a:t>
            </a:r>
            <a:r>
              <a:rPr lang="sv-SE" dirty="0"/>
              <a:t> 3 </a:t>
            </a:r>
            <a:r>
              <a:rPr lang="sv-SE" dirty="0" err="1"/>
              <a:t>key</a:t>
            </a:r>
            <a:r>
              <a:rPr lang="sv-SE" dirty="0"/>
              <a:t> </a:t>
            </a:r>
            <a:r>
              <a:rPr lang="sv-SE" dirty="0" err="1"/>
              <a:t>similarities</a:t>
            </a:r>
            <a:endParaRPr lang="sv-SE" dirty="0"/>
          </a:p>
          <a:p>
            <a:pPr marL="0" indent="0">
              <a:buNone/>
            </a:pPr>
            <a:endParaRPr lang="sv-SE" dirty="0"/>
          </a:p>
          <a:p>
            <a:r>
              <a:rPr lang="sv-SE" b="1" dirty="0" err="1"/>
              <a:t>Discuss</a:t>
            </a:r>
            <a:r>
              <a:rPr lang="sv-SE" b="1" dirty="0"/>
              <a:t> </a:t>
            </a:r>
            <a:r>
              <a:rPr lang="sv-SE" b="1" dirty="0" err="1"/>
              <a:t>what</a:t>
            </a:r>
            <a:r>
              <a:rPr lang="sv-SE" b="1" dirty="0"/>
              <a:t> the </a:t>
            </a:r>
            <a:r>
              <a:rPr lang="sv-SE" b="1" dirty="0" err="1"/>
              <a:t>differences</a:t>
            </a:r>
            <a:r>
              <a:rPr lang="sv-SE" b="1" dirty="0"/>
              <a:t> </a:t>
            </a:r>
            <a:r>
              <a:rPr lang="sv-SE" b="1" dirty="0" err="1"/>
              <a:t>are</a:t>
            </a:r>
            <a:r>
              <a:rPr lang="sv-SE" b="1" dirty="0"/>
              <a:t>……</a:t>
            </a:r>
          </a:p>
          <a:p>
            <a:pPr lvl="1"/>
            <a:r>
              <a:rPr lang="sv-SE" dirty="0" err="1"/>
              <a:t>Find</a:t>
            </a:r>
            <a:r>
              <a:rPr lang="sv-SE" dirty="0"/>
              <a:t> 3 </a:t>
            </a:r>
            <a:r>
              <a:rPr lang="sv-SE" dirty="0" err="1"/>
              <a:t>key</a:t>
            </a:r>
            <a:r>
              <a:rPr lang="sv-SE" dirty="0"/>
              <a:t> </a:t>
            </a:r>
            <a:r>
              <a:rPr lang="sv-SE" dirty="0" err="1"/>
              <a:t>differences</a:t>
            </a:r>
            <a:endParaRPr lang="sv-SE" dirty="0"/>
          </a:p>
          <a:p>
            <a:pPr marL="0" indent="0">
              <a:buNone/>
            </a:pPr>
            <a:endParaRPr lang="sv-SE" dirty="0"/>
          </a:p>
          <a:p>
            <a:r>
              <a:rPr lang="sv-SE" b="1" dirty="0" err="1"/>
              <a:t>How</a:t>
            </a:r>
            <a:r>
              <a:rPr lang="sv-SE" b="1" dirty="0"/>
              <a:t> </a:t>
            </a:r>
            <a:r>
              <a:rPr lang="sv-SE" b="1" dirty="0" err="1"/>
              <a:t>might</a:t>
            </a:r>
            <a:r>
              <a:rPr lang="sv-SE" b="1" dirty="0"/>
              <a:t> </a:t>
            </a:r>
            <a:r>
              <a:rPr lang="sv-SE" b="1" dirty="0" err="1"/>
              <a:t>that</a:t>
            </a:r>
            <a:r>
              <a:rPr lang="sv-SE" b="1" dirty="0"/>
              <a:t> </a:t>
            </a:r>
            <a:r>
              <a:rPr lang="sv-SE" b="1" dirty="0" err="1"/>
              <a:t>affect</a:t>
            </a:r>
            <a:r>
              <a:rPr lang="sv-SE" b="1" dirty="0"/>
              <a:t> </a:t>
            </a:r>
            <a:r>
              <a:rPr lang="sv-SE" b="1" dirty="0" err="1"/>
              <a:t>your</a:t>
            </a:r>
            <a:r>
              <a:rPr lang="sv-SE" b="1" dirty="0"/>
              <a:t> </a:t>
            </a:r>
            <a:r>
              <a:rPr lang="sv-SE" b="1" dirty="0" err="1"/>
              <a:t>group</a:t>
            </a:r>
            <a:r>
              <a:rPr lang="sv-SE" b="1" dirty="0"/>
              <a:t> </a:t>
            </a:r>
            <a:r>
              <a:rPr lang="sv-SE" b="1" dirty="0" err="1"/>
              <a:t>work</a:t>
            </a:r>
            <a:r>
              <a:rPr lang="sv-SE" b="1" dirty="0"/>
              <a:t>?</a:t>
            </a:r>
          </a:p>
        </p:txBody>
      </p:sp>
      <p:sp>
        <p:nvSpPr>
          <p:cNvPr id="5" name="TextBox 4">
            <a:extLst>
              <a:ext uri="{FF2B5EF4-FFF2-40B4-BE49-F238E27FC236}">
                <a16:creationId xmlns:a16="http://schemas.microsoft.com/office/drawing/2014/main" id="{31BFB379-51C7-46E4-9322-BBA87676133F}"/>
              </a:ext>
            </a:extLst>
          </p:cNvPr>
          <p:cNvSpPr txBox="1"/>
          <p:nvPr/>
        </p:nvSpPr>
        <p:spPr>
          <a:xfrm>
            <a:off x="9768467" y="1371600"/>
            <a:ext cx="2163337" cy="2308302"/>
          </a:xfrm>
          <a:prstGeom prst="rect">
            <a:avLst/>
          </a:prstGeom>
        </p:spPr>
        <p:txBody>
          <a:bodyPr vert="horz" wrap="none" lIns="91440" tIns="45720" rIns="91440" bIns="45720" rtlCol="0" anchor="t" anchorCtr="0">
            <a:noAutofit/>
          </a:bodyPr>
          <a:lstStyle/>
          <a:p>
            <a:endParaRPr lang="sv-SE" sz="2000" b="0" dirty="0" err="1"/>
          </a:p>
        </p:txBody>
      </p:sp>
      <p:sp>
        <p:nvSpPr>
          <p:cNvPr id="6" name="TextBox 5">
            <a:extLst>
              <a:ext uri="{FF2B5EF4-FFF2-40B4-BE49-F238E27FC236}">
                <a16:creationId xmlns:a16="http://schemas.microsoft.com/office/drawing/2014/main" id="{0A1E941F-D831-4465-B1F5-2EF850E95984}"/>
              </a:ext>
            </a:extLst>
          </p:cNvPr>
          <p:cNvSpPr txBox="1"/>
          <p:nvPr/>
        </p:nvSpPr>
        <p:spPr>
          <a:xfrm>
            <a:off x="7079166" y="1018036"/>
            <a:ext cx="1683834" cy="1758619"/>
          </a:xfrm>
          <a:prstGeom prst="rect">
            <a:avLst/>
          </a:prstGeom>
          <a:solidFill>
            <a:schemeClr val="accent3"/>
          </a:solidFill>
        </p:spPr>
        <p:txBody>
          <a:bodyPr vert="horz" wrap="square" lIns="91440" tIns="45720" rIns="91440" bIns="45720" rtlCol="0" anchor="t" anchorCtr="0">
            <a:noAutofit/>
          </a:bodyPr>
          <a:lstStyle/>
          <a:p>
            <a:r>
              <a:rPr lang="sv-SE" b="1" dirty="0"/>
              <a:t>Not </a:t>
            </a:r>
            <a:r>
              <a:rPr lang="sv-SE" b="1" dirty="0" err="1"/>
              <a:t>allowed</a:t>
            </a:r>
            <a:r>
              <a:rPr lang="sv-SE" b="1" dirty="0"/>
              <a:t>!</a:t>
            </a:r>
          </a:p>
          <a:p>
            <a:r>
              <a:rPr lang="sv-SE" b="0" dirty="0"/>
              <a:t>-program!</a:t>
            </a:r>
          </a:p>
          <a:p>
            <a:r>
              <a:rPr lang="sv-SE" dirty="0"/>
              <a:t>-gender!</a:t>
            </a:r>
            <a:br>
              <a:rPr lang="sv-SE" dirty="0"/>
            </a:br>
            <a:r>
              <a:rPr lang="sv-SE" dirty="0"/>
              <a:t>-</a:t>
            </a:r>
            <a:r>
              <a:rPr lang="sv-SE" dirty="0" err="1"/>
              <a:t>physical</a:t>
            </a:r>
            <a:r>
              <a:rPr lang="sv-SE" dirty="0"/>
              <a:t> </a:t>
            </a:r>
            <a:r>
              <a:rPr lang="sv-SE" dirty="0" err="1"/>
              <a:t>attributes</a:t>
            </a:r>
            <a:r>
              <a:rPr lang="sv-SE" dirty="0"/>
              <a:t> </a:t>
            </a:r>
            <a:r>
              <a:rPr lang="sv-SE" dirty="0" err="1"/>
              <a:t>e.g</a:t>
            </a:r>
            <a:r>
              <a:rPr lang="sv-SE" dirty="0"/>
              <a:t>. </a:t>
            </a:r>
            <a:r>
              <a:rPr lang="sv-SE" dirty="0" err="1"/>
              <a:t>eye</a:t>
            </a:r>
            <a:r>
              <a:rPr lang="sv-SE" dirty="0"/>
              <a:t> </a:t>
            </a:r>
            <a:r>
              <a:rPr lang="sv-SE" dirty="0" err="1"/>
              <a:t>colour</a:t>
            </a:r>
            <a:endParaRPr lang="sv-SE" b="0" dirty="0"/>
          </a:p>
        </p:txBody>
      </p:sp>
      <p:sp>
        <p:nvSpPr>
          <p:cNvPr id="7" name="TextBox 6">
            <a:extLst>
              <a:ext uri="{FF2B5EF4-FFF2-40B4-BE49-F238E27FC236}">
                <a16:creationId xmlns:a16="http://schemas.microsoft.com/office/drawing/2014/main" id="{DF1CDECC-8152-4874-B642-05F948F03697}"/>
              </a:ext>
            </a:extLst>
          </p:cNvPr>
          <p:cNvSpPr txBox="1"/>
          <p:nvPr/>
        </p:nvSpPr>
        <p:spPr>
          <a:xfrm>
            <a:off x="6947210" y="3100038"/>
            <a:ext cx="1918010" cy="1414811"/>
          </a:xfrm>
          <a:prstGeom prst="rect">
            <a:avLst/>
          </a:prstGeom>
        </p:spPr>
        <p:txBody>
          <a:bodyPr vert="horz" wrap="none" lIns="91440" tIns="45720" rIns="91440" bIns="45720" rtlCol="0" anchor="t" anchorCtr="0">
            <a:noAutofit/>
          </a:bodyPr>
          <a:lstStyle/>
          <a:p>
            <a:endParaRPr lang="sv-SE" sz="2000" b="0" dirty="0" err="1"/>
          </a:p>
        </p:txBody>
      </p:sp>
      <p:sp>
        <p:nvSpPr>
          <p:cNvPr id="8" name="TextBox 7">
            <a:extLst>
              <a:ext uri="{FF2B5EF4-FFF2-40B4-BE49-F238E27FC236}">
                <a16:creationId xmlns:a16="http://schemas.microsoft.com/office/drawing/2014/main" id="{10A10B65-2ED1-40C7-A27E-A440D3794A48}"/>
              </a:ext>
            </a:extLst>
          </p:cNvPr>
          <p:cNvSpPr txBox="1"/>
          <p:nvPr/>
        </p:nvSpPr>
        <p:spPr>
          <a:xfrm>
            <a:off x="6434254" y="2932770"/>
            <a:ext cx="2430966" cy="2137251"/>
          </a:xfrm>
          <a:prstGeom prst="rect">
            <a:avLst/>
          </a:prstGeom>
          <a:solidFill>
            <a:srgbClr val="FFFF00"/>
          </a:solidFill>
        </p:spPr>
        <p:txBody>
          <a:bodyPr vert="horz" wrap="square" lIns="91440" tIns="45720" rIns="91440" bIns="45720" rtlCol="0" anchor="t" anchorCtr="0">
            <a:noAutofit/>
          </a:bodyPr>
          <a:lstStyle/>
          <a:p>
            <a:r>
              <a:rPr lang="sv-SE" b="1" dirty="0"/>
              <a:t>Tips:</a:t>
            </a:r>
          </a:p>
          <a:p>
            <a:r>
              <a:rPr lang="sv-SE" dirty="0"/>
              <a:t>-Bachelor studies</a:t>
            </a:r>
          </a:p>
          <a:p>
            <a:r>
              <a:rPr lang="sv-SE" dirty="0"/>
              <a:t>-</a:t>
            </a:r>
            <a:r>
              <a:rPr lang="sv-SE" dirty="0" err="1"/>
              <a:t>Work</a:t>
            </a:r>
            <a:r>
              <a:rPr lang="sv-SE" dirty="0"/>
              <a:t> </a:t>
            </a:r>
            <a:r>
              <a:rPr lang="sv-SE" dirty="0" err="1"/>
              <a:t>experience</a:t>
            </a:r>
            <a:endParaRPr lang="sv-SE" dirty="0"/>
          </a:p>
          <a:p>
            <a:r>
              <a:rPr lang="sv-SE" dirty="0"/>
              <a:t>-</a:t>
            </a:r>
            <a:r>
              <a:rPr lang="sv-SE" dirty="0" err="1"/>
              <a:t>Programming</a:t>
            </a:r>
            <a:r>
              <a:rPr lang="sv-SE" dirty="0"/>
              <a:t> </a:t>
            </a:r>
            <a:r>
              <a:rPr lang="sv-SE" dirty="0" err="1"/>
              <a:t>knowledge</a:t>
            </a:r>
            <a:endParaRPr lang="sv-SE" dirty="0"/>
          </a:p>
          <a:p>
            <a:r>
              <a:rPr lang="sv-SE" b="0" dirty="0"/>
              <a:t>-</a:t>
            </a:r>
            <a:r>
              <a:rPr lang="sv-SE" b="0" dirty="0" err="1"/>
              <a:t>Hobb</a:t>
            </a:r>
            <a:r>
              <a:rPr lang="sv-SE" dirty="0" err="1"/>
              <a:t>ies</a:t>
            </a:r>
            <a:endParaRPr lang="sv-SE" dirty="0"/>
          </a:p>
          <a:p>
            <a:r>
              <a:rPr lang="sv-SE" b="0" dirty="0"/>
              <a:t>-</a:t>
            </a:r>
            <a:r>
              <a:rPr lang="sv-SE" b="0" dirty="0" err="1"/>
              <a:t>Food</a:t>
            </a:r>
            <a:r>
              <a:rPr lang="sv-SE" b="0" dirty="0"/>
              <a:t> and drink </a:t>
            </a:r>
            <a:r>
              <a:rPr lang="sv-SE" b="0" dirty="0" err="1"/>
              <a:t>choices</a:t>
            </a:r>
            <a:endParaRPr lang="sv-SE" b="0" dirty="0"/>
          </a:p>
        </p:txBody>
      </p:sp>
    </p:spTree>
    <p:extLst>
      <p:ext uri="{BB962C8B-B14F-4D97-AF65-F5344CB8AC3E}">
        <p14:creationId xmlns:p14="http://schemas.microsoft.com/office/powerpoint/2010/main" val="9816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49842" y="519522"/>
            <a:ext cx="6808512" cy="3329464"/>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4" name="TextBox 3"/>
          <p:cNvSpPr txBox="1"/>
          <p:nvPr/>
        </p:nvSpPr>
        <p:spPr>
          <a:xfrm>
            <a:off x="1359979" y="1399824"/>
            <a:ext cx="6550643" cy="1038746"/>
          </a:xfrm>
          <a:prstGeom prst="rect">
            <a:avLst/>
          </a:prstGeom>
          <a:noFill/>
        </p:spPr>
        <p:txBody>
          <a:bodyPr wrap="square" rtlCol="0">
            <a:spAutoFit/>
          </a:bodyPr>
          <a:lstStyle/>
          <a:p>
            <a:r>
              <a:rPr lang="sv-SE" sz="4800" b="1" dirty="0" err="1">
                <a:latin typeface="Calibri Light" panose="020F0302020204030204" pitchFamily="34" charset="0"/>
              </a:rPr>
              <a:t>Results</a:t>
            </a:r>
            <a:r>
              <a:rPr lang="sv-SE" sz="4800" b="1" dirty="0">
                <a:latin typeface="Calibri Light" panose="020F0302020204030204" pitchFamily="34" charset="0"/>
              </a:rPr>
              <a:t> </a:t>
            </a:r>
            <a:r>
              <a:rPr lang="sv-SE" sz="4800" b="1" dirty="0" err="1">
                <a:latin typeface="Calibri Light" panose="020F0302020204030204" pitchFamily="34" charset="0"/>
              </a:rPr>
              <a:t>of</a:t>
            </a:r>
            <a:r>
              <a:rPr lang="sv-SE" sz="4800" b="1" dirty="0">
                <a:latin typeface="Calibri Light" panose="020F0302020204030204" pitchFamily="34" charset="0"/>
              </a:rPr>
              <a:t> survey</a:t>
            </a:r>
          </a:p>
          <a:p>
            <a:endParaRPr lang="sv-SE" sz="1350" dirty="0"/>
          </a:p>
        </p:txBody>
      </p:sp>
    </p:spTree>
    <p:extLst>
      <p:ext uri="{BB962C8B-B14F-4D97-AF65-F5344CB8AC3E}">
        <p14:creationId xmlns:p14="http://schemas.microsoft.com/office/powerpoint/2010/main" val="209326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Results</a:t>
            </a:r>
            <a:r>
              <a:rPr lang="sv-SE" dirty="0"/>
              <a:t> </a:t>
            </a:r>
            <a:r>
              <a:rPr lang="sv-SE" dirty="0" err="1"/>
              <a:t>of</a:t>
            </a:r>
            <a:r>
              <a:rPr lang="sv-SE" dirty="0"/>
              <a:t> survey: </a:t>
            </a:r>
            <a:r>
              <a:rPr lang="sv-SE" dirty="0" err="1"/>
              <a:t>Top</a:t>
            </a:r>
            <a:r>
              <a:rPr lang="sv-SE" dirty="0"/>
              <a:t> 5 in </a:t>
            </a:r>
            <a:r>
              <a:rPr lang="sv-SE" dirty="0" err="1"/>
              <a:t>being</a:t>
            </a:r>
            <a:r>
              <a:rPr lang="sv-SE" dirty="0"/>
              <a:t> a </a:t>
            </a:r>
            <a:r>
              <a:rPr lang="sv-SE" dirty="0" err="1"/>
              <a:t>good</a:t>
            </a:r>
            <a:r>
              <a:rPr lang="sv-SE" dirty="0"/>
              <a:t> </a:t>
            </a:r>
            <a:r>
              <a:rPr lang="sv-SE" dirty="0" err="1"/>
              <a:t>group</a:t>
            </a:r>
            <a:r>
              <a:rPr lang="sv-SE" dirty="0"/>
              <a:t> </a:t>
            </a:r>
            <a:r>
              <a:rPr lang="sv-SE" dirty="0" err="1"/>
              <a:t>member</a:t>
            </a:r>
            <a:endParaRPr lang="sv-SE" dirty="0"/>
          </a:p>
        </p:txBody>
      </p:sp>
      <p:graphicFrame>
        <p:nvGraphicFramePr>
          <p:cNvPr id="7" name="Content Placeholder 6"/>
          <p:cNvGraphicFramePr>
            <a:graphicFrameLocks noGrp="1"/>
          </p:cNvGraphicFramePr>
          <p:nvPr>
            <p:ph idx="1"/>
          </p:nvPr>
        </p:nvGraphicFramePr>
        <p:xfrm>
          <a:off x="443299" y="1599642"/>
          <a:ext cx="7164795" cy="3371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71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635" y="3585391"/>
            <a:ext cx="3159488" cy="584775"/>
          </a:xfrm>
          <a:prstGeom prst="rect">
            <a:avLst/>
          </a:prstGeom>
          <a:solidFill>
            <a:schemeClr val="bg1"/>
          </a:solidFill>
        </p:spPr>
        <p:txBody>
          <a:bodyPr wrap="square" rtlCol="0">
            <a:spAutoFit/>
          </a:bodyPr>
          <a:lstStyle/>
          <a:p>
            <a:r>
              <a:rPr lang="sv-SE" sz="1600" dirty="0">
                <a:latin typeface="Calibri Light" panose="020F0302020204030204" pitchFamily="34" charset="0"/>
              </a:rPr>
              <a:t>Coming to meetings? ACTIVE / INVOLVED</a:t>
            </a:r>
          </a:p>
        </p:txBody>
      </p:sp>
      <p:sp>
        <p:nvSpPr>
          <p:cNvPr id="6" name="TextBox 5"/>
          <p:cNvSpPr txBox="1"/>
          <p:nvPr/>
        </p:nvSpPr>
        <p:spPr>
          <a:xfrm>
            <a:off x="4949782" y="861609"/>
            <a:ext cx="3926704" cy="338554"/>
          </a:xfrm>
          <a:prstGeom prst="rect">
            <a:avLst/>
          </a:prstGeom>
          <a:solidFill>
            <a:schemeClr val="bg1"/>
          </a:solidFill>
        </p:spPr>
        <p:txBody>
          <a:bodyPr wrap="square" rtlCol="0">
            <a:spAutoFit/>
          </a:bodyPr>
          <a:lstStyle/>
          <a:p>
            <a:r>
              <a:rPr lang="sv-SE" sz="1600" dirty="0">
                <a:latin typeface="Calibri Light" panose="020F0302020204030204" pitchFamily="34" charset="0"/>
              </a:rPr>
              <a:t>Coming to meetings on </a:t>
            </a:r>
            <a:r>
              <a:rPr lang="sv-SE" sz="1600" dirty="0" err="1">
                <a:latin typeface="Calibri Light" panose="020F0302020204030204" pitchFamily="34" charset="0"/>
              </a:rPr>
              <a:t>time</a:t>
            </a:r>
            <a:r>
              <a:rPr lang="sv-SE" sz="1600" dirty="0">
                <a:latin typeface="Calibri Light" panose="020F0302020204030204" pitchFamily="34" charset="0"/>
              </a:rPr>
              <a:t>? PUNCTUALITY</a:t>
            </a:r>
          </a:p>
        </p:txBody>
      </p:sp>
      <p:sp>
        <p:nvSpPr>
          <p:cNvPr id="7" name="TextBox 6"/>
          <p:cNvSpPr txBox="1"/>
          <p:nvPr/>
        </p:nvSpPr>
        <p:spPr>
          <a:xfrm>
            <a:off x="321470" y="2737673"/>
            <a:ext cx="2401144" cy="338554"/>
          </a:xfrm>
          <a:prstGeom prst="rect">
            <a:avLst/>
          </a:prstGeom>
          <a:solidFill>
            <a:schemeClr val="bg1"/>
          </a:solidFill>
        </p:spPr>
        <p:txBody>
          <a:bodyPr wrap="square" rtlCol="0">
            <a:spAutoFit/>
          </a:bodyPr>
          <a:lstStyle/>
          <a:p>
            <a:r>
              <a:rPr lang="sv-SE" sz="1600" dirty="0" err="1">
                <a:latin typeface="Calibri Light" panose="020F0302020204030204" pitchFamily="34" charset="0"/>
              </a:rPr>
              <a:t>Language</a:t>
            </a:r>
            <a:r>
              <a:rPr lang="sv-SE" sz="1600" dirty="0">
                <a:latin typeface="Calibri Light" panose="020F0302020204030204" pitchFamily="34" charset="0"/>
              </a:rPr>
              <a:t> choice? </a:t>
            </a:r>
          </a:p>
        </p:txBody>
      </p:sp>
      <p:sp>
        <p:nvSpPr>
          <p:cNvPr id="10" name="TextBox 9"/>
          <p:cNvSpPr txBox="1"/>
          <p:nvPr/>
        </p:nvSpPr>
        <p:spPr>
          <a:xfrm>
            <a:off x="6188211" y="2620426"/>
            <a:ext cx="2520020" cy="338554"/>
          </a:xfrm>
          <a:prstGeom prst="rect">
            <a:avLst/>
          </a:prstGeom>
          <a:solidFill>
            <a:schemeClr val="bg1"/>
          </a:solidFill>
        </p:spPr>
        <p:txBody>
          <a:bodyPr wrap="square" rtlCol="0">
            <a:spAutoFit/>
          </a:bodyPr>
          <a:lstStyle/>
          <a:p>
            <a:r>
              <a:rPr lang="sv-SE" sz="1600" dirty="0">
                <a:latin typeface="Calibri Light" panose="020F0302020204030204" pitchFamily="34" charset="0"/>
              </a:rPr>
              <a:t>Listen </a:t>
            </a:r>
            <a:r>
              <a:rPr lang="sv-SE" sz="1600" dirty="0" err="1">
                <a:latin typeface="Calibri Light" panose="020F0302020204030204" pitchFamily="34" charset="0"/>
              </a:rPr>
              <a:t>actively</a:t>
            </a:r>
            <a:r>
              <a:rPr lang="sv-SE" sz="1600" dirty="0">
                <a:latin typeface="Calibri Light" panose="020F0302020204030204" pitchFamily="34" charset="0"/>
              </a:rPr>
              <a:t>? </a:t>
            </a:r>
          </a:p>
        </p:txBody>
      </p:sp>
      <p:sp>
        <p:nvSpPr>
          <p:cNvPr id="11" name="TextBox 10"/>
          <p:cNvSpPr txBox="1"/>
          <p:nvPr/>
        </p:nvSpPr>
        <p:spPr>
          <a:xfrm>
            <a:off x="5503604" y="3392174"/>
            <a:ext cx="2869429" cy="338554"/>
          </a:xfrm>
          <a:prstGeom prst="rect">
            <a:avLst/>
          </a:prstGeom>
          <a:solidFill>
            <a:schemeClr val="bg1"/>
          </a:solidFill>
        </p:spPr>
        <p:txBody>
          <a:bodyPr wrap="square" rtlCol="0">
            <a:spAutoFit/>
          </a:bodyPr>
          <a:lstStyle/>
          <a:p>
            <a:r>
              <a:rPr lang="sv-SE" sz="1600" dirty="0" err="1">
                <a:latin typeface="Calibri Light" panose="020F0302020204030204" pitchFamily="34" charset="0"/>
              </a:rPr>
              <a:t>Contribute</a:t>
            </a:r>
            <a:r>
              <a:rPr lang="sv-SE" sz="1600" dirty="0">
                <a:latin typeface="Calibri Light" panose="020F0302020204030204" pitchFamily="34" charset="0"/>
              </a:rPr>
              <a:t> </a:t>
            </a:r>
            <a:r>
              <a:rPr lang="sv-SE" sz="1600" dirty="0" err="1">
                <a:latin typeface="Calibri Light" panose="020F0302020204030204" pitchFamily="34" charset="0"/>
              </a:rPr>
              <a:t>actively</a:t>
            </a:r>
            <a:r>
              <a:rPr lang="sv-SE" sz="1600" dirty="0">
                <a:latin typeface="Calibri Light" panose="020F0302020204030204" pitchFamily="34" charset="0"/>
              </a:rPr>
              <a:t>? </a:t>
            </a:r>
          </a:p>
        </p:txBody>
      </p:sp>
      <p:sp>
        <p:nvSpPr>
          <p:cNvPr id="12" name="TextBox 11"/>
          <p:cNvSpPr txBox="1"/>
          <p:nvPr/>
        </p:nvSpPr>
        <p:spPr>
          <a:xfrm>
            <a:off x="5503604" y="1846553"/>
            <a:ext cx="3372882" cy="338554"/>
          </a:xfrm>
          <a:prstGeom prst="rect">
            <a:avLst/>
          </a:prstGeom>
          <a:solidFill>
            <a:schemeClr val="bg1"/>
          </a:solidFill>
        </p:spPr>
        <p:txBody>
          <a:bodyPr wrap="square" rtlCol="0">
            <a:spAutoFit/>
          </a:bodyPr>
          <a:lstStyle/>
          <a:p>
            <a:r>
              <a:rPr lang="sv-SE" sz="1600" dirty="0" err="1">
                <a:latin typeface="Calibri Light" panose="020F0302020204030204" pitchFamily="34" charset="0"/>
              </a:rPr>
              <a:t>Well</a:t>
            </a:r>
            <a:r>
              <a:rPr lang="sv-SE" sz="1600" dirty="0">
                <a:latin typeface="Calibri Light" panose="020F0302020204030204" pitchFamily="34" charset="0"/>
              </a:rPr>
              <a:t> </a:t>
            </a:r>
            <a:r>
              <a:rPr lang="sv-SE" sz="1600" dirty="0" err="1">
                <a:latin typeface="Calibri Light" panose="020F0302020204030204" pitchFamily="34" charset="0"/>
              </a:rPr>
              <a:t>prepared</a:t>
            </a:r>
            <a:r>
              <a:rPr lang="sv-SE" sz="1600" dirty="0">
                <a:latin typeface="Calibri Light" panose="020F0302020204030204" pitchFamily="34" charset="0"/>
              </a:rPr>
              <a:t> for meetings</a:t>
            </a:r>
          </a:p>
        </p:txBody>
      </p:sp>
      <p:sp>
        <p:nvSpPr>
          <p:cNvPr id="13" name="TextBox 12"/>
          <p:cNvSpPr txBox="1"/>
          <p:nvPr/>
        </p:nvSpPr>
        <p:spPr>
          <a:xfrm>
            <a:off x="450056" y="1029891"/>
            <a:ext cx="3157538" cy="369332"/>
          </a:xfrm>
          <a:prstGeom prst="rect">
            <a:avLst/>
          </a:prstGeom>
          <a:solidFill>
            <a:schemeClr val="accent2">
              <a:lumMod val="40000"/>
              <a:lumOff val="60000"/>
            </a:schemeClr>
          </a:solidFill>
        </p:spPr>
        <p:txBody>
          <a:bodyPr wrap="square" rtlCol="0">
            <a:spAutoFit/>
          </a:bodyPr>
          <a:lstStyle/>
          <a:p>
            <a:r>
              <a:rPr lang="sv-SE" dirty="0" err="1">
                <a:latin typeface="Calibri Light" panose="020F0302020204030204" pitchFamily="34" charset="0"/>
              </a:rPr>
              <a:t>How</a:t>
            </a:r>
            <a:r>
              <a:rPr lang="sv-SE" dirty="0">
                <a:latin typeface="Calibri Light" panose="020F0302020204030204" pitchFamily="34" charset="0"/>
              </a:rPr>
              <a:t> </a:t>
            </a:r>
            <a:r>
              <a:rPr lang="sv-SE" dirty="0" err="1">
                <a:latin typeface="Calibri Light" panose="020F0302020204030204" pitchFamily="34" charset="0"/>
              </a:rPr>
              <a:t>can</a:t>
            </a:r>
            <a:r>
              <a:rPr lang="sv-SE" dirty="0">
                <a:latin typeface="Calibri Light" panose="020F0302020204030204" pitchFamily="34" charset="0"/>
              </a:rPr>
              <a:t> </a:t>
            </a:r>
            <a:r>
              <a:rPr lang="sv-SE" dirty="0" err="1">
                <a:latin typeface="Calibri Light" panose="020F0302020204030204" pitchFamily="34" charset="0"/>
              </a:rPr>
              <a:t>you</a:t>
            </a:r>
            <a:r>
              <a:rPr lang="sv-SE" dirty="0">
                <a:latin typeface="Calibri Light" panose="020F0302020204030204" pitchFamily="34" charset="0"/>
              </a:rPr>
              <a:t> show </a:t>
            </a:r>
            <a:r>
              <a:rPr lang="sv-SE" dirty="0" err="1">
                <a:latin typeface="Calibri Light" panose="020F0302020204030204" pitchFamily="34" charset="0"/>
              </a:rPr>
              <a:t>respect</a:t>
            </a:r>
            <a:r>
              <a:rPr lang="sv-SE" dirty="0">
                <a:latin typeface="Calibri Light" panose="020F0302020204030204" pitchFamily="34" charset="0"/>
              </a:rPr>
              <a:t>?</a:t>
            </a:r>
          </a:p>
        </p:txBody>
      </p:sp>
      <p:sp>
        <p:nvSpPr>
          <p:cNvPr id="8" name="TextBox 7"/>
          <p:cNvSpPr txBox="1"/>
          <p:nvPr/>
        </p:nvSpPr>
        <p:spPr>
          <a:xfrm>
            <a:off x="5463100" y="3983615"/>
            <a:ext cx="2371646" cy="158981"/>
          </a:xfrm>
          <a:prstGeom prst="rect">
            <a:avLst/>
          </a:prstGeom>
        </p:spPr>
        <p:txBody>
          <a:bodyPr vert="horz" wrap="square" lIns="68580" tIns="34290" rIns="68580" bIns="34290" rtlCol="0" anchor="t" anchorCtr="0">
            <a:noAutofit/>
          </a:bodyPr>
          <a:lstStyle/>
          <a:p>
            <a:endParaRPr lang="sv-SE" sz="1500" dirty="0" err="1"/>
          </a:p>
        </p:txBody>
      </p:sp>
      <p:sp>
        <p:nvSpPr>
          <p:cNvPr id="9" name="TextBox 8"/>
          <p:cNvSpPr txBox="1"/>
          <p:nvPr/>
        </p:nvSpPr>
        <p:spPr>
          <a:xfrm>
            <a:off x="5592726" y="4163922"/>
            <a:ext cx="3115505" cy="300922"/>
          </a:xfrm>
          <a:prstGeom prst="rect">
            <a:avLst/>
          </a:prstGeom>
          <a:ln>
            <a:solidFill>
              <a:schemeClr val="tx1"/>
            </a:solidFill>
          </a:ln>
        </p:spPr>
        <p:txBody>
          <a:bodyPr vert="horz" wrap="square" lIns="68580" tIns="34290" rIns="68580" bIns="34290" rtlCol="0" anchor="t" anchorCtr="0">
            <a:noAutofit/>
          </a:bodyPr>
          <a:lstStyle/>
          <a:p>
            <a:r>
              <a:rPr lang="sv-SE" sz="1200" dirty="0"/>
              <a:t>% </a:t>
            </a:r>
            <a:r>
              <a:rPr lang="sv-SE" sz="1200" dirty="0" err="1"/>
              <a:t>that</a:t>
            </a:r>
            <a:r>
              <a:rPr lang="sv-SE" sz="1200" dirty="0"/>
              <a:t> </a:t>
            </a:r>
            <a:r>
              <a:rPr lang="sv-SE" sz="1200" dirty="0" err="1"/>
              <a:t>were</a:t>
            </a:r>
            <a:r>
              <a:rPr lang="sv-SE" sz="1200" dirty="0"/>
              <a:t> </a:t>
            </a:r>
            <a:r>
              <a:rPr lang="sv-SE" sz="1200" dirty="0" err="1"/>
              <a:t>very</a:t>
            </a:r>
            <a:r>
              <a:rPr lang="sv-SE" sz="1200" dirty="0"/>
              <a:t> </a:t>
            </a:r>
            <a:r>
              <a:rPr lang="sv-SE" sz="1200" dirty="0" err="1"/>
              <a:t>important</a:t>
            </a:r>
            <a:r>
              <a:rPr lang="sv-SE" sz="1200" dirty="0"/>
              <a:t> or </a:t>
            </a:r>
            <a:r>
              <a:rPr lang="sv-SE" sz="1200" dirty="0" err="1"/>
              <a:t>important</a:t>
            </a:r>
            <a:endParaRPr lang="sv-SE" sz="12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368" y="1769758"/>
            <a:ext cx="1864253" cy="979715"/>
          </a:xfrm>
          <a:prstGeom prst="rect">
            <a:avLst/>
          </a:prstGeom>
        </p:spPr>
      </p:pic>
    </p:spTree>
    <p:extLst>
      <p:ext uri="{BB962C8B-B14F-4D97-AF65-F5344CB8AC3E}">
        <p14:creationId xmlns:p14="http://schemas.microsoft.com/office/powerpoint/2010/main" val="11360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176"/>
            <a:ext cx="9144000" cy="571500"/>
          </a:xfrm>
        </p:spPr>
        <p:txBody>
          <a:bodyPr/>
          <a:lstStyle/>
          <a:p>
            <a:r>
              <a:rPr lang="sv-SE" dirty="0"/>
              <a:t>SCRUM: </a:t>
            </a:r>
            <a:r>
              <a:rPr lang="sv-SE" dirty="0" err="1"/>
              <a:t>Respect</a:t>
            </a:r>
            <a:endParaRPr lang="sv-SE" dirty="0"/>
          </a:p>
        </p:txBody>
      </p:sp>
      <p:sp>
        <p:nvSpPr>
          <p:cNvPr id="3" name="Content Placeholder 2"/>
          <p:cNvSpPr>
            <a:spLocks noGrp="1"/>
          </p:cNvSpPr>
          <p:nvPr>
            <p:ph idx="1"/>
          </p:nvPr>
        </p:nvSpPr>
        <p:spPr>
          <a:xfrm>
            <a:off x="1331640" y="1215847"/>
            <a:ext cx="6480720" cy="3775358"/>
          </a:xfrm>
        </p:spPr>
        <p:txBody>
          <a:bodyPr/>
          <a:lstStyle/>
          <a:p>
            <a:pPr>
              <a:buFont typeface="+mj-lt"/>
              <a:buAutoNum type="arabicPeriod"/>
            </a:pPr>
            <a:r>
              <a:rPr lang="en-US" sz="1400" dirty="0"/>
              <a:t>We show respect for </a:t>
            </a:r>
            <a:r>
              <a:rPr lang="en-US" sz="1400" dirty="0">
                <a:solidFill>
                  <a:srgbClr val="FF0000"/>
                </a:solidFill>
              </a:rPr>
              <a:t>people</a:t>
            </a:r>
            <a:r>
              <a:rPr lang="en-US" sz="1400" dirty="0"/>
              <a:t>, their experience and their personal background. </a:t>
            </a:r>
          </a:p>
          <a:p>
            <a:pPr>
              <a:buFont typeface="+mj-lt"/>
              <a:buAutoNum type="arabicPeriod"/>
            </a:pPr>
            <a:r>
              <a:rPr lang="en-US" sz="1400" dirty="0"/>
              <a:t>We respect </a:t>
            </a:r>
            <a:r>
              <a:rPr lang="en-US" sz="1400" dirty="0">
                <a:solidFill>
                  <a:srgbClr val="FF0000"/>
                </a:solidFill>
              </a:rPr>
              <a:t>diversity</a:t>
            </a:r>
            <a:r>
              <a:rPr lang="en-US" sz="1400" dirty="0"/>
              <a:t> (it makes us stronger). </a:t>
            </a:r>
          </a:p>
          <a:p>
            <a:pPr>
              <a:buFont typeface="+mj-lt"/>
              <a:buAutoNum type="arabicPeriod"/>
            </a:pPr>
            <a:r>
              <a:rPr lang="en-US" sz="1400" dirty="0"/>
              <a:t>We respect </a:t>
            </a:r>
            <a:r>
              <a:rPr lang="en-US" sz="1400" dirty="0">
                <a:solidFill>
                  <a:srgbClr val="FF0000"/>
                </a:solidFill>
              </a:rPr>
              <a:t>different opinions </a:t>
            </a:r>
            <a:r>
              <a:rPr lang="en-US" sz="1400" dirty="0"/>
              <a:t>(we might learn from it). </a:t>
            </a:r>
          </a:p>
          <a:p>
            <a:pPr>
              <a:buFont typeface="+mj-lt"/>
              <a:buAutoNum type="arabicPeriod"/>
            </a:pPr>
            <a:r>
              <a:rPr lang="en-US" sz="1400" dirty="0"/>
              <a:t>We show respect for </a:t>
            </a:r>
            <a:r>
              <a:rPr lang="en-US" sz="1400" dirty="0">
                <a:solidFill>
                  <a:srgbClr val="FF0000"/>
                </a:solidFill>
              </a:rPr>
              <a:t>our sponsors </a:t>
            </a:r>
            <a:r>
              <a:rPr lang="en-US" sz="1400" dirty="0"/>
              <a:t>by not building features that nobody will use. </a:t>
            </a:r>
          </a:p>
          <a:p>
            <a:pPr>
              <a:buFont typeface="+mj-lt"/>
              <a:buAutoNum type="arabicPeriod"/>
            </a:pPr>
            <a:r>
              <a:rPr lang="en-US" sz="1400" dirty="0"/>
              <a:t>We show respect by </a:t>
            </a:r>
            <a:r>
              <a:rPr lang="en-US" sz="1400" dirty="0">
                <a:solidFill>
                  <a:srgbClr val="FF0000"/>
                </a:solidFill>
              </a:rPr>
              <a:t>not wasting money </a:t>
            </a:r>
            <a:r>
              <a:rPr lang="en-US" sz="1400" dirty="0"/>
              <a:t>on things that are not valuable or might never being implemented or used. </a:t>
            </a:r>
          </a:p>
          <a:p>
            <a:pPr>
              <a:buFont typeface="+mj-lt"/>
              <a:buAutoNum type="arabicPeriod"/>
            </a:pPr>
            <a:r>
              <a:rPr lang="en-US" sz="1400" dirty="0"/>
              <a:t>We show respect </a:t>
            </a:r>
            <a:r>
              <a:rPr lang="en-US" sz="1400" dirty="0">
                <a:solidFill>
                  <a:srgbClr val="FF0000"/>
                </a:solidFill>
              </a:rPr>
              <a:t>for users </a:t>
            </a:r>
            <a:r>
              <a:rPr lang="en-US" sz="1400" dirty="0"/>
              <a:t>by fixing their problems. </a:t>
            </a:r>
          </a:p>
          <a:p>
            <a:pPr>
              <a:buFont typeface="+mj-lt"/>
              <a:buAutoNum type="arabicPeriod"/>
            </a:pPr>
            <a:r>
              <a:rPr lang="en-US" sz="1400" dirty="0"/>
              <a:t>We respect </a:t>
            </a:r>
            <a:r>
              <a:rPr lang="en-US" sz="1400" dirty="0">
                <a:solidFill>
                  <a:srgbClr val="FF0000"/>
                </a:solidFill>
              </a:rPr>
              <a:t>the Scrum framework</a:t>
            </a:r>
            <a:r>
              <a:rPr lang="en-US" sz="1400" dirty="0"/>
              <a:t>.</a:t>
            </a:r>
          </a:p>
          <a:p>
            <a:pPr>
              <a:buFont typeface="+mj-lt"/>
              <a:buAutoNum type="arabicPeriod"/>
            </a:pPr>
            <a:r>
              <a:rPr lang="en-US" sz="1400" dirty="0"/>
              <a:t> We respect </a:t>
            </a:r>
            <a:r>
              <a:rPr lang="en-US" sz="1400" dirty="0">
                <a:solidFill>
                  <a:srgbClr val="FF0000"/>
                </a:solidFill>
              </a:rPr>
              <a:t>our wider environment </a:t>
            </a:r>
            <a:r>
              <a:rPr lang="en-US" sz="1400" dirty="0"/>
              <a:t>by not behaving as an isolated island in the world. </a:t>
            </a:r>
          </a:p>
          <a:p>
            <a:pPr>
              <a:buFont typeface="+mj-lt"/>
              <a:buAutoNum type="arabicPeriod"/>
            </a:pPr>
            <a:r>
              <a:rPr lang="en-US" sz="1400" dirty="0"/>
              <a:t>We respect </a:t>
            </a:r>
            <a:r>
              <a:rPr lang="en-US" sz="1400" dirty="0">
                <a:solidFill>
                  <a:srgbClr val="FF0000"/>
                </a:solidFill>
              </a:rPr>
              <a:t>each other’s skills, expertise and insights</a:t>
            </a:r>
            <a:r>
              <a:rPr lang="en-US" sz="1400" dirty="0"/>
              <a:t>. </a:t>
            </a:r>
          </a:p>
          <a:p>
            <a:pPr>
              <a:buFont typeface="+mj-lt"/>
              <a:buAutoNum type="arabicPeriod"/>
            </a:pPr>
            <a:r>
              <a:rPr lang="en-US" sz="1400" dirty="0"/>
              <a:t>We respect </a:t>
            </a:r>
            <a:r>
              <a:rPr lang="en-US" sz="1400" dirty="0">
                <a:solidFill>
                  <a:srgbClr val="FF0000"/>
                </a:solidFill>
              </a:rPr>
              <a:t>the accountabilities </a:t>
            </a:r>
            <a:r>
              <a:rPr lang="en-US" sz="1400" dirty="0"/>
              <a:t>of the Scrum roles.</a:t>
            </a:r>
          </a:p>
        </p:txBody>
      </p:sp>
      <p:sp>
        <p:nvSpPr>
          <p:cNvPr id="4" name="TextBox 3"/>
          <p:cNvSpPr txBox="1"/>
          <p:nvPr/>
        </p:nvSpPr>
        <p:spPr>
          <a:xfrm>
            <a:off x="3742661" y="4812442"/>
            <a:ext cx="5590953" cy="484748"/>
          </a:xfrm>
          <a:prstGeom prst="rect">
            <a:avLst/>
          </a:prstGeom>
          <a:noFill/>
        </p:spPr>
        <p:txBody>
          <a:bodyPr wrap="square" rtlCol="0">
            <a:spAutoFit/>
          </a:bodyPr>
          <a:lstStyle/>
          <a:p>
            <a:r>
              <a:rPr lang="sv-SE" sz="1200" dirty="0"/>
              <a:t>https://guntherverheyen.com/2013/05/03/theres-value-in-the-scrum-values/</a:t>
            </a:r>
          </a:p>
          <a:p>
            <a:endParaRPr lang="sv-SE" sz="1350" dirty="0"/>
          </a:p>
        </p:txBody>
      </p:sp>
    </p:spTree>
    <p:extLst>
      <p:ext uri="{BB962C8B-B14F-4D97-AF65-F5344CB8AC3E}">
        <p14:creationId xmlns:p14="http://schemas.microsoft.com/office/powerpoint/2010/main" val="369414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Result</a:t>
            </a:r>
            <a:r>
              <a:rPr lang="sv-SE" dirty="0"/>
              <a:t> </a:t>
            </a:r>
            <a:r>
              <a:rPr lang="sv-SE" dirty="0" err="1"/>
              <a:t>of</a:t>
            </a:r>
            <a:r>
              <a:rPr lang="sv-SE" dirty="0"/>
              <a:t> survey: </a:t>
            </a:r>
            <a:r>
              <a:rPr lang="sv-SE" dirty="0" err="1"/>
              <a:t>Top</a:t>
            </a:r>
            <a:r>
              <a:rPr lang="sv-SE" dirty="0"/>
              <a:t> 5 in </a:t>
            </a:r>
            <a:r>
              <a:rPr lang="sv-SE" dirty="0" err="1"/>
              <a:t>being</a:t>
            </a:r>
            <a:r>
              <a:rPr lang="sv-SE" dirty="0"/>
              <a:t> a </a:t>
            </a:r>
            <a:r>
              <a:rPr lang="sv-SE" dirty="0" err="1"/>
              <a:t>good</a:t>
            </a:r>
            <a:r>
              <a:rPr lang="sv-SE" dirty="0"/>
              <a:t> </a:t>
            </a:r>
            <a:r>
              <a:rPr lang="sv-SE" dirty="0" err="1"/>
              <a:t>group</a:t>
            </a:r>
            <a:endParaRPr lang="sv-SE" dirty="0"/>
          </a:p>
        </p:txBody>
      </p:sp>
      <p:graphicFrame>
        <p:nvGraphicFramePr>
          <p:cNvPr id="7" name="Content Placeholder 6"/>
          <p:cNvGraphicFramePr>
            <a:graphicFrameLocks noGrp="1"/>
          </p:cNvGraphicFramePr>
          <p:nvPr>
            <p:ph idx="1"/>
          </p:nvPr>
        </p:nvGraphicFramePr>
        <p:xfrm>
          <a:off x="850790" y="1207603"/>
          <a:ext cx="7720716" cy="4018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505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1491E-85A9-A94D-B0E9-7043E147B49A}" type="datetime1">
              <a:rPr lang="en-US" smtClean="0"/>
              <a:t>1/27/2020</a:t>
            </a:fld>
            <a:endParaRPr lang="en-US"/>
          </a:p>
        </p:txBody>
      </p:sp>
      <p:sp>
        <p:nvSpPr>
          <p:cNvPr id="3" name="Footer Placeholder 2"/>
          <p:cNvSpPr>
            <a:spLocks noGrp="1"/>
          </p:cNvSpPr>
          <p:nvPr>
            <p:ph type="ftr" sz="quarter" idx="11"/>
          </p:nvPr>
        </p:nvSpPr>
        <p:spPr/>
        <p:txBody>
          <a:bodyPr/>
          <a:lstStyle/>
          <a:p>
            <a:r>
              <a:rPr lang="en-US"/>
              <a:t>Chalmers</a:t>
            </a:r>
            <a:endParaRPr lang="en-US" dirty="0"/>
          </a:p>
        </p:txBody>
      </p:sp>
      <p:sp>
        <p:nvSpPr>
          <p:cNvPr id="4" name="Slide Number Placeholder 3"/>
          <p:cNvSpPr>
            <a:spLocks noGrp="1"/>
          </p:cNvSpPr>
          <p:nvPr>
            <p:ph type="sldNum" sz="quarter" idx="12"/>
          </p:nvPr>
        </p:nvSpPr>
        <p:spPr/>
        <p:txBody>
          <a:bodyPr/>
          <a:lstStyle/>
          <a:p>
            <a:fld id="{344E8EA3-C3DD-5544-8A1C-EA00A1673D37}" type="slidenum">
              <a:rPr lang="en-US" smtClean="0"/>
              <a:t>19</a:t>
            </a:fld>
            <a:endParaRPr lang="en-US"/>
          </a:p>
        </p:txBody>
      </p:sp>
      <p:sp>
        <p:nvSpPr>
          <p:cNvPr id="5" name="Text Placeholder 4"/>
          <p:cNvSpPr>
            <a:spLocks noGrp="1"/>
          </p:cNvSpPr>
          <p:nvPr>
            <p:ph type="body" sz="quarter" idx="13"/>
          </p:nvPr>
        </p:nvSpPr>
        <p:spPr>
          <a:xfrm>
            <a:off x="457994" y="1648832"/>
            <a:ext cx="8228012" cy="1042329"/>
          </a:xfrm>
        </p:spPr>
        <p:txBody>
          <a:bodyPr/>
          <a:lstStyle/>
          <a:p>
            <a:pPr marL="0" indent="0">
              <a:buNone/>
            </a:pPr>
            <a:r>
              <a:rPr lang="sv-SE" sz="3200" dirty="0" err="1"/>
              <a:t>Activity</a:t>
            </a:r>
            <a:r>
              <a:rPr lang="sv-SE" sz="3200" dirty="0"/>
              <a:t> 2: </a:t>
            </a:r>
            <a:r>
              <a:rPr lang="sv-SE" sz="3200" dirty="0" err="1"/>
              <a:t>positioning</a:t>
            </a:r>
            <a:endParaRPr lang="sv-SE" sz="3200" dirty="0"/>
          </a:p>
        </p:txBody>
      </p:sp>
    </p:spTree>
    <p:extLst>
      <p:ext uri="{BB962C8B-B14F-4D97-AF65-F5344CB8AC3E}">
        <p14:creationId xmlns:p14="http://schemas.microsoft.com/office/powerpoint/2010/main" val="47974486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71" y="681540"/>
            <a:ext cx="6399609" cy="571500"/>
          </a:xfrm>
          <a:solidFill>
            <a:schemeClr val="tx2"/>
          </a:solidFill>
        </p:spPr>
        <p:txBody>
          <a:bodyPr/>
          <a:lstStyle/>
          <a:p>
            <a:r>
              <a:rPr lang="sv-SE" dirty="0" err="1">
                <a:hlinkClick r:id="rId3"/>
              </a:rPr>
              <a:t>Great</a:t>
            </a:r>
            <a:r>
              <a:rPr lang="sv-SE" dirty="0">
                <a:hlinkClick r:id="rId3"/>
              </a:rPr>
              <a:t> </a:t>
            </a:r>
            <a:r>
              <a:rPr lang="sv-SE" dirty="0" err="1">
                <a:hlinkClick r:id="rId3"/>
              </a:rPr>
              <a:t>people</a:t>
            </a:r>
            <a:r>
              <a:rPr lang="sv-SE" dirty="0">
                <a:hlinkClick r:id="rId3"/>
              </a:rPr>
              <a:t> </a:t>
            </a:r>
            <a:r>
              <a:rPr lang="sv-SE" dirty="0" err="1">
                <a:hlinkClick r:id="rId3"/>
              </a:rPr>
              <a:t>don’t</a:t>
            </a:r>
            <a:r>
              <a:rPr lang="sv-SE" dirty="0">
                <a:hlinkClick r:id="rId3"/>
              </a:rPr>
              <a:t> </a:t>
            </a:r>
            <a:r>
              <a:rPr lang="sv-SE" dirty="0" err="1">
                <a:hlinkClick r:id="rId3"/>
              </a:rPr>
              <a:t>think</a:t>
            </a:r>
            <a:r>
              <a:rPr lang="sv-SE" dirty="0">
                <a:hlinkClick r:id="rId3"/>
              </a:rPr>
              <a:t> </a:t>
            </a:r>
            <a:r>
              <a:rPr lang="sv-SE" dirty="0" err="1">
                <a:hlinkClick r:id="rId3"/>
              </a:rPr>
              <a:t>alike</a:t>
            </a:r>
            <a:endParaRPr lang="sv-SE"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5676" y="1545636"/>
            <a:ext cx="5357813" cy="2900363"/>
          </a:xfrm>
        </p:spPr>
      </p:pic>
    </p:spTree>
    <p:extLst>
      <p:ext uri="{BB962C8B-B14F-4D97-AF65-F5344CB8AC3E}">
        <p14:creationId xmlns:p14="http://schemas.microsoft.com/office/powerpoint/2010/main" val="362728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3797">
                <a:solidFill>
                  <a:srgbClr val="FFFFFF"/>
                </a:solidFill>
              </a:rPr>
              <a:t>Choosing position</a:t>
            </a:r>
          </a:p>
        </p:txBody>
      </p:sp>
      <p:sp>
        <p:nvSpPr>
          <p:cNvPr id="33" name="Shape 33"/>
          <p:cNvSpPr>
            <a:spLocks noGrp="1"/>
          </p:cNvSpPr>
          <p:nvPr>
            <p:ph type="body" idx="1"/>
          </p:nvPr>
        </p:nvSpPr>
        <p:spPr>
          <a:prstGeom prst="rect">
            <a:avLst/>
          </a:prstGeom>
        </p:spPr>
        <p:txBody>
          <a:bodyPr/>
          <a:lstStyle/>
          <a:p>
            <a:pPr marL="0" indent="0">
              <a:buNone/>
            </a:pPr>
            <a:endParaRPr lang="sv-SE" dirty="0">
              <a:solidFill>
                <a:schemeClr val="bg2"/>
              </a:solidFill>
            </a:endParaRPr>
          </a:p>
          <a:p>
            <a:pPr marL="0" indent="0">
              <a:buNone/>
            </a:pPr>
            <a:r>
              <a:rPr lang="sv-SE" sz="2800" dirty="0">
                <a:solidFill>
                  <a:schemeClr val="bg2"/>
                </a:solidFill>
              </a:rPr>
              <a:t>Position </a:t>
            </a:r>
            <a:r>
              <a:rPr lang="sv-SE" sz="2800" dirty="0" err="1">
                <a:solidFill>
                  <a:schemeClr val="bg2"/>
                </a:solidFill>
              </a:rPr>
              <a:t>yourself</a:t>
            </a:r>
            <a:r>
              <a:rPr lang="sv-SE" sz="2800" dirty="0">
                <a:solidFill>
                  <a:schemeClr val="bg2"/>
                </a:solidFill>
              </a:rPr>
              <a:t> in the </a:t>
            </a:r>
            <a:r>
              <a:rPr lang="sv-SE" sz="2800" dirty="0" err="1">
                <a:solidFill>
                  <a:schemeClr val="bg2"/>
                </a:solidFill>
              </a:rPr>
              <a:t>classroom</a:t>
            </a:r>
            <a:r>
              <a:rPr lang="sv-SE" sz="2800" dirty="0">
                <a:solidFill>
                  <a:schemeClr val="bg2"/>
                </a:solidFill>
              </a:rPr>
              <a:t> for the </a:t>
            </a:r>
            <a:r>
              <a:rPr lang="sv-SE" sz="2800" dirty="0" err="1">
                <a:solidFill>
                  <a:schemeClr val="bg2"/>
                </a:solidFill>
              </a:rPr>
              <a:t>following</a:t>
            </a:r>
            <a:r>
              <a:rPr lang="sv-SE" sz="2800" dirty="0">
                <a:solidFill>
                  <a:schemeClr val="bg2"/>
                </a:solidFill>
              </a:rPr>
              <a:t> </a:t>
            </a:r>
            <a:r>
              <a:rPr lang="sv-SE" sz="2800" dirty="0" err="1">
                <a:solidFill>
                  <a:schemeClr val="bg2"/>
                </a:solidFill>
              </a:rPr>
              <a:t>statements</a:t>
            </a:r>
            <a:r>
              <a:rPr lang="sv-SE" sz="2800" dirty="0">
                <a:solidFill>
                  <a:schemeClr val="bg2"/>
                </a:solidFill>
              </a:rPr>
              <a:t>. All the </a:t>
            </a:r>
            <a:r>
              <a:rPr lang="sv-SE" sz="2800" dirty="0" err="1">
                <a:solidFill>
                  <a:schemeClr val="bg2"/>
                </a:solidFill>
              </a:rPr>
              <a:t>statements</a:t>
            </a:r>
            <a:r>
              <a:rPr lang="sv-SE" sz="2800" dirty="0">
                <a:solidFill>
                  <a:schemeClr val="bg2"/>
                </a:solidFill>
              </a:rPr>
              <a:t> </a:t>
            </a:r>
            <a:r>
              <a:rPr lang="sv-SE" sz="2800" dirty="0" err="1">
                <a:solidFill>
                  <a:schemeClr val="bg2"/>
                </a:solidFill>
              </a:rPr>
              <a:t>refer</a:t>
            </a:r>
            <a:r>
              <a:rPr lang="sv-SE" sz="2800" dirty="0">
                <a:solidFill>
                  <a:schemeClr val="bg2"/>
                </a:solidFill>
              </a:rPr>
              <a:t> to </a:t>
            </a:r>
            <a:r>
              <a:rPr lang="sv-SE" sz="2800" dirty="0" err="1">
                <a:solidFill>
                  <a:schemeClr val="bg2"/>
                </a:solidFill>
              </a:rPr>
              <a:t>groupwork</a:t>
            </a:r>
            <a:r>
              <a:rPr lang="sv-SE" sz="2800" dirty="0">
                <a:solidFill>
                  <a:schemeClr val="bg2"/>
                </a:solidFill>
              </a:rPr>
              <a:t>. Be </a:t>
            </a:r>
            <a:r>
              <a:rPr lang="sv-SE" sz="2800" dirty="0" err="1">
                <a:solidFill>
                  <a:schemeClr val="bg2"/>
                </a:solidFill>
              </a:rPr>
              <a:t>prepared</a:t>
            </a:r>
            <a:r>
              <a:rPr lang="sv-SE" sz="2800" dirty="0">
                <a:solidFill>
                  <a:schemeClr val="bg2"/>
                </a:solidFill>
              </a:rPr>
              <a:t> to </a:t>
            </a:r>
            <a:r>
              <a:rPr lang="sv-SE" sz="2800" dirty="0" err="1">
                <a:solidFill>
                  <a:schemeClr val="bg2"/>
                </a:solidFill>
              </a:rPr>
              <a:t>justify</a:t>
            </a:r>
            <a:r>
              <a:rPr lang="sv-SE" sz="2800" dirty="0">
                <a:solidFill>
                  <a:schemeClr val="bg2"/>
                </a:solidFill>
              </a:rPr>
              <a:t> </a:t>
            </a:r>
            <a:r>
              <a:rPr lang="sv-SE" sz="2800" dirty="0" err="1">
                <a:solidFill>
                  <a:schemeClr val="bg2"/>
                </a:solidFill>
              </a:rPr>
              <a:t>why</a:t>
            </a:r>
            <a:r>
              <a:rPr lang="sv-SE" sz="2800" dirty="0">
                <a:solidFill>
                  <a:schemeClr val="bg2"/>
                </a:solidFill>
              </a:rPr>
              <a:t> </a:t>
            </a:r>
            <a:r>
              <a:rPr lang="sv-SE" sz="2800" dirty="0" err="1">
                <a:solidFill>
                  <a:schemeClr val="bg2"/>
                </a:solidFill>
              </a:rPr>
              <a:t>you</a:t>
            </a:r>
            <a:r>
              <a:rPr lang="sv-SE" sz="2800" dirty="0">
                <a:solidFill>
                  <a:schemeClr val="bg2"/>
                </a:solidFill>
              </a:rPr>
              <a:t> </a:t>
            </a:r>
            <a:r>
              <a:rPr lang="sv-SE" sz="2800" dirty="0" err="1">
                <a:solidFill>
                  <a:schemeClr val="bg2"/>
                </a:solidFill>
              </a:rPr>
              <a:t>are</a:t>
            </a:r>
            <a:r>
              <a:rPr lang="sv-SE" sz="2800" dirty="0">
                <a:solidFill>
                  <a:schemeClr val="bg2"/>
                </a:solidFill>
              </a:rPr>
              <a:t> </a:t>
            </a:r>
            <a:r>
              <a:rPr lang="sv-SE" sz="2800" dirty="0" err="1">
                <a:solidFill>
                  <a:schemeClr val="bg2"/>
                </a:solidFill>
              </a:rPr>
              <a:t>standing</a:t>
            </a:r>
            <a:r>
              <a:rPr lang="sv-SE" sz="2800" dirty="0">
                <a:solidFill>
                  <a:schemeClr val="bg2"/>
                </a:solidFill>
              </a:rPr>
              <a:t> </a:t>
            </a:r>
            <a:r>
              <a:rPr lang="sv-SE" sz="2800" dirty="0" err="1">
                <a:solidFill>
                  <a:schemeClr val="bg2"/>
                </a:solidFill>
              </a:rPr>
              <a:t>where</a:t>
            </a:r>
            <a:r>
              <a:rPr lang="sv-SE" sz="2800" dirty="0">
                <a:solidFill>
                  <a:schemeClr val="bg2"/>
                </a:solidFill>
              </a:rPr>
              <a:t> </a:t>
            </a:r>
            <a:r>
              <a:rPr lang="sv-SE" sz="2800" dirty="0" err="1">
                <a:solidFill>
                  <a:schemeClr val="bg2"/>
                </a:solidFill>
              </a:rPr>
              <a:t>you</a:t>
            </a:r>
            <a:r>
              <a:rPr lang="sv-SE" sz="2800" dirty="0">
                <a:solidFill>
                  <a:schemeClr val="bg2"/>
                </a:solidFill>
              </a:rPr>
              <a:t> </a:t>
            </a:r>
            <a:r>
              <a:rPr lang="sv-SE" sz="2800" dirty="0" err="1">
                <a:solidFill>
                  <a:schemeClr val="bg2"/>
                </a:solidFill>
              </a:rPr>
              <a:t>are</a:t>
            </a:r>
            <a:r>
              <a:rPr lang="sv-SE" sz="2800" dirty="0">
                <a:solidFill>
                  <a:schemeClr val="bg2"/>
                </a:solidFill>
              </a:rPr>
              <a:t>!</a:t>
            </a:r>
          </a:p>
        </p:txBody>
      </p:sp>
    </p:spTree>
    <p:extLst>
      <p:ext uri="{BB962C8B-B14F-4D97-AF65-F5344CB8AC3E}">
        <p14:creationId xmlns:p14="http://schemas.microsoft.com/office/powerpoint/2010/main" val="324551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Language</a:t>
            </a:r>
            <a:r>
              <a:rPr lang="sv-SE" sz="3797" dirty="0">
                <a:solidFill>
                  <a:srgbClr val="FFFFFF"/>
                </a:solidFill>
              </a:rPr>
              <a:t> </a:t>
            </a:r>
            <a:r>
              <a:rPr lang="sv-SE" sz="3797" dirty="0" err="1">
                <a:solidFill>
                  <a:srgbClr val="FFFFFF"/>
                </a:solidFill>
              </a:rPr>
              <a:t>skills</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indent="0">
              <a:buNone/>
              <a:defRPr sz="1800">
                <a:solidFill>
                  <a:srgbClr val="000000"/>
                </a:solidFill>
              </a:defRPr>
            </a:pPr>
            <a:r>
              <a:rPr lang="en-GB" sz="2800" dirty="0">
                <a:solidFill>
                  <a:schemeClr val="bg2"/>
                </a:solidFill>
              </a:rPr>
              <a:t>If everyone has a good level of English, there are few communication difficulties</a:t>
            </a:r>
            <a:endParaRPr lang="sv-SE" sz="2800" dirty="0">
              <a:solidFill>
                <a:schemeClr val="bg2"/>
              </a:solidFill>
            </a:endParaRP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332930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Disagreements</a:t>
            </a:r>
            <a:r>
              <a:rPr lang="sv-SE" sz="3797" dirty="0">
                <a:solidFill>
                  <a:srgbClr val="FFFFFF"/>
                </a:solidFill>
              </a:rPr>
              <a:t> in </a:t>
            </a:r>
            <a:r>
              <a:rPr lang="sv-SE" sz="3797" dirty="0" err="1">
                <a:solidFill>
                  <a:srgbClr val="FFFFFF"/>
                </a:solidFill>
              </a:rPr>
              <a:t>groups</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indent="0">
              <a:buNone/>
              <a:defRPr sz="1800">
                <a:solidFill>
                  <a:srgbClr val="000000"/>
                </a:solidFill>
              </a:defRPr>
            </a:pPr>
            <a:r>
              <a:rPr lang="en-GB" sz="2800" dirty="0">
                <a:solidFill>
                  <a:schemeClr val="bg2"/>
                </a:solidFill>
              </a:rPr>
              <a:t>You should tell the rest of the group when you don’t agree with them</a:t>
            </a:r>
            <a:endParaRPr lang="sv-SE" sz="2800" dirty="0">
              <a:solidFill>
                <a:schemeClr val="bg2"/>
              </a:solidFill>
            </a:endParaRP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349352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Disagreement</a:t>
            </a:r>
            <a:r>
              <a:rPr lang="sv-SE" sz="3797" dirty="0">
                <a:solidFill>
                  <a:srgbClr val="FFFFFF"/>
                </a:solidFill>
              </a:rPr>
              <a:t> </a:t>
            </a:r>
            <a:r>
              <a:rPr lang="sv-SE" sz="3797" dirty="0" err="1">
                <a:solidFill>
                  <a:srgbClr val="FFFFFF"/>
                </a:solidFill>
              </a:rPr>
              <a:t>with</a:t>
            </a:r>
            <a:r>
              <a:rPr lang="sv-SE" sz="3797" dirty="0">
                <a:solidFill>
                  <a:srgbClr val="FFFFFF"/>
                </a:solidFill>
              </a:rPr>
              <a:t> supervisor</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indent="0">
              <a:buNone/>
              <a:defRPr sz="1800">
                <a:solidFill>
                  <a:srgbClr val="000000"/>
                </a:solidFill>
              </a:defRPr>
            </a:pPr>
            <a:r>
              <a:rPr lang="en-GB" sz="2800" dirty="0">
                <a:solidFill>
                  <a:schemeClr val="bg2"/>
                </a:solidFill>
              </a:rPr>
              <a:t>You should tell the supervisor when you don’t agree with them</a:t>
            </a:r>
            <a:endParaRPr lang="sv-SE" sz="2800" dirty="0">
              <a:solidFill>
                <a:schemeClr val="bg2"/>
              </a:solidFill>
            </a:endParaRP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80175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Being</a:t>
            </a:r>
            <a:r>
              <a:rPr lang="sv-SE" sz="3797" dirty="0">
                <a:solidFill>
                  <a:srgbClr val="FFFFFF"/>
                </a:solidFill>
              </a:rPr>
              <a:t> </a:t>
            </a:r>
            <a:r>
              <a:rPr lang="sv-SE" sz="3797" dirty="0" err="1">
                <a:solidFill>
                  <a:srgbClr val="FFFFFF"/>
                </a:solidFill>
              </a:rPr>
              <a:t>honest</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indent="0">
              <a:buNone/>
              <a:defRPr sz="1800">
                <a:solidFill>
                  <a:srgbClr val="000000"/>
                </a:solidFill>
              </a:defRPr>
            </a:pPr>
            <a:r>
              <a:rPr lang="sv-SE" sz="2800" dirty="0" err="1">
                <a:solidFill>
                  <a:schemeClr val="bg2"/>
                </a:solidFill>
              </a:rPr>
              <a:t>You</a:t>
            </a:r>
            <a:r>
              <a:rPr lang="sv-SE" sz="2800" dirty="0">
                <a:solidFill>
                  <a:schemeClr val="bg2"/>
                </a:solidFill>
              </a:rPr>
              <a:t> </a:t>
            </a:r>
            <a:r>
              <a:rPr lang="sv-SE" sz="2800" dirty="0" err="1">
                <a:solidFill>
                  <a:schemeClr val="bg2"/>
                </a:solidFill>
              </a:rPr>
              <a:t>should</a:t>
            </a:r>
            <a:r>
              <a:rPr lang="sv-SE" sz="2800" dirty="0">
                <a:solidFill>
                  <a:schemeClr val="bg2"/>
                </a:solidFill>
              </a:rPr>
              <a:t> </a:t>
            </a:r>
            <a:r>
              <a:rPr lang="sv-SE" sz="2800" dirty="0" err="1">
                <a:solidFill>
                  <a:schemeClr val="bg2"/>
                </a:solidFill>
              </a:rPr>
              <a:t>tell</a:t>
            </a:r>
            <a:r>
              <a:rPr lang="sv-SE" sz="2800" dirty="0">
                <a:solidFill>
                  <a:schemeClr val="bg2"/>
                </a:solidFill>
              </a:rPr>
              <a:t> </a:t>
            </a:r>
            <a:r>
              <a:rPr lang="sv-SE" sz="2800" dirty="0" err="1">
                <a:solidFill>
                  <a:schemeClr val="bg2"/>
                </a:solidFill>
              </a:rPr>
              <a:t>other</a:t>
            </a:r>
            <a:r>
              <a:rPr lang="sv-SE" sz="2800" dirty="0">
                <a:solidFill>
                  <a:schemeClr val="bg2"/>
                </a:solidFill>
              </a:rPr>
              <a:t> </a:t>
            </a:r>
            <a:r>
              <a:rPr lang="sv-SE" sz="2800" dirty="0" err="1">
                <a:solidFill>
                  <a:schemeClr val="bg2"/>
                </a:solidFill>
              </a:rPr>
              <a:t>people</a:t>
            </a:r>
            <a:r>
              <a:rPr lang="sv-SE" sz="2800" dirty="0">
                <a:solidFill>
                  <a:schemeClr val="bg2"/>
                </a:solidFill>
              </a:rPr>
              <a:t> in the </a:t>
            </a:r>
            <a:r>
              <a:rPr lang="sv-SE" sz="2800" dirty="0" err="1">
                <a:solidFill>
                  <a:schemeClr val="bg2"/>
                </a:solidFill>
              </a:rPr>
              <a:t>group</a:t>
            </a:r>
            <a:r>
              <a:rPr lang="sv-SE" sz="2800" dirty="0">
                <a:solidFill>
                  <a:schemeClr val="bg2"/>
                </a:solidFill>
              </a:rPr>
              <a:t> </a:t>
            </a:r>
            <a:r>
              <a:rPr lang="sv-SE" sz="2800" dirty="0" err="1">
                <a:solidFill>
                  <a:schemeClr val="bg2"/>
                </a:solidFill>
              </a:rPr>
              <a:t>when</a:t>
            </a:r>
            <a:r>
              <a:rPr lang="sv-SE" sz="2800" dirty="0">
                <a:solidFill>
                  <a:schemeClr val="bg2"/>
                </a:solidFill>
              </a:rPr>
              <a:t> </a:t>
            </a:r>
            <a:r>
              <a:rPr lang="sv-SE" sz="2800" dirty="0" err="1">
                <a:solidFill>
                  <a:schemeClr val="bg2"/>
                </a:solidFill>
              </a:rPr>
              <a:t>there</a:t>
            </a:r>
            <a:r>
              <a:rPr lang="sv-SE" sz="2800" dirty="0">
                <a:solidFill>
                  <a:schemeClr val="bg2"/>
                </a:solidFill>
              </a:rPr>
              <a:t> is a problem</a:t>
            </a: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285932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Conflict</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indent="0">
              <a:buNone/>
              <a:defRPr sz="1800">
                <a:solidFill>
                  <a:srgbClr val="000000"/>
                </a:solidFill>
              </a:defRPr>
            </a:pPr>
            <a:r>
              <a:rPr lang="sv-SE" sz="2800" dirty="0" err="1">
                <a:solidFill>
                  <a:schemeClr val="bg2"/>
                </a:solidFill>
              </a:rPr>
              <a:t>You</a:t>
            </a:r>
            <a:r>
              <a:rPr lang="sv-SE" sz="2800" dirty="0">
                <a:solidFill>
                  <a:schemeClr val="bg2"/>
                </a:solidFill>
              </a:rPr>
              <a:t> </a:t>
            </a:r>
            <a:r>
              <a:rPr lang="sv-SE" sz="2800" dirty="0" err="1">
                <a:solidFill>
                  <a:schemeClr val="bg2"/>
                </a:solidFill>
              </a:rPr>
              <a:t>should</a:t>
            </a:r>
            <a:r>
              <a:rPr lang="sv-SE" sz="2800" dirty="0">
                <a:solidFill>
                  <a:schemeClr val="bg2"/>
                </a:solidFill>
              </a:rPr>
              <a:t> </a:t>
            </a:r>
            <a:r>
              <a:rPr lang="sv-SE" sz="2800" dirty="0" err="1">
                <a:solidFill>
                  <a:schemeClr val="bg2"/>
                </a:solidFill>
              </a:rPr>
              <a:t>avoid</a:t>
            </a:r>
            <a:r>
              <a:rPr lang="sv-SE" sz="2800" dirty="0">
                <a:solidFill>
                  <a:schemeClr val="bg2"/>
                </a:solidFill>
              </a:rPr>
              <a:t> </a:t>
            </a:r>
            <a:r>
              <a:rPr lang="sv-SE" sz="2800" dirty="0" err="1">
                <a:solidFill>
                  <a:schemeClr val="bg2"/>
                </a:solidFill>
              </a:rPr>
              <a:t>conflict</a:t>
            </a:r>
            <a:r>
              <a:rPr lang="sv-SE" sz="2800" dirty="0">
                <a:solidFill>
                  <a:schemeClr val="bg2"/>
                </a:solidFill>
              </a:rPr>
              <a:t> in </a:t>
            </a:r>
            <a:r>
              <a:rPr lang="sv-SE" sz="2800" dirty="0" err="1">
                <a:solidFill>
                  <a:schemeClr val="bg2"/>
                </a:solidFill>
              </a:rPr>
              <a:t>groups</a:t>
            </a:r>
            <a:endParaRPr lang="sv-SE" sz="2800" dirty="0">
              <a:solidFill>
                <a:schemeClr val="bg2"/>
              </a:solidFill>
            </a:endParaRP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73140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Leadership</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indent="0">
              <a:buNone/>
              <a:defRPr sz="1800">
                <a:solidFill>
                  <a:srgbClr val="000000"/>
                </a:solidFill>
              </a:defRPr>
            </a:pPr>
            <a:r>
              <a:rPr lang="en-GB" sz="2800" dirty="0">
                <a:solidFill>
                  <a:schemeClr val="bg2"/>
                </a:solidFill>
              </a:rPr>
              <a:t>A good group has a leader who assigns tasks to the group members</a:t>
            </a:r>
            <a:endParaRPr lang="sv-SE" sz="2800" dirty="0">
              <a:solidFill>
                <a:schemeClr val="bg2"/>
              </a:solidFill>
            </a:endParaRP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3480879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lang="sv-SE" sz="3797" dirty="0" err="1">
                <a:solidFill>
                  <a:srgbClr val="FFFFFF"/>
                </a:solidFill>
              </a:rPr>
              <a:t>Contribution</a:t>
            </a:r>
            <a:endParaRPr sz="3797" dirty="0">
              <a:solidFill>
                <a:srgbClr val="FFFFFF"/>
              </a:solidFill>
            </a:endParaRPr>
          </a:p>
        </p:txBody>
      </p:sp>
      <p:sp>
        <p:nvSpPr>
          <p:cNvPr id="33" name="Shape 33"/>
          <p:cNvSpPr>
            <a:spLocks noGrp="1"/>
          </p:cNvSpPr>
          <p:nvPr>
            <p:ph type="body" idx="1"/>
          </p:nvPr>
        </p:nvSpPr>
        <p:spPr>
          <a:prstGeom prst="rect">
            <a:avLst/>
          </a:prstGeom>
        </p:spPr>
        <p:txBody>
          <a:bodyPr/>
          <a:lstStyle/>
          <a:p>
            <a:pPr marL="0" lvl="0" indent="0">
              <a:buNone/>
              <a:defRPr sz="1800">
                <a:solidFill>
                  <a:srgbClr val="000000"/>
                </a:solidFill>
              </a:defRPr>
            </a:pPr>
            <a:endParaRPr lang="sv-SE" sz="1898" dirty="0">
              <a:solidFill>
                <a:srgbClr val="FFFFFF"/>
              </a:solidFill>
            </a:endParaRPr>
          </a:p>
          <a:p>
            <a:pPr marL="0" lvl="0" indent="0">
              <a:buNone/>
              <a:defRPr sz="1800">
                <a:solidFill>
                  <a:srgbClr val="000000"/>
                </a:solidFill>
              </a:defRPr>
            </a:pPr>
            <a:endParaRPr lang="sv-SE" sz="1898" dirty="0">
              <a:solidFill>
                <a:srgbClr val="FFFFFF"/>
              </a:solidFill>
            </a:endParaRPr>
          </a:p>
          <a:p>
            <a:pPr marL="0" lvl="0" indent="0">
              <a:buNone/>
            </a:pPr>
            <a:r>
              <a:rPr lang="en-GB" sz="2800" dirty="0">
                <a:solidFill>
                  <a:schemeClr val="bg2"/>
                </a:solidFill>
              </a:rPr>
              <a:t>A </a:t>
            </a:r>
            <a:r>
              <a:rPr lang="sv-SE" sz="2800" dirty="0">
                <a:solidFill>
                  <a:schemeClr val="bg2"/>
                </a:solidFill>
              </a:rPr>
              <a:t>student </a:t>
            </a:r>
            <a:r>
              <a:rPr lang="sv-SE" sz="2800" dirty="0" err="1">
                <a:solidFill>
                  <a:schemeClr val="bg2"/>
                </a:solidFill>
              </a:rPr>
              <a:t>who</a:t>
            </a:r>
            <a:r>
              <a:rPr lang="sv-SE" sz="2800" dirty="0">
                <a:solidFill>
                  <a:schemeClr val="bg2"/>
                </a:solidFill>
              </a:rPr>
              <a:t> </a:t>
            </a:r>
            <a:r>
              <a:rPr lang="sv-SE" sz="2800" dirty="0" err="1">
                <a:solidFill>
                  <a:schemeClr val="bg2"/>
                </a:solidFill>
              </a:rPr>
              <a:t>doesn’t</a:t>
            </a:r>
            <a:r>
              <a:rPr lang="sv-SE" sz="2800" dirty="0">
                <a:solidFill>
                  <a:schemeClr val="bg2"/>
                </a:solidFill>
              </a:rPr>
              <a:t> </a:t>
            </a:r>
            <a:r>
              <a:rPr lang="sv-SE" sz="2800" dirty="0" err="1">
                <a:solidFill>
                  <a:schemeClr val="bg2"/>
                </a:solidFill>
              </a:rPr>
              <a:t>contribute</a:t>
            </a:r>
            <a:r>
              <a:rPr lang="sv-SE" sz="2800" dirty="0">
                <a:solidFill>
                  <a:schemeClr val="bg2"/>
                </a:solidFill>
              </a:rPr>
              <a:t> </a:t>
            </a:r>
            <a:r>
              <a:rPr lang="sv-SE" sz="2800" dirty="0" err="1">
                <a:solidFill>
                  <a:schemeClr val="bg2"/>
                </a:solidFill>
              </a:rPr>
              <a:t>should</a:t>
            </a:r>
            <a:r>
              <a:rPr lang="sv-SE" sz="2800" dirty="0">
                <a:solidFill>
                  <a:schemeClr val="bg2"/>
                </a:solidFill>
              </a:rPr>
              <a:t> not be </a:t>
            </a:r>
            <a:r>
              <a:rPr lang="sv-SE" sz="2800" dirty="0" err="1">
                <a:solidFill>
                  <a:schemeClr val="bg2"/>
                </a:solidFill>
              </a:rPr>
              <a:t>included</a:t>
            </a:r>
            <a:r>
              <a:rPr lang="sv-SE" sz="2800" dirty="0">
                <a:solidFill>
                  <a:schemeClr val="bg2"/>
                </a:solidFill>
              </a:rPr>
              <a:t> in the final </a:t>
            </a:r>
            <a:r>
              <a:rPr lang="sv-SE" sz="2800" dirty="0" err="1">
                <a:solidFill>
                  <a:schemeClr val="bg2"/>
                </a:solidFill>
              </a:rPr>
              <a:t>report</a:t>
            </a:r>
            <a:endParaRPr lang="sv-SE" sz="2800" dirty="0">
              <a:solidFill>
                <a:schemeClr val="bg2"/>
              </a:solidFill>
            </a:endParaRPr>
          </a:p>
          <a:p>
            <a:pPr marL="0" lvl="0" indent="0">
              <a:buNone/>
              <a:defRPr sz="1800">
                <a:solidFill>
                  <a:srgbClr val="000000"/>
                </a:solidFill>
              </a:defRPr>
            </a:pPr>
            <a:endParaRPr sz="1898" dirty="0">
              <a:solidFill>
                <a:srgbClr val="FFFFFF"/>
              </a:solidFill>
            </a:endParaRPr>
          </a:p>
        </p:txBody>
      </p:sp>
    </p:spTree>
    <p:extLst>
      <p:ext uri="{BB962C8B-B14F-4D97-AF65-F5344CB8AC3E}">
        <p14:creationId xmlns:p14="http://schemas.microsoft.com/office/powerpoint/2010/main" val="3031506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1491E-85A9-A94D-B0E9-7043E147B49A}" type="datetime1">
              <a:rPr lang="en-US" smtClean="0"/>
              <a:t>1/27/2020</a:t>
            </a:fld>
            <a:endParaRPr lang="en-US"/>
          </a:p>
        </p:txBody>
      </p:sp>
      <p:sp>
        <p:nvSpPr>
          <p:cNvPr id="3" name="Footer Placeholder 2"/>
          <p:cNvSpPr>
            <a:spLocks noGrp="1"/>
          </p:cNvSpPr>
          <p:nvPr>
            <p:ph type="ftr" sz="quarter" idx="11"/>
          </p:nvPr>
        </p:nvSpPr>
        <p:spPr/>
        <p:txBody>
          <a:bodyPr/>
          <a:lstStyle/>
          <a:p>
            <a:r>
              <a:rPr lang="en-US"/>
              <a:t>Chalmers</a:t>
            </a:r>
            <a:endParaRPr lang="en-US" dirty="0"/>
          </a:p>
        </p:txBody>
      </p:sp>
      <p:sp>
        <p:nvSpPr>
          <p:cNvPr id="4" name="Slide Number Placeholder 3"/>
          <p:cNvSpPr>
            <a:spLocks noGrp="1"/>
          </p:cNvSpPr>
          <p:nvPr>
            <p:ph type="sldNum" sz="quarter" idx="12"/>
          </p:nvPr>
        </p:nvSpPr>
        <p:spPr/>
        <p:txBody>
          <a:bodyPr/>
          <a:lstStyle/>
          <a:p>
            <a:fld id="{344E8EA3-C3DD-5544-8A1C-EA00A1673D37}" type="slidenum">
              <a:rPr lang="en-US" smtClean="0"/>
              <a:t>28</a:t>
            </a:fld>
            <a:endParaRPr lang="en-US"/>
          </a:p>
        </p:txBody>
      </p:sp>
      <p:sp>
        <p:nvSpPr>
          <p:cNvPr id="5" name="Text Placeholder 4"/>
          <p:cNvSpPr>
            <a:spLocks noGrp="1"/>
          </p:cNvSpPr>
          <p:nvPr>
            <p:ph type="body" sz="quarter" idx="13"/>
          </p:nvPr>
        </p:nvSpPr>
        <p:spPr>
          <a:xfrm>
            <a:off x="457994" y="1648832"/>
            <a:ext cx="8228012" cy="1042329"/>
          </a:xfrm>
        </p:spPr>
        <p:txBody>
          <a:bodyPr/>
          <a:lstStyle/>
          <a:p>
            <a:pPr marL="0" indent="0">
              <a:buNone/>
            </a:pPr>
            <a:r>
              <a:rPr lang="sv-SE" sz="3200" dirty="0" err="1"/>
              <a:t>Activity</a:t>
            </a:r>
            <a:r>
              <a:rPr lang="sv-SE" sz="3200" dirty="0"/>
              <a:t> 3: </a:t>
            </a:r>
            <a:r>
              <a:rPr lang="sv-SE" sz="3200" dirty="0" err="1"/>
              <a:t>empathy</a:t>
            </a:r>
            <a:endParaRPr lang="sv-SE" sz="3200" dirty="0"/>
          </a:p>
        </p:txBody>
      </p:sp>
    </p:spTree>
    <p:extLst>
      <p:ext uri="{BB962C8B-B14F-4D97-AF65-F5344CB8AC3E}">
        <p14:creationId xmlns:p14="http://schemas.microsoft.com/office/powerpoint/2010/main" val="268631988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425161"/>
            <a:ext cx="9144000" cy="571500"/>
          </a:xfrm>
        </p:spPr>
        <p:txBody>
          <a:bodyPr/>
          <a:lstStyle/>
          <a:p>
            <a:r>
              <a:rPr lang="sv-SE" dirty="0" err="1"/>
              <a:t>Example</a:t>
            </a:r>
            <a:r>
              <a:rPr lang="sv-SE" dirty="0"/>
              <a:t> </a:t>
            </a:r>
            <a:r>
              <a:rPr lang="sv-SE" dirty="0" err="1"/>
              <a:t>Master’s</a:t>
            </a:r>
            <a:r>
              <a:rPr lang="sv-SE" dirty="0"/>
              <a:t> </a:t>
            </a:r>
            <a:r>
              <a:rPr lang="sv-SE" dirty="0" err="1"/>
              <a:t>group</a:t>
            </a:r>
            <a:endParaRPr lang="sv-SE" dirty="0"/>
          </a:p>
        </p:txBody>
      </p:sp>
      <p:grpSp>
        <p:nvGrpSpPr>
          <p:cNvPr id="4" name="Group 3"/>
          <p:cNvGrpSpPr/>
          <p:nvPr/>
        </p:nvGrpSpPr>
        <p:grpSpPr>
          <a:xfrm>
            <a:off x="3585109" y="1565844"/>
            <a:ext cx="1074854" cy="1154133"/>
            <a:chOff x="3805663" y="3304828"/>
            <a:chExt cx="1342768" cy="1538844"/>
          </a:xfrm>
        </p:grpSpPr>
        <p:sp>
          <p:nvSpPr>
            <p:cNvPr id="6" name="Smiley Face 5"/>
            <p:cNvSpPr/>
            <p:nvPr/>
          </p:nvSpPr>
          <p:spPr bwMode="auto">
            <a:xfrm>
              <a:off x="3815545" y="3304828"/>
              <a:ext cx="576064" cy="538708"/>
            </a:xfrm>
            <a:prstGeom prst="smileyFac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7" name="Smiley Face 6"/>
            <p:cNvSpPr/>
            <p:nvPr/>
          </p:nvSpPr>
          <p:spPr bwMode="auto">
            <a:xfrm>
              <a:off x="3805663" y="4280507"/>
              <a:ext cx="576064" cy="538708"/>
            </a:xfrm>
            <a:prstGeom prst="smileyFac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8" name="Smiley Face 7"/>
            <p:cNvSpPr/>
            <p:nvPr/>
          </p:nvSpPr>
          <p:spPr bwMode="auto">
            <a:xfrm>
              <a:off x="4572366" y="4304964"/>
              <a:ext cx="576065" cy="538708"/>
            </a:xfrm>
            <a:prstGeom prst="smileyFac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dirty="0">
                <a:latin typeface="Times" pitchFamily="68" charset="0"/>
              </a:endParaRPr>
            </a:p>
          </p:txBody>
        </p:sp>
      </p:grpSp>
      <p:sp>
        <p:nvSpPr>
          <p:cNvPr id="9" name="TextBox 8"/>
          <p:cNvSpPr txBox="1"/>
          <p:nvPr/>
        </p:nvSpPr>
        <p:spPr>
          <a:xfrm>
            <a:off x="629921" y="2446042"/>
            <a:ext cx="2103119" cy="715581"/>
          </a:xfrm>
          <a:prstGeom prst="rect">
            <a:avLst/>
          </a:prstGeom>
          <a:noFill/>
          <a:ln>
            <a:solidFill>
              <a:schemeClr val="tx1"/>
            </a:solidFill>
          </a:ln>
        </p:spPr>
        <p:txBody>
          <a:bodyPr wrap="square" rtlCol="0">
            <a:spAutoFit/>
          </a:bodyPr>
          <a:lstStyle/>
          <a:p>
            <a:r>
              <a:rPr lang="sv-SE" sz="1350" b="1" dirty="0"/>
              <a:t>C: </a:t>
            </a:r>
          </a:p>
          <a:p>
            <a:pPr marL="285750" indent="-285750">
              <a:buFont typeface="Arial" panose="020B0604020202020204" pitchFamily="34" charset="0"/>
              <a:buChar char="•"/>
            </a:pPr>
            <a:r>
              <a:rPr lang="sv-SE" sz="1350" dirty="0"/>
              <a:t>Works </a:t>
            </a:r>
            <a:r>
              <a:rPr lang="sv-SE" sz="1350" dirty="0" err="1"/>
              <a:t>alone</a:t>
            </a:r>
            <a:endParaRPr lang="sv-SE" sz="1350" dirty="0"/>
          </a:p>
          <a:p>
            <a:pPr marL="285750" indent="-285750">
              <a:buFont typeface="Arial" panose="020B0604020202020204" pitchFamily="34" charset="0"/>
              <a:buChar char="•"/>
            </a:pPr>
            <a:r>
              <a:rPr lang="sv-SE" sz="1350" dirty="0" err="1"/>
              <a:t>Quiet</a:t>
            </a:r>
            <a:endParaRPr lang="sv-SE" sz="1350" dirty="0"/>
          </a:p>
        </p:txBody>
      </p:sp>
      <p:sp>
        <p:nvSpPr>
          <p:cNvPr id="10" name="TextBox 9"/>
          <p:cNvSpPr txBox="1"/>
          <p:nvPr/>
        </p:nvSpPr>
        <p:spPr>
          <a:xfrm>
            <a:off x="5297827" y="844529"/>
            <a:ext cx="2808312" cy="923330"/>
          </a:xfrm>
          <a:prstGeom prst="rect">
            <a:avLst/>
          </a:prstGeom>
          <a:noFill/>
          <a:ln>
            <a:solidFill>
              <a:schemeClr val="tx1"/>
            </a:solidFill>
          </a:ln>
        </p:spPr>
        <p:txBody>
          <a:bodyPr wrap="square" rtlCol="0">
            <a:spAutoFit/>
          </a:bodyPr>
          <a:lstStyle/>
          <a:p>
            <a:r>
              <a:rPr lang="sv-SE" sz="1350" b="1" dirty="0"/>
              <a:t>B:</a:t>
            </a:r>
          </a:p>
          <a:p>
            <a:pPr marL="285750" indent="-285750">
              <a:buFont typeface="Arial" panose="020B0604020202020204" pitchFamily="34" charset="0"/>
              <a:buChar char="•"/>
            </a:pPr>
            <a:r>
              <a:rPr lang="sv-SE" sz="1350" dirty="0" err="1"/>
              <a:t>Missing</a:t>
            </a:r>
            <a:r>
              <a:rPr lang="sv-SE" sz="1350" dirty="0"/>
              <a:t> from a </a:t>
            </a:r>
            <a:r>
              <a:rPr lang="sv-SE" sz="1350" dirty="0" err="1"/>
              <a:t>number</a:t>
            </a:r>
            <a:r>
              <a:rPr lang="sv-SE" sz="1350" dirty="0"/>
              <a:t> </a:t>
            </a:r>
            <a:r>
              <a:rPr lang="sv-SE" sz="1350" dirty="0" err="1"/>
              <a:t>of</a:t>
            </a:r>
            <a:r>
              <a:rPr lang="sv-SE" sz="1350" dirty="0"/>
              <a:t> meetings and </a:t>
            </a:r>
            <a:r>
              <a:rPr lang="sv-SE" sz="1350" dirty="0" err="1"/>
              <a:t>difficult</a:t>
            </a:r>
            <a:r>
              <a:rPr lang="sv-SE" sz="1350" dirty="0"/>
              <a:t> to </a:t>
            </a:r>
            <a:r>
              <a:rPr lang="sv-SE" sz="1350" dirty="0" err="1"/>
              <a:t>contact</a:t>
            </a:r>
            <a:endParaRPr lang="sv-SE" sz="1350" dirty="0"/>
          </a:p>
        </p:txBody>
      </p:sp>
      <p:sp>
        <p:nvSpPr>
          <p:cNvPr id="17" name="TextBox 16"/>
          <p:cNvSpPr txBox="1"/>
          <p:nvPr/>
        </p:nvSpPr>
        <p:spPr>
          <a:xfrm>
            <a:off x="1267871" y="987771"/>
            <a:ext cx="1932386" cy="1338828"/>
          </a:xfrm>
          <a:prstGeom prst="rect">
            <a:avLst/>
          </a:prstGeom>
          <a:noFill/>
          <a:ln>
            <a:solidFill>
              <a:schemeClr val="tx1"/>
            </a:solidFill>
          </a:ln>
        </p:spPr>
        <p:txBody>
          <a:bodyPr wrap="square" rtlCol="0">
            <a:spAutoFit/>
          </a:bodyPr>
          <a:lstStyle/>
          <a:p>
            <a:r>
              <a:rPr lang="sv-SE" sz="1350" b="1" dirty="0"/>
              <a:t>A / E:</a:t>
            </a:r>
          </a:p>
          <a:p>
            <a:pPr marL="214313" indent="-214313">
              <a:buFont typeface="Arial" panose="020B0604020202020204" pitchFamily="34" charset="0"/>
              <a:buChar char="•"/>
            </a:pPr>
            <a:r>
              <a:rPr lang="sv-SE" sz="1350" dirty="0"/>
              <a:t>Works hard</a:t>
            </a:r>
          </a:p>
          <a:p>
            <a:pPr marL="214313" indent="-214313">
              <a:buFont typeface="Arial" panose="020B0604020202020204" pitchFamily="34" charset="0"/>
              <a:buChar char="•"/>
            </a:pPr>
            <a:r>
              <a:rPr lang="sv-SE" sz="1350" dirty="0"/>
              <a:t>Puts in a </a:t>
            </a:r>
            <a:r>
              <a:rPr lang="sv-SE" sz="1350" dirty="0" err="1"/>
              <a:t>lot</a:t>
            </a:r>
            <a:r>
              <a:rPr lang="sv-SE" sz="1350" dirty="0"/>
              <a:t> </a:t>
            </a:r>
            <a:r>
              <a:rPr lang="sv-SE" sz="1350" dirty="0" err="1"/>
              <a:t>of</a:t>
            </a:r>
            <a:r>
              <a:rPr lang="sv-SE" sz="1350" dirty="0"/>
              <a:t> </a:t>
            </a:r>
            <a:r>
              <a:rPr lang="sv-SE" sz="1350" dirty="0" err="1"/>
              <a:t>hours</a:t>
            </a:r>
            <a:endParaRPr lang="sv-SE" sz="1350" dirty="0"/>
          </a:p>
          <a:p>
            <a:pPr marL="214313" indent="-214313">
              <a:buFont typeface="Arial" panose="020B0604020202020204" pitchFamily="34" charset="0"/>
              <a:buChar char="•"/>
            </a:pPr>
            <a:r>
              <a:rPr lang="sv-SE" sz="1350" dirty="0" err="1"/>
              <a:t>Important</a:t>
            </a:r>
            <a:r>
              <a:rPr lang="sv-SE" sz="1350" dirty="0"/>
              <a:t> </a:t>
            </a:r>
            <a:r>
              <a:rPr lang="sv-SE" sz="1350" dirty="0" err="1"/>
              <a:t>that</a:t>
            </a:r>
            <a:r>
              <a:rPr lang="sv-SE" sz="1350" dirty="0"/>
              <a:t> it is a </a:t>
            </a:r>
            <a:r>
              <a:rPr lang="sv-SE" sz="1350" dirty="0" err="1"/>
              <a:t>successful</a:t>
            </a:r>
            <a:r>
              <a:rPr lang="sv-SE" sz="1350" dirty="0"/>
              <a:t> </a:t>
            </a:r>
            <a:r>
              <a:rPr lang="sv-SE" sz="1350" dirty="0" err="1"/>
              <a:t>project</a:t>
            </a:r>
            <a:endParaRPr lang="sv-SE" sz="1350" dirty="0"/>
          </a:p>
        </p:txBody>
      </p:sp>
      <p:sp>
        <p:nvSpPr>
          <p:cNvPr id="3" name="TextBox 2"/>
          <p:cNvSpPr txBox="1"/>
          <p:nvPr/>
        </p:nvSpPr>
        <p:spPr>
          <a:xfrm>
            <a:off x="4708134" y="3420695"/>
            <a:ext cx="3375993" cy="830370"/>
          </a:xfrm>
          <a:prstGeom prst="rect">
            <a:avLst/>
          </a:prstGeom>
        </p:spPr>
        <p:txBody>
          <a:bodyPr vert="horz" wrap="square" lIns="91440" tIns="45720" rIns="91440" bIns="45720" rtlCol="0" anchor="t" anchorCtr="0">
            <a:noAutofit/>
          </a:bodyPr>
          <a:lstStyle/>
          <a:p>
            <a:endParaRPr lang="sv-SE" sz="2000" b="0" dirty="0" err="1"/>
          </a:p>
        </p:txBody>
      </p:sp>
      <p:sp>
        <p:nvSpPr>
          <p:cNvPr id="15" name="TextBox 14"/>
          <p:cNvSpPr txBox="1"/>
          <p:nvPr/>
        </p:nvSpPr>
        <p:spPr>
          <a:xfrm>
            <a:off x="5297827" y="2103026"/>
            <a:ext cx="2808312" cy="923330"/>
          </a:xfrm>
          <a:prstGeom prst="rect">
            <a:avLst/>
          </a:prstGeom>
          <a:noFill/>
          <a:ln>
            <a:solidFill>
              <a:schemeClr val="tx1"/>
            </a:solidFill>
          </a:ln>
        </p:spPr>
        <p:txBody>
          <a:bodyPr wrap="square" rtlCol="0">
            <a:spAutoFit/>
          </a:bodyPr>
          <a:lstStyle/>
          <a:p>
            <a:r>
              <a:rPr lang="sv-SE" sz="1350" b="1" dirty="0"/>
              <a:t>D:</a:t>
            </a:r>
          </a:p>
          <a:p>
            <a:pPr marL="285750" indent="-285750">
              <a:buFont typeface="Arial" panose="020B0604020202020204" pitchFamily="34" charset="0"/>
              <a:buChar char="•"/>
            </a:pPr>
            <a:r>
              <a:rPr lang="sv-SE" sz="1350" dirty="0" err="1"/>
              <a:t>Takes</a:t>
            </a:r>
            <a:r>
              <a:rPr lang="sv-SE" sz="1350" dirty="0"/>
              <a:t> charge </a:t>
            </a:r>
            <a:r>
              <a:rPr lang="sv-SE" sz="1350" dirty="0" err="1"/>
              <a:t>of</a:t>
            </a:r>
            <a:r>
              <a:rPr lang="sv-SE" sz="1350" dirty="0"/>
              <a:t> </a:t>
            </a:r>
            <a:r>
              <a:rPr lang="sv-SE" sz="1350" dirty="0" err="1"/>
              <a:t>report</a:t>
            </a:r>
            <a:r>
              <a:rPr lang="sv-SE" sz="1350" dirty="0"/>
              <a:t> </a:t>
            </a:r>
            <a:r>
              <a:rPr lang="sv-SE" sz="1350" dirty="0" err="1"/>
              <a:t>writing</a:t>
            </a:r>
            <a:r>
              <a:rPr lang="sv-SE" sz="1350" dirty="0"/>
              <a:t> and </a:t>
            </a:r>
            <a:r>
              <a:rPr lang="sv-SE" sz="1350" dirty="0" err="1"/>
              <a:t>documentation</a:t>
            </a:r>
            <a:r>
              <a:rPr lang="sv-SE" sz="1350" dirty="0"/>
              <a:t> for the </a:t>
            </a:r>
            <a:r>
              <a:rPr lang="sv-SE" sz="1350" dirty="0" err="1"/>
              <a:t>group</a:t>
            </a:r>
            <a:endParaRPr lang="sv-SE" sz="1350" dirty="0"/>
          </a:p>
        </p:txBody>
      </p:sp>
      <p:sp>
        <p:nvSpPr>
          <p:cNvPr id="16" name="Smiley Face 15"/>
          <p:cNvSpPr/>
          <p:nvPr/>
        </p:nvSpPr>
        <p:spPr bwMode="auto">
          <a:xfrm>
            <a:off x="4443939" y="1283245"/>
            <a:ext cx="432048" cy="404031"/>
          </a:xfrm>
          <a:prstGeom prst="smileyFac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12" name="TextBox 11"/>
          <p:cNvSpPr txBox="1"/>
          <p:nvPr/>
        </p:nvSpPr>
        <p:spPr>
          <a:xfrm>
            <a:off x="415636" y="4251065"/>
            <a:ext cx="8340437" cy="334790"/>
          </a:xfrm>
          <a:prstGeom prst="rect">
            <a:avLst/>
          </a:prstGeom>
        </p:spPr>
        <p:txBody>
          <a:bodyPr vert="horz" wrap="square" lIns="91440" tIns="45720" rIns="91440" bIns="45720" rtlCol="0" anchor="t" anchorCtr="0">
            <a:noAutofit/>
          </a:bodyPr>
          <a:lstStyle/>
          <a:p>
            <a:endParaRPr lang="sv-SE" sz="2000" b="0" dirty="0" err="1"/>
          </a:p>
        </p:txBody>
      </p:sp>
      <p:sp>
        <p:nvSpPr>
          <p:cNvPr id="19" name="Smiley Face 18">
            <a:extLst>
              <a:ext uri="{FF2B5EF4-FFF2-40B4-BE49-F238E27FC236}">
                <a16:creationId xmlns:a16="http://schemas.microsoft.com/office/drawing/2014/main" id="{E3902353-231E-432D-A53E-4FA9C281E430}"/>
              </a:ext>
            </a:extLst>
          </p:cNvPr>
          <p:cNvSpPr/>
          <p:nvPr/>
        </p:nvSpPr>
        <p:spPr bwMode="auto">
          <a:xfrm>
            <a:off x="3593019" y="1041085"/>
            <a:ext cx="432048" cy="404031"/>
          </a:xfrm>
          <a:prstGeom prst="smileyFac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5" name="TextBox 4">
            <a:extLst>
              <a:ext uri="{FF2B5EF4-FFF2-40B4-BE49-F238E27FC236}">
                <a16:creationId xmlns:a16="http://schemas.microsoft.com/office/drawing/2014/main" id="{38C77169-C18C-49E5-BA0D-B39734C1A9CA}"/>
              </a:ext>
            </a:extLst>
          </p:cNvPr>
          <p:cNvSpPr txBox="1"/>
          <p:nvPr/>
        </p:nvSpPr>
        <p:spPr>
          <a:xfrm>
            <a:off x="415636" y="3361523"/>
            <a:ext cx="8454044" cy="822311"/>
          </a:xfrm>
          <a:prstGeom prst="rect">
            <a:avLst/>
          </a:prstGeom>
          <a:solidFill>
            <a:schemeClr val="tx2">
              <a:lumMod val="25000"/>
              <a:lumOff val="75000"/>
            </a:schemeClr>
          </a:solidFill>
        </p:spPr>
        <p:txBody>
          <a:bodyPr vert="horz" wrap="square" lIns="91440" tIns="45720" rIns="91440" bIns="45720" rtlCol="0" anchor="t" anchorCtr="0">
            <a:noAutofit/>
          </a:bodyPr>
          <a:lstStyle/>
          <a:p>
            <a:r>
              <a:rPr lang="sv-SE" sz="2000" b="0" dirty="0" err="1"/>
              <a:t>Choose</a:t>
            </a:r>
            <a:r>
              <a:rPr lang="sv-SE" sz="2000" b="0" dirty="0"/>
              <a:t> 1 student in </a:t>
            </a:r>
            <a:r>
              <a:rPr lang="sv-SE" sz="2000" b="0" dirty="0" err="1"/>
              <a:t>this</a:t>
            </a:r>
            <a:r>
              <a:rPr lang="sv-SE" sz="2000" b="0" dirty="0"/>
              <a:t> </a:t>
            </a:r>
            <a:r>
              <a:rPr lang="sv-SE" sz="2000" b="0" dirty="0" err="1"/>
              <a:t>group</a:t>
            </a:r>
            <a:r>
              <a:rPr lang="sv-SE" sz="2000" b="0" dirty="0"/>
              <a:t>: try </a:t>
            </a:r>
            <a:r>
              <a:rPr lang="sv-SE" sz="2000" b="0" dirty="0" err="1"/>
              <a:t>out</a:t>
            </a:r>
            <a:r>
              <a:rPr lang="sv-SE" sz="2000" b="0" dirty="0"/>
              <a:t> the 360 </a:t>
            </a:r>
            <a:r>
              <a:rPr lang="sv-SE" sz="2000" b="0" dirty="0" err="1"/>
              <a:t>degree</a:t>
            </a:r>
            <a:r>
              <a:rPr lang="sv-SE" sz="2000" b="0" dirty="0"/>
              <a:t> </a:t>
            </a:r>
            <a:r>
              <a:rPr lang="sv-SE" sz="2000" b="0" dirty="0" err="1"/>
              <a:t>model</a:t>
            </a:r>
            <a:r>
              <a:rPr lang="sv-SE" sz="2000" b="0" dirty="0"/>
              <a:t> on </a:t>
            </a:r>
            <a:r>
              <a:rPr lang="sv-SE" sz="2000" b="0" dirty="0" err="1"/>
              <a:t>them</a:t>
            </a:r>
            <a:r>
              <a:rPr lang="sv-SE" sz="2000" b="0" dirty="0"/>
              <a:t>. </a:t>
            </a:r>
          </a:p>
          <a:p>
            <a:r>
              <a:rPr lang="sv-SE" sz="2000" dirty="0" err="1"/>
              <a:t>What</a:t>
            </a:r>
            <a:r>
              <a:rPr lang="sv-SE" sz="2000" dirty="0"/>
              <a:t> </a:t>
            </a:r>
            <a:r>
              <a:rPr lang="sv-SE" sz="2000" dirty="0" err="1"/>
              <a:t>are</a:t>
            </a:r>
            <a:r>
              <a:rPr lang="sv-SE" sz="2000" dirty="0"/>
              <a:t> </a:t>
            </a:r>
            <a:r>
              <a:rPr lang="sv-SE" sz="2000" dirty="0" err="1"/>
              <a:t>their</a:t>
            </a:r>
            <a:r>
              <a:rPr lang="sv-SE" sz="2000" dirty="0"/>
              <a:t> motivations / frustrations in </a:t>
            </a:r>
            <a:r>
              <a:rPr lang="sv-SE" sz="2000" dirty="0" err="1"/>
              <a:t>this</a:t>
            </a:r>
            <a:r>
              <a:rPr lang="sv-SE" sz="2000" dirty="0"/>
              <a:t> </a:t>
            </a:r>
            <a:r>
              <a:rPr lang="sv-SE" sz="2000" dirty="0" err="1"/>
              <a:t>group</a:t>
            </a:r>
            <a:r>
              <a:rPr lang="sv-SE" sz="2000" dirty="0"/>
              <a:t>?</a:t>
            </a:r>
            <a:endParaRPr lang="sv-SE" sz="2000" b="0" dirty="0"/>
          </a:p>
        </p:txBody>
      </p:sp>
    </p:spTree>
    <p:extLst>
      <p:ext uri="{BB962C8B-B14F-4D97-AF65-F5344CB8AC3E}">
        <p14:creationId xmlns:p14="http://schemas.microsoft.com/office/powerpoint/2010/main" val="78054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DA11-EEE6-449E-87D0-796FC5BAA20E}"/>
              </a:ext>
            </a:extLst>
          </p:cNvPr>
          <p:cNvSpPr>
            <a:spLocks noGrp="1"/>
          </p:cNvSpPr>
          <p:nvPr>
            <p:ph type="title"/>
          </p:nvPr>
        </p:nvSpPr>
        <p:spPr/>
        <p:txBody>
          <a:bodyPr/>
          <a:lstStyle/>
          <a:p>
            <a:r>
              <a:rPr lang="sv-SE" dirty="0" err="1"/>
              <a:t>Diversity</a:t>
            </a:r>
            <a:endParaRPr lang="sv-SE" dirty="0"/>
          </a:p>
        </p:txBody>
      </p:sp>
      <p:sp>
        <p:nvSpPr>
          <p:cNvPr id="3" name="Content Placeholder 2">
            <a:extLst>
              <a:ext uri="{FF2B5EF4-FFF2-40B4-BE49-F238E27FC236}">
                <a16:creationId xmlns:a16="http://schemas.microsoft.com/office/drawing/2014/main" id="{44E1C30C-B273-4AF4-BC1C-43DCE3176BF2}"/>
              </a:ext>
            </a:extLst>
          </p:cNvPr>
          <p:cNvSpPr>
            <a:spLocks noGrp="1"/>
          </p:cNvSpPr>
          <p:nvPr>
            <p:ph idx="1"/>
          </p:nvPr>
        </p:nvSpPr>
        <p:spPr>
          <a:xfrm>
            <a:off x="347330" y="1329612"/>
            <a:ext cx="2332786" cy="2214574"/>
          </a:xfrm>
        </p:spPr>
        <p:txBody>
          <a:bodyPr/>
          <a:lstStyle/>
          <a:p>
            <a:pPr>
              <a:buFont typeface="Arial" panose="020B0604020202020204" pitchFamily="34" charset="0"/>
              <a:buChar char="•"/>
            </a:pPr>
            <a:r>
              <a:rPr lang="sv-SE" dirty="0"/>
              <a:t>Culture</a:t>
            </a:r>
          </a:p>
          <a:p>
            <a:pPr>
              <a:buFont typeface="Arial" panose="020B0604020202020204" pitchFamily="34" charset="0"/>
              <a:buChar char="•"/>
            </a:pPr>
            <a:r>
              <a:rPr lang="sv-SE" dirty="0"/>
              <a:t>Gender</a:t>
            </a:r>
          </a:p>
          <a:p>
            <a:pPr>
              <a:buFont typeface="Arial" panose="020B0604020202020204" pitchFamily="34" charset="0"/>
              <a:buChar char="•"/>
            </a:pPr>
            <a:r>
              <a:rPr lang="sv-SE" dirty="0" err="1"/>
              <a:t>Discipline</a:t>
            </a:r>
            <a:endParaRPr lang="sv-SE" dirty="0"/>
          </a:p>
          <a:p>
            <a:pPr>
              <a:buFont typeface="Arial" panose="020B0604020202020204" pitchFamily="34" charset="0"/>
              <a:buChar char="•"/>
            </a:pPr>
            <a:r>
              <a:rPr lang="sv-SE" dirty="0"/>
              <a:t>Class</a:t>
            </a:r>
          </a:p>
          <a:p>
            <a:pPr>
              <a:buFont typeface="Arial" panose="020B0604020202020204" pitchFamily="34" charset="0"/>
              <a:buChar char="•"/>
            </a:pPr>
            <a:r>
              <a:rPr lang="sv-SE" dirty="0"/>
              <a:t>Religion</a:t>
            </a:r>
          </a:p>
        </p:txBody>
      </p:sp>
      <p:pic>
        <p:nvPicPr>
          <p:cNvPr id="4" name="Picture 3">
            <a:extLst>
              <a:ext uri="{FF2B5EF4-FFF2-40B4-BE49-F238E27FC236}">
                <a16:creationId xmlns:a16="http://schemas.microsoft.com/office/drawing/2014/main" id="{4F13D6FD-A3A3-4978-B8B8-E77AF604738D}"/>
              </a:ext>
            </a:extLst>
          </p:cNvPr>
          <p:cNvPicPr>
            <a:picLocks noChangeAspect="1"/>
          </p:cNvPicPr>
          <p:nvPr/>
        </p:nvPicPr>
        <p:blipFill>
          <a:blip r:embed="rId3"/>
          <a:stretch>
            <a:fillRect/>
          </a:stretch>
        </p:blipFill>
        <p:spPr>
          <a:xfrm>
            <a:off x="3738629" y="914400"/>
            <a:ext cx="4397457" cy="2562150"/>
          </a:xfrm>
          <a:prstGeom prst="rect">
            <a:avLst/>
          </a:prstGeom>
        </p:spPr>
      </p:pic>
    </p:spTree>
    <p:extLst>
      <p:ext uri="{BB962C8B-B14F-4D97-AF65-F5344CB8AC3E}">
        <p14:creationId xmlns:p14="http://schemas.microsoft.com/office/powerpoint/2010/main" val="242992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FE223-F6D0-48C1-9313-29120C2929CB}"/>
              </a:ext>
            </a:extLst>
          </p:cNvPr>
          <p:cNvSpPr txBox="1"/>
          <p:nvPr/>
        </p:nvSpPr>
        <p:spPr>
          <a:xfrm>
            <a:off x="620111" y="1058919"/>
            <a:ext cx="6784428" cy="465082"/>
          </a:xfrm>
          <a:prstGeom prst="rect">
            <a:avLst/>
          </a:prstGeom>
          <a:ln>
            <a:solidFill>
              <a:schemeClr val="tx1"/>
            </a:solidFill>
          </a:ln>
        </p:spPr>
        <p:txBody>
          <a:bodyPr vert="horz" wrap="square" lIns="91440" tIns="45720" rIns="91440" bIns="45720" rtlCol="0" anchor="t" anchorCtr="0">
            <a:noAutofit/>
          </a:bodyPr>
          <a:lstStyle/>
          <a:p>
            <a:r>
              <a:rPr lang="sv-SE" b="0" dirty="0" err="1"/>
              <a:t>Current</a:t>
            </a:r>
            <a:r>
              <a:rPr lang="sv-SE" b="0" dirty="0"/>
              <a:t> situation:</a:t>
            </a:r>
          </a:p>
        </p:txBody>
      </p:sp>
      <p:sp>
        <p:nvSpPr>
          <p:cNvPr id="3" name="TextBox 2">
            <a:extLst>
              <a:ext uri="{FF2B5EF4-FFF2-40B4-BE49-F238E27FC236}">
                <a16:creationId xmlns:a16="http://schemas.microsoft.com/office/drawing/2014/main" id="{F306FCDD-429C-4A3A-8850-2BC7E0DBE17B}"/>
              </a:ext>
            </a:extLst>
          </p:cNvPr>
          <p:cNvSpPr txBox="1"/>
          <p:nvPr/>
        </p:nvSpPr>
        <p:spPr>
          <a:xfrm>
            <a:off x="470337" y="463658"/>
            <a:ext cx="7677807" cy="488731"/>
          </a:xfrm>
          <a:prstGeom prst="rect">
            <a:avLst/>
          </a:prstGeom>
        </p:spPr>
        <p:txBody>
          <a:bodyPr vert="horz" wrap="square" lIns="91440" tIns="45720" rIns="91440" bIns="45720" rtlCol="0" anchor="t" anchorCtr="0">
            <a:noAutofit/>
          </a:bodyPr>
          <a:lstStyle/>
          <a:p>
            <a:r>
              <a:rPr lang="sv-SE" sz="2800" b="1" dirty="0"/>
              <a:t>360 </a:t>
            </a:r>
            <a:r>
              <a:rPr lang="sv-SE" sz="2800" b="1" dirty="0" err="1"/>
              <a:t>degree</a:t>
            </a:r>
            <a:r>
              <a:rPr lang="sv-SE" sz="2800" b="1" dirty="0"/>
              <a:t> </a:t>
            </a:r>
            <a:r>
              <a:rPr lang="sv-SE" sz="2800" b="1" dirty="0" err="1"/>
              <a:t>view</a:t>
            </a:r>
            <a:r>
              <a:rPr lang="sv-SE" sz="2800" b="1" dirty="0"/>
              <a:t> </a:t>
            </a:r>
          </a:p>
        </p:txBody>
      </p:sp>
      <p:sp>
        <p:nvSpPr>
          <p:cNvPr id="4" name="TextBox 3">
            <a:extLst>
              <a:ext uri="{FF2B5EF4-FFF2-40B4-BE49-F238E27FC236}">
                <a16:creationId xmlns:a16="http://schemas.microsoft.com/office/drawing/2014/main" id="{1D845ACE-E320-4FB9-92D0-871D5B71F18D}"/>
              </a:ext>
            </a:extLst>
          </p:cNvPr>
          <p:cNvSpPr txBox="1"/>
          <p:nvPr/>
        </p:nvSpPr>
        <p:spPr>
          <a:xfrm>
            <a:off x="583324" y="1618595"/>
            <a:ext cx="6821215" cy="578067"/>
          </a:xfrm>
          <a:prstGeom prst="rect">
            <a:avLst/>
          </a:prstGeom>
          <a:ln>
            <a:solidFill>
              <a:schemeClr val="tx1"/>
            </a:solidFill>
          </a:ln>
        </p:spPr>
        <p:txBody>
          <a:bodyPr vert="horz" wrap="square" lIns="91440" tIns="45720" rIns="91440" bIns="45720" rtlCol="0" anchor="t" anchorCtr="0">
            <a:noAutofit/>
          </a:bodyPr>
          <a:lstStyle/>
          <a:p>
            <a:r>
              <a:rPr lang="sv-SE" b="0" dirty="0" err="1"/>
              <a:t>What</a:t>
            </a:r>
            <a:r>
              <a:rPr lang="sv-SE" b="0" dirty="0"/>
              <a:t> </a:t>
            </a:r>
            <a:r>
              <a:rPr lang="sv-SE" b="0" dirty="0" err="1"/>
              <a:t>success</a:t>
            </a:r>
            <a:r>
              <a:rPr lang="sv-SE" b="0" dirty="0"/>
              <a:t> looks like in </a:t>
            </a:r>
            <a:r>
              <a:rPr lang="sv-SE" b="0" dirty="0" err="1"/>
              <a:t>this</a:t>
            </a:r>
            <a:r>
              <a:rPr lang="sv-SE" b="0" dirty="0"/>
              <a:t> situation:</a:t>
            </a:r>
          </a:p>
        </p:txBody>
      </p:sp>
      <p:sp>
        <p:nvSpPr>
          <p:cNvPr id="5" name="Rectangle: Rounded Corners 4">
            <a:extLst>
              <a:ext uri="{FF2B5EF4-FFF2-40B4-BE49-F238E27FC236}">
                <a16:creationId xmlns:a16="http://schemas.microsoft.com/office/drawing/2014/main" id="{F5BA44F3-36F0-4B8F-8FBB-69A69AAD5247}"/>
              </a:ext>
            </a:extLst>
          </p:cNvPr>
          <p:cNvSpPr/>
          <p:nvPr/>
        </p:nvSpPr>
        <p:spPr>
          <a:xfrm>
            <a:off x="470337" y="2364827"/>
            <a:ext cx="7047187" cy="1970689"/>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TextBox 5">
            <a:extLst>
              <a:ext uri="{FF2B5EF4-FFF2-40B4-BE49-F238E27FC236}">
                <a16:creationId xmlns:a16="http://schemas.microsoft.com/office/drawing/2014/main" id="{6F750D5E-35AA-4230-98A1-4367959EA15E}"/>
              </a:ext>
            </a:extLst>
          </p:cNvPr>
          <p:cNvSpPr txBox="1"/>
          <p:nvPr/>
        </p:nvSpPr>
        <p:spPr>
          <a:xfrm>
            <a:off x="1266497" y="2538248"/>
            <a:ext cx="1182413" cy="662152"/>
          </a:xfrm>
          <a:prstGeom prst="rect">
            <a:avLst/>
          </a:prstGeom>
          <a:ln>
            <a:solidFill>
              <a:schemeClr val="tx1"/>
            </a:solidFill>
          </a:ln>
        </p:spPr>
        <p:txBody>
          <a:bodyPr vert="horz" wrap="square" lIns="91440" tIns="45720" rIns="91440" bIns="45720" rtlCol="0" anchor="t" anchorCtr="0">
            <a:noAutofit/>
          </a:bodyPr>
          <a:lstStyle/>
          <a:p>
            <a:r>
              <a:rPr lang="sv-SE" sz="2000" b="0" dirty="0" err="1"/>
              <a:t>Within</a:t>
            </a:r>
            <a:endParaRPr lang="sv-SE" sz="2000" b="0" dirty="0"/>
          </a:p>
        </p:txBody>
      </p:sp>
      <p:sp>
        <p:nvSpPr>
          <p:cNvPr id="7" name="TextBox 6">
            <a:extLst>
              <a:ext uri="{FF2B5EF4-FFF2-40B4-BE49-F238E27FC236}">
                <a16:creationId xmlns:a16="http://schemas.microsoft.com/office/drawing/2014/main" id="{5883CFC9-141E-444E-9F4F-BDEBD18C89A8}"/>
              </a:ext>
            </a:extLst>
          </p:cNvPr>
          <p:cNvSpPr txBox="1"/>
          <p:nvPr/>
        </p:nvSpPr>
        <p:spPr>
          <a:xfrm>
            <a:off x="5307725" y="2543503"/>
            <a:ext cx="1182413" cy="662152"/>
          </a:xfrm>
          <a:prstGeom prst="rect">
            <a:avLst/>
          </a:prstGeom>
          <a:ln>
            <a:solidFill>
              <a:schemeClr val="tx1"/>
            </a:solidFill>
          </a:ln>
        </p:spPr>
        <p:txBody>
          <a:bodyPr vert="horz" wrap="square" lIns="91440" tIns="45720" rIns="91440" bIns="45720" rtlCol="0" anchor="t" anchorCtr="0">
            <a:noAutofit/>
          </a:bodyPr>
          <a:lstStyle/>
          <a:p>
            <a:r>
              <a:rPr lang="sv-SE" sz="2000" b="0" dirty="0" err="1"/>
              <a:t>Within</a:t>
            </a:r>
            <a:endParaRPr lang="sv-SE" sz="2000" b="0" dirty="0"/>
          </a:p>
        </p:txBody>
      </p:sp>
      <p:sp>
        <p:nvSpPr>
          <p:cNvPr id="9" name="TextBox 8">
            <a:extLst>
              <a:ext uri="{FF2B5EF4-FFF2-40B4-BE49-F238E27FC236}">
                <a16:creationId xmlns:a16="http://schemas.microsoft.com/office/drawing/2014/main" id="{32F63013-D314-4DE2-9529-E18404600684}"/>
              </a:ext>
            </a:extLst>
          </p:cNvPr>
          <p:cNvSpPr txBox="1"/>
          <p:nvPr/>
        </p:nvSpPr>
        <p:spPr>
          <a:xfrm>
            <a:off x="1258614" y="3368566"/>
            <a:ext cx="1182413" cy="662152"/>
          </a:xfrm>
          <a:prstGeom prst="rect">
            <a:avLst/>
          </a:prstGeom>
          <a:ln>
            <a:solidFill>
              <a:schemeClr val="tx1"/>
            </a:solidFill>
          </a:ln>
        </p:spPr>
        <p:txBody>
          <a:bodyPr vert="horz" wrap="square" lIns="91440" tIns="45720" rIns="91440" bIns="45720" rtlCol="0" anchor="t" anchorCtr="0">
            <a:noAutofit/>
          </a:bodyPr>
          <a:lstStyle/>
          <a:p>
            <a:r>
              <a:rPr lang="sv-SE" sz="2000" b="0" dirty="0" err="1"/>
              <a:t>Behind</a:t>
            </a:r>
            <a:endParaRPr lang="sv-SE" sz="2000" b="0" dirty="0"/>
          </a:p>
        </p:txBody>
      </p:sp>
      <p:sp>
        <p:nvSpPr>
          <p:cNvPr id="10" name="TextBox 9">
            <a:extLst>
              <a:ext uri="{FF2B5EF4-FFF2-40B4-BE49-F238E27FC236}">
                <a16:creationId xmlns:a16="http://schemas.microsoft.com/office/drawing/2014/main" id="{D69191CF-8DA1-41A6-A811-58BAD9ED7D11}"/>
              </a:ext>
            </a:extLst>
          </p:cNvPr>
          <p:cNvSpPr txBox="1"/>
          <p:nvPr/>
        </p:nvSpPr>
        <p:spPr>
          <a:xfrm>
            <a:off x="5307724" y="3350172"/>
            <a:ext cx="1182413" cy="662152"/>
          </a:xfrm>
          <a:prstGeom prst="rect">
            <a:avLst/>
          </a:prstGeom>
          <a:ln>
            <a:solidFill>
              <a:schemeClr val="tx1"/>
            </a:solidFill>
          </a:ln>
        </p:spPr>
        <p:txBody>
          <a:bodyPr vert="horz" wrap="square" lIns="91440" tIns="45720" rIns="91440" bIns="45720" rtlCol="0" anchor="t" anchorCtr="0">
            <a:noAutofit/>
          </a:bodyPr>
          <a:lstStyle/>
          <a:p>
            <a:r>
              <a:rPr lang="sv-SE" sz="2000" b="0" dirty="0" err="1"/>
              <a:t>Behind</a:t>
            </a:r>
            <a:endParaRPr lang="sv-SE" sz="2000" b="0" dirty="0"/>
          </a:p>
        </p:txBody>
      </p:sp>
      <p:sp>
        <p:nvSpPr>
          <p:cNvPr id="11" name="Right Brace 10">
            <a:extLst>
              <a:ext uri="{FF2B5EF4-FFF2-40B4-BE49-F238E27FC236}">
                <a16:creationId xmlns:a16="http://schemas.microsoft.com/office/drawing/2014/main" id="{D26EC233-4482-449E-85F6-2365F86839A0}"/>
              </a:ext>
            </a:extLst>
          </p:cNvPr>
          <p:cNvSpPr/>
          <p:nvPr/>
        </p:nvSpPr>
        <p:spPr>
          <a:xfrm>
            <a:off x="3563007" y="2144107"/>
            <a:ext cx="252248" cy="1166649"/>
          </a:xfrm>
          <a:prstGeom prst="rightBrace">
            <a:avLst>
              <a:gd name="adj1" fmla="val 8333"/>
              <a:gd name="adj2" fmla="val 46164"/>
            </a:avLst>
          </a:prstGeom>
          <a:scene3d>
            <a:camera prst="orthographicFront">
              <a:rot lat="600000" lon="21599994"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dirty="0"/>
          </a:p>
        </p:txBody>
      </p:sp>
      <p:sp>
        <p:nvSpPr>
          <p:cNvPr id="12" name="TextBox 11">
            <a:extLst>
              <a:ext uri="{FF2B5EF4-FFF2-40B4-BE49-F238E27FC236}">
                <a16:creationId xmlns:a16="http://schemas.microsoft.com/office/drawing/2014/main" id="{191073FB-E4C9-4C72-BD08-79B72F24695D}"/>
              </a:ext>
            </a:extLst>
          </p:cNvPr>
          <p:cNvSpPr txBox="1"/>
          <p:nvPr/>
        </p:nvSpPr>
        <p:spPr>
          <a:xfrm>
            <a:off x="3212224" y="2913990"/>
            <a:ext cx="953813" cy="168166"/>
          </a:xfrm>
          <a:prstGeom prst="rect">
            <a:avLst/>
          </a:prstGeom>
        </p:spPr>
        <p:txBody>
          <a:bodyPr vert="horz" wrap="square" lIns="91440" tIns="45720" rIns="91440" bIns="45720" rtlCol="0" anchor="t" anchorCtr="0">
            <a:noAutofit/>
          </a:bodyPr>
          <a:lstStyle/>
          <a:p>
            <a:endParaRPr lang="sv-SE" sz="2000" b="0" dirty="0" err="1"/>
          </a:p>
        </p:txBody>
      </p:sp>
      <p:sp>
        <p:nvSpPr>
          <p:cNvPr id="13" name="TextBox 12">
            <a:extLst>
              <a:ext uri="{FF2B5EF4-FFF2-40B4-BE49-F238E27FC236}">
                <a16:creationId xmlns:a16="http://schemas.microsoft.com/office/drawing/2014/main" id="{B50D5F36-F92D-4963-B05F-7CE3F7ABF86B}"/>
              </a:ext>
            </a:extLst>
          </p:cNvPr>
          <p:cNvSpPr txBox="1"/>
          <p:nvPr/>
        </p:nvSpPr>
        <p:spPr>
          <a:xfrm>
            <a:off x="4637690" y="4913586"/>
            <a:ext cx="1002424" cy="168166"/>
          </a:xfrm>
          <a:prstGeom prst="rect">
            <a:avLst/>
          </a:prstGeom>
        </p:spPr>
        <p:txBody>
          <a:bodyPr vert="horz" wrap="square" lIns="91440" tIns="45720" rIns="91440" bIns="45720" rtlCol="0" anchor="t" anchorCtr="0">
            <a:noAutofit/>
          </a:bodyPr>
          <a:lstStyle/>
          <a:p>
            <a:endParaRPr lang="sv-SE" sz="2000" b="0" dirty="0" err="1"/>
          </a:p>
        </p:txBody>
      </p:sp>
      <p:sp>
        <p:nvSpPr>
          <p:cNvPr id="14" name="TextBox 13">
            <a:extLst>
              <a:ext uri="{FF2B5EF4-FFF2-40B4-BE49-F238E27FC236}">
                <a16:creationId xmlns:a16="http://schemas.microsoft.com/office/drawing/2014/main" id="{E99EE81E-89BC-4386-B7C3-F39908881B23}"/>
              </a:ext>
            </a:extLst>
          </p:cNvPr>
          <p:cNvSpPr txBox="1"/>
          <p:nvPr/>
        </p:nvSpPr>
        <p:spPr>
          <a:xfrm>
            <a:off x="3245070" y="2741886"/>
            <a:ext cx="2117835" cy="231227"/>
          </a:xfrm>
          <a:prstGeom prst="rect">
            <a:avLst/>
          </a:prstGeom>
        </p:spPr>
        <p:txBody>
          <a:bodyPr vert="horz" wrap="square" lIns="91440" tIns="45720" rIns="91440" bIns="45720" rtlCol="0" anchor="t" anchorCtr="0">
            <a:noAutofit/>
          </a:bodyPr>
          <a:lstStyle/>
          <a:p>
            <a:r>
              <a:rPr lang="sv-SE" sz="1600" b="0" dirty="0" err="1"/>
              <a:t>Between</a:t>
            </a:r>
            <a:endParaRPr lang="sv-SE" sz="1600" b="0" dirty="0"/>
          </a:p>
        </p:txBody>
      </p:sp>
      <p:sp>
        <p:nvSpPr>
          <p:cNvPr id="16" name="Right Brace 15">
            <a:extLst>
              <a:ext uri="{FF2B5EF4-FFF2-40B4-BE49-F238E27FC236}">
                <a16:creationId xmlns:a16="http://schemas.microsoft.com/office/drawing/2014/main" id="{53DCC072-1154-422A-BDB3-0D5641D7C4BB}"/>
              </a:ext>
            </a:extLst>
          </p:cNvPr>
          <p:cNvSpPr/>
          <p:nvPr/>
        </p:nvSpPr>
        <p:spPr>
          <a:xfrm>
            <a:off x="3555124" y="3141278"/>
            <a:ext cx="252248" cy="1166649"/>
          </a:xfrm>
          <a:prstGeom prst="rightBrace">
            <a:avLst>
              <a:gd name="adj1" fmla="val 8333"/>
              <a:gd name="adj2" fmla="val 46164"/>
            </a:avLst>
          </a:prstGeom>
          <a:scene3d>
            <a:camera prst="orthographicFront">
              <a:rot lat="0" lon="1080000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dirty="0"/>
          </a:p>
        </p:txBody>
      </p:sp>
      <p:sp>
        <p:nvSpPr>
          <p:cNvPr id="17" name="TextBox 16">
            <a:extLst>
              <a:ext uri="{FF2B5EF4-FFF2-40B4-BE49-F238E27FC236}">
                <a16:creationId xmlns:a16="http://schemas.microsoft.com/office/drawing/2014/main" id="{8A0E21C4-A6B4-430C-BA5C-FCA25D110BD9}"/>
              </a:ext>
            </a:extLst>
          </p:cNvPr>
          <p:cNvSpPr txBox="1"/>
          <p:nvPr/>
        </p:nvSpPr>
        <p:spPr>
          <a:xfrm>
            <a:off x="448661" y="4401860"/>
            <a:ext cx="6955878" cy="679892"/>
          </a:xfrm>
          <a:prstGeom prst="rect">
            <a:avLst/>
          </a:prstGeom>
          <a:ln>
            <a:solidFill>
              <a:schemeClr val="tx1"/>
            </a:solidFill>
          </a:ln>
        </p:spPr>
        <p:txBody>
          <a:bodyPr vert="horz" wrap="square" lIns="91440" tIns="45720" rIns="91440" bIns="45720" rtlCol="0" anchor="t" anchorCtr="0">
            <a:noAutofit/>
          </a:bodyPr>
          <a:lstStyle/>
          <a:p>
            <a:r>
              <a:rPr lang="sv-SE" sz="1200" b="0" dirty="0"/>
              <a:t>Given the situation </a:t>
            </a:r>
            <a:r>
              <a:rPr lang="sv-SE" sz="1200" b="0" dirty="0" err="1"/>
              <a:t>you</a:t>
            </a:r>
            <a:r>
              <a:rPr lang="sv-SE" sz="1200" b="0" dirty="0"/>
              <a:t> </a:t>
            </a:r>
            <a:r>
              <a:rPr lang="sv-SE" sz="1200" b="0" dirty="0" err="1"/>
              <a:t>have</a:t>
            </a:r>
            <a:r>
              <a:rPr lang="sv-SE" sz="1200" b="0" dirty="0"/>
              <a:t> </a:t>
            </a:r>
            <a:r>
              <a:rPr lang="sv-SE" sz="1200" b="0" dirty="0" err="1"/>
              <a:t>mapped</a:t>
            </a:r>
            <a:r>
              <a:rPr lang="sv-SE" sz="1200" b="0" dirty="0"/>
              <a:t> </a:t>
            </a:r>
            <a:r>
              <a:rPr lang="sv-SE" sz="1200" b="0" dirty="0" err="1"/>
              <a:t>above</a:t>
            </a:r>
            <a:r>
              <a:rPr lang="sv-SE" sz="1200" b="0" dirty="0"/>
              <a:t>, </a:t>
            </a:r>
            <a:r>
              <a:rPr lang="sv-SE" sz="1200" b="0" dirty="0" err="1"/>
              <a:t>what</a:t>
            </a:r>
            <a:r>
              <a:rPr lang="sv-SE" sz="1200" b="0" dirty="0"/>
              <a:t> </a:t>
            </a:r>
            <a:r>
              <a:rPr lang="sv-SE" sz="1200" b="0" dirty="0" err="1"/>
              <a:t>does</a:t>
            </a:r>
            <a:r>
              <a:rPr lang="sv-SE" sz="1200" b="0" dirty="0"/>
              <a:t> </a:t>
            </a:r>
            <a:r>
              <a:rPr lang="sv-SE" sz="1200" b="0" dirty="0" err="1"/>
              <a:t>this</a:t>
            </a:r>
            <a:r>
              <a:rPr lang="sv-SE" sz="1200" b="0" dirty="0"/>
              <a:t> </a:t>
            </a:r>
            <a:r>
              <a:rPr lang="sv-SE" sz="1200" b="0" dirty="0" err="1"/>
              <a:t>suggest</a:t>
            </a:r>
            <a:r>
              <a:rPr lang="sv-SE" sz="1200" b="0" dirty="0"/>
              <a:t> </a:t>
            </a:r>
            <a:r>
              <a:rPr lang="sv-SE" sz="1200" b="0" dirty="0" err="1"/>
              <a:t>your</a:t>
            </a:r>
            <a:r>
              <a:rPr lang="sv-SE" sz="1200" b="0" dirty="0"/>
              <a:t> </a:t>
            </a:r>
            <a:r>
              <a:rPr lang="sv-SE" sz="1200" b="0" dirty="0" err="1"/>
              <a:t>next</a:t>
            </a:r>
            <a:r>
              <a:rPr lang="sv-SE" sz="1200" b="0" dirty="0"/>
              <a:t> steps </a:t>
            </a:r>
            <a:r>
              <a:rPr lang="sv-SE" sz="1200" b="0" dirty="0" err="1"/>
              <a:t>should</a:t>
            </a:r>
            <a:r>
              <a:rPr lang="sv-SE" sz="1200" b="0" dirty="0"/>
              <a:t> be to </a:t>
            </a:r>
            <a:r>
              <a:rPr lang="sv-SE" sz="1200" b="0" dirty="0" err="1"/>
              <a:t>enable</a:t>
            </a:r>
            <a:r>
              <a:rPr lang="sv-SE" sz="1200" b="0" dirty="0"/>
              <a:t> </a:t>
            </a:r>
            <a:r>
              <a:rPr lang="sv-SE" sz="1200" b="0" dirty="0" err="1"/>
              <a:t>success</a:t>
            </a:r>
            <a:r>
              <a:rPr lang="sv-SE" sz="1200" b="0" dirty="0"/>
              <a:t>:</a:t>
            </a:r>
          </a:p>
        </p:txBody>
      </p:sp>
      <p:sp>
        <p:nvSpPr>
          <p:cNvPr id="18" name="TextBox 17">
            <a:extLst>
              <a:ext uri="{FF2B5EF4-FFF2-40B4-BE49-F238E27FC236}">
                <a16:creationId xmlns:a16="http://schemas.microsoft.com/office/drawing/2014/main" id="{8BD7382E-0792-4A3A-898A-C99A83965FC1}"/>
              </a:ext>
            </a:extLst>
          </p:cNvPr>
          <p:cNvSpPr txBox="1"/>
          <p:nvPr/>
        </p:nvSpPr>
        <p:spPr>
          <a:xfrm>
            <a:off x="7781544" y="3513923"/>
            <a:ext cx="1225296" cy="608286"/>
          </a:xfrm>
          <a:prstGeom prst="rect">
            <a:avLst/>
          </a:prstGeom>
          <a:solidFill>
            <a:schemeClr val="bg2"/>
          </a:solidFill>
          <a:ln>
            <a:solidFill>
              <a:schemeClr val="tx1"/>
            </a:solidFill>
          </a:ln>
        </p:spPr>
        <p:txBody>
          <a:bodyPr vert="horz" wrap="square" lIns="91440" tIns="45720" rIns="91440" bIns="45720" rtlCol="0" anchor="t" anchorCtr="0">
            <a:noAutofit/>
          </a:bodyPr>
          <a:lstStyle/>
          <a:p>
            <a:r>
              <a:rPr lang="sv-SE" sz="2000" b="0" dirty="0" err="1"/>
              <a:t>Others</a:t>
            </a:r>
            <a:endParaRPr lang="sv-SE" sz="2000" b="0" dirty="0"/>
          </a:p>
        </p:txBody>
      </p:sp>
      <p:sp>
        <p:nvSpPr>
          <p:cNvPr id="19" name="TextBox 18">
            <a:extLst>
              <a:ext uri="{FF2B5EF4-FFF2-40B4-BE49-F238E27FC236}">
                <a16:creationId xmlns:a16="http://schemas.microsoft.com/office/drawing/2014/main" id="{80B5CFEE-ABBB-4534-A690-FCDEF9427F81}"/>
              </a:ext>
            </a:extLst>
          </p:cNvPr>
          <p:cNvSpPr txBox="1"/>
          <p:nvPr/>
        </p:nvSpPr>
        <p:spPr>
          <a:xfrm>
            <a:off x="7781544" y="2364827"/>
            <a:ext cx="1225296" cy="608286"/>
          </a:xfrm>
          <a:prstGeom prst="rect">
            <a:avLst/>
          </a:prstGeom>
          <a:solidFill>
            <a:schemeClr val="bg2"/>
          </a:solidFill>
          <a:ln>
            <a:solidFill>
              <a:schemeClr val="tx1"/>
            </a:solidFill>
          </a:ln>
        </p:spPr>
        <p:txBody>
          <a:bodyPr vert="horz" wrap="square" lIns="91440" tIns="45720" rIns="91440" bIns="45720" rtlCol="0" anchor="t" anchorCtr="0">
            <a:noAutofit/>
          </a:bodyPr>
          <a:lstStyle/>
          <a:p>
            <a:r>
              <a:rPr lang="sv-SE" sz="2000" b="0" dirty="0" err="1"/>
              <a:t>Around</a:t>
            </a:r>
            <a:endParaRPr lang="sv-SE" sz="2000" b="0" dirty="0"/>
          </a:p>
        </p:txBody>
      </p:sp>
    </p:spTree>
    <p:extLst>
      <p:ext uri="{BB962C8B-B14F-4D97-AF65-F5344CB8AC3E}">
        <p14:creationId xmlns:p14="http://schemas.microsoft.com/office/powerpoint/2010/main" val="298061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3AD1B-AA1E-47F6-BDDD-DDB5D9B49D07}"/>
              </a:ext>
            </a:extLst>
          </p:cNvPr>
          <p:cNvSpPr txBox="1"/>
          <p:nvPr/>
        </p:nvSpPr>
        <p:spPr>
          <a:xfrm>
            <a:off x="177466" y="4376487"/>
            <a:ext cx="1506956" cy="300082"/>
          </a:xfrm>
          <a:prstGeom prst="rect">
            <a:avLst/>
          </a:prstGeom>
          <a:noFill/>
          <a:ln>
            <a:solidFill>
              <a:schemeClr val="tx1"/>
            </a:solidFill>
          </a:ln>
        </p:spPr>
        <p:txBody>
          <a:bodyPr wrap="square" rtlCol="0">
            <a:spAutoFit/>
          </a:bodyPr>
          <a:lstStyle/>
          <a:p>
            <a:r>
              <a:rPr lang="sv-SE" sz="1350" dirty="0"/>
              <a:t>Look BETWEEN</a:t>
            </a:r>
          </a:p>
        </p:txBody>
      </p:sp>
      <p:sp>
        <p:nvSpPr>
          <p:cNvPr id="3" name="TextBox 2">
            <a:extLst>
              <a:ext uri="{FF2B5EF4-FFF2-40B4-BE49-F238E27FC236}">
                <a16:creationId xmlns:a16="http://schemas.microsoft.com/office/drawing/2014/main" id="{CF2BB9C1-7C6A-4ECA-9AE8-9AEA53C16529}"/>
              </a:ext>
            </a:extLst>
          </p:cNvPr>
          <p:cNvSpPr txBox="1"/>
          <p:nvPr/>
        </p:nvSpPr>
        <p:spPr>
          <a:xfrm>
            <a:off x="203784" y="472208"/>
            <a:ext cx="1506956" cy="507831"/>
          </a:xfrm>
          <a:prstGeom prst="rect">
            <a:avLst/>
          </a:prstGeom>
          <a:noFill/>
          <a:ln>
            <a:solidFill>
              <a:schemeClr val="tx1"/>
            </a:solidFill>
          </a:ln>
        </p:spPr>
        <p:txBody>
          <a:bodyPr wrap="square" rtlCol="0">
            <a:spAutoFit/>
          </a:bodyPr>
          <a:lstStyle/>
          <a:p>
            <a:r>
              <a:rPr lang="sv-SE" sz="1350" dirty="0"/>
              <a:t>Look TO OTHERS</a:t>
            </a:r>
          </a:p>
        </p:txBody>
      </p:sp>
      <p:sp>
        <p:nvSpPr>
          <p:cNvPr id="4" name="TextBox 3">
            <a:extLst>
              <a:ext uri="{FF2B5EF4-FFF2-40B4-BE49-F238E27FC236}">
                <a16:creationId xmlns:a16="http://schemas.microsoft.com/office/drawing/2014/main" id="{39178ECF-E5FC-43E6-9C7E-BE93E12EDF56}"/>
              </a:ext>
            </a:extLst>
          </p:cNvPr>
          <p:cNvSpPr txBox="1"/>
          <p:nvPr/>
        </p:nvSpPr>
        <p:spPr>
          <a:xfrm>
            <a:off x="222584" y="1450899"/>
            <a:ext cx="1506956" cy="300082"/>
          </a:xfrm>
          <a:prstGeom prst="rect">
            <a:avLst/>
          </a:prstGeom>
          <a:noFill/>
          <a:ln>
            <a:solidFill>
              <a:schemeClr val="tx1"/>
            </a:solidFill>
          </a:ln>
        </p:spPr>
        <p:txBody>
          <a:bodyPr wrap="square" rtlCol="0">
            <a:spAutoFit/>
          </a:bodyPr>
          <a:lstStyle/>
          <a:p>
            <a:r>
              <a:rPr lang="sv-SE" sz="1350" dirty="0"/>
              <a:t>Look AROUND</a:t>
            </a:r>
          </a:p>
        </p:txBody>
      </p:sp>
      <p:sp>
        <p:nvSpPr>
          <p:cNvPr id="5" name="TextBox 4">
            <a:extLst>
              <a:ext uri="{FF2B5EF4-FFF2-40B4-BE49-F238E27FC236}">
                <a16:creationId xmlns:a16="http://schemas.microsoft.com/office/drawing/2014/main" id="{F2EBBD22-3AC9-4ABD-A982-2D44B64E6F5B}"/>
              </a:ext>
            </a:extLst>
          </p:cNvPr>
          <p:cNvSpPr txBox="1"/>
          <p:nvPr/>
        </p:nvSpPr>
        <p:spPr>
          <a:xfrm>
            <a:off x="222584" y="2473962"/>
            <a:ext cx="1506956" cy="300082"/>
          </a:xfrm>
          <a:prstGeom prst="rect">
            <a:avLst/>
          </a:prstGeom>
          <a:noFill/>
          <a:ln>
            <a:solidFill>
              <a:schemeClr val="tx1"/>
            </a:solidFill>
          </a:ln>
        </p:spPr>
        <p:txBody>
          <a:bodyPr wrap="square" rtlCol="0">
            <a:spAutoFit/>
          </a:bodyPr>
          <a:lstStyle/>
          <a:p>
            <a:r>
              <a:rPr lang="sv-SE" sz="1350" dirty="0"/>
              <a:t>Look BEHIND</a:t>
            </a:r>
          </a:p>
        </p:txBody>
      </p:sp>
      <p:sp>
        <p:nvSpPr>
          <p:cNvPr id="6" name="TextBox 5">
            <a:extLst>
              <a:ext uri="{FF2B5EF4-FFF2-40B4-BE49-F238E27FC236}">
                <a16:creationId xmlns:a16="http://schemas.microsoft.com/office/drawing/2014/main" id="{746B8964-6BE9-440B-8328-588947A30D30}"/>
              </a:ext>
            </a:extLst>
          </p:cNvPr>
          <p:cNvSpPr txBox="1"/>
          <p:nvPr/>
        </p:nvSpPr>
        <p:spPr>
          <a:xfrm>
            <a:off x="203784" y="3460141"/>
            <a:ext cx="1506956" cy="300082"/>
          </a:xfrm>
          <a:prstGeom prst="rect">
            <a:avLst/>
          </a:prstGeom>
          <a:noFill/>
          <a:ln>
            <a:solidFill>
              <a:schemeClr val="tx1"/>
            </a:solidFill>
          </a:ln>
        </p:spPr>
        <p:txBody>
          <a:bodyPr wrap="square" rtlCol="0">
            <a:spAutoFit/>
          </a:bodyPr>
          <a:lstStyle/>
          <a:p>
            <a:r>
              <a:rPr lang="sv-SE" sz="1350" dirty="0"/>
              <a:t>Look WITHIN</a:t>
            </a:r>
          </a:p>
        </p:txBody>
      </p:sp>
      <p:sp>
        <p:nvSpPr>
          <p:cNvPr id="7" name="TextBox 6">
            <a:extLst>
              <a:ext uri="{FF2B5EF4-FFF2-40B4-BE49-F238E27FC236}">
                <a16:creationId xmlns:a16="http://schemas.microsoft.com/office/drawing/2014/main" id="{055C3D7C-50E3-4F03-BA45-F0D730C5BB0C}"/>
              </a:ext>
            </a:extLst>
          </p:cNvPr>
          <p:cNvSpPr txBox="1"/>
          <p:nvPr/>
        </p:nvSpPr>
        <p:spPr>
          <a:xfrm>
            <a:off x="2619876" y="435834"/>
            <a:ext cx="2896604" cy="715581"/>
          </a:xfrm>
          <a:prstGeom prst="rect">
            <a:avLst/>
          </a:prstGeom>
          <a:noFill/>
          <a:ln>
            <a:solidFill>
              <a:schemeClr val="tx1"/>
            </a:solidFill>
          </a:ln>
        </p:spPr>
        <p:txBody>
          <a:bodyPr wrap="square" rtlCol="0">
            <a:spAutoFit/>
          </a:bodyPr>
          <a:lstStyle/>
          <a:p>
            <a:r>
              <a:rPr lang="sv-SE" sz="1350" dirty="0" err="1"/>
              <a:t>Who</a:t>
            </a:r>
            <a:r>
              <a:rPr lang="sv-SE" sz="1350" dirty="0"/>
              <a:t> </a:t>
            </a:r>
            <a:r>
              <a:rPr lang="sv-SE" sz="1350" dirty="0" err="1"/>
              <a:t>are</a:t>
            </a:r>
            <a:r>
              <a:rPr lang="sv-SE" sz="1350" dirty="0"/>
              <a:t> the KEY STAKEHOLDERS and </a:t>
            </a:r>
            <a:r>
              <a:rPr lang="sv-SE" sz="1350" dirty="0" err="1"/>
              <a:t>what</a:t>
            </a:r>
            <a:r>
              <a:rPr lang="sv-SE" sz="1350" dirty="0"/>
              <a:t> is </a:t>
            </a:r>
            <a:r>
              <a:rPr lang="sv-SE" sz="1350" dirty="0" err="1"/>
              <a:t>their</a:t>
            </a:r>
            <a:r>
              <a:rPr lang="sv-SE" sz="1350" dirty="0"/>
              <a:t> potential </a:t>
            </a:r>
            <a:r>
              <a:rPr lang="sv-SE" sz="1350" dirty="0" err="1"/>
              <a:t>role</a:t>
            </a:r>
            <a:r>
              <a:rPr lang="sv-SE" sz="1350" dirty="0"/>
              <a:t> in </a:t>
            </a:r>
            <a:r>
              <a:rPr lang="sv-SE" sz="1350" dirty="0" err="1"/>
              <a:t>this</a:t>
            </a:r>
            <a:r>
              <a:rPr lang="sv-SE" sz="1350" dirty="0"/>
              <a:t> situation?</a:t>
            </a:r>
          </a:p>
        </p:txBody>
      </p:sp>
      <p:cxnSp>
        <p:nvCxnSpPr>
          <p:cNvPr id="9" name="Straight Arrow Connector 8">
            <a:extLst>
              <a:ext uri="{FF2B5EF4-FFF2-40B4-BE49-F238E27FC236}">
                <a16:creationId xmlns:a16="http://schemas.microsoft.com/office/drawing/2014/main" id="{88E8ABEF-CC2F-45C7-AE41-3F33EC7F7CD2}"/>
              </a:ext>
            </a:extLst>
          </p:cNvPr>
          <p:cNvCxnSpPr/>
          <p:nvPr/>
        </p:nvCxnSpPr>
        <p:spPr>
          <a:xfrm>
            <a:off x="1867903" y="509429"/>
            <a:ext cx="613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A186C7-A54F-4A13-AC59-614A4411AC78}"/>
              </a:ext>
            </a:extLst>
          </p:cNvPr>
          <p:cNvSpPr txBox="1"/>
          <p:nvPr/>
        </p:nvSpPr>
        <p:spPr>
          <a:xfrm>
            <a:off x="6009774" y="439402"/>
            <a:ext cx="2828925" cy="507831"/>
          </a:xfrm>
          <a:prstGeom prst="rect">
            <a:avLst/>
          </a:prstGeom>
          <a:noFill/>
          <a:ln>
            <a:solidFill>
              <a:schemeClr val="tx1"/>
            </a:solidFill>
          </a:ln>
        </p:spPr>
        <p:txBody>
          <a:bodyPr wrap="square" rtlCol="0">
            <a:spAutoFit/>
          </a:bodyPr>
          <a:lstStyle/>
          <a:p>
            <a:r>
              <a:rPr lang="sv-SE" sz="1350" dirty="0" err="1"/>
              <a:t>E.g</a:t>
            </a:r>
            <a:r>
              <a:rPr lang="sv-SE" sz="1350" dirty="0"/>
              <a:t>. Supervisors, </a:t>
            </a:r>
            <a:r>
              <a:rPr lang="sv-SE" sz="1350" dirty="0" err="1"/>
              <a:t>examiners</a:t>
            </a:r>
            <a:r>
              <a:rPr lang="sv-SE" sz="1350" dirty="0"/>
              <a:t>, </a:t>
            </a:r>
            <a:r>
              <a:rPr lang="sv-SE" sz="1350" dirty="0" err="1"/>
              <a:t>other</a:t>
            </a:r>
            <a:r>
              <a:rPr lang="sv-SE" sz="1350" dirty="0"/>
              <a:t> student </a:t>
            </a:r>
            <a:r>
              <a:rPr lang="sv-SE" sz="1350" dirty="0" err="1"/>
              <a:t>groups</a:t>
            </a:r>
            <a:r>
              <a:rPr lang="sv-SE" sz="1350" dirty="0"/>
              <a:t>, </a:t>
            </a:r>
            <a:r>
              <a:rPr lang="sv-SE" sz="1350" dirty="0" err="1"/>
              <a:t>companies</a:t>
            </a:r>
            <a:endParaRPr lang="sv-SE" sz="1350" dirty="0"/>
          </a:p>
        </p:txBody>
      </p:sp>
      <p:cxnSp>
        <p:nvCxnSpPr>
          <p:cNvPr id="11" name="Straight Arrow Connector 10">
            <a:extLst>
              <a:ext uri="{FF2B5EF4-FFF2-40B4-BE49-F238E27FC236}">
                <a16:creationId xmlns:a16="http://schemas.microsoft.com/office/drawing/2014/main" id="{C990E949-8A1C-4D30-8677-BA1D14536641}"/>
              </a:ext>
            </a:extLst>
          </p:cNvPr>
          <p:cNvCxnSpPr>
            <a:cxnSpLocks/>
          </p:cNvCxnSpPr>
          <p:nvPr/>
        </p:nvCxnSpPr>
        <p:spPr>
          <a:xfrm>
            <a:off x="5587165" y="509429"/>
            <a:ext cx="29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5294092-2FE0-4018-930A-3B59591FFE83}"/>
              </a:ext>
            </a:extLst>
          </p:cNvPr>
          <p:cNvSpPr txBox="1"/>
          <p:nvPr/>
        </p:nvSpPr>
        <p:spPr>
          <a:xfrm>
            <a:off x="2619876" y="1317325"/>
            <a:ext cx="2896604" cy="923330"/>
          </a:xfrm>
          <a:prstGeom prst="rect">
            <a:avLst/>
          </a:prstGeom>
          <a:noFill/>
          <a:ln>
            <a:solidFill>
              <a:schemeClr val="tx1"/>
            </a:solidFill>
          </a:ln>
        </p:spPr>
        <p:txBody>
          <a:bodyPr wrap="square" rtlCol="0">
            <a:spAutoFit/>
          </a:bodyPr>
          <a:lstStyle/>
          <a:p>
            <a:r>
              <a:rPr lang="sv-SE" sz="1350" dirty="0" err="1"/>
              <a:t>What</a:t>
            </a:r>
            <a:r>
              <a:rPr lang="sv-SE" sz="1350" dirty="0"/>
              <a:t> </a:t>
            </a:r>
            <a:r>
              <a:rPr lang="sv-SE" sz="1350" dirty="0" err="1"/>
              <a:t>influence</a:t>
            </a:r>
            <a:r>
              <a:rPr lang="sv-SE" sz="1350" dirty="0"/>
              <a:t> </a:t>
            </a:r>
            <a:r>
              <a:rPr lang="sv-SE" sz="1350" dirty="0" err="1"/>
              <a:t>could</a:t>
            </a:r>
            <a:r>
              <a:rPr lang="sv-SE" sz="1350" dirty="0"/>
              <a:t> the SURROUNDING SYSTEMS and GENERAL ENVIRONMENT </a:t>
            </a:r>
            <a:r>
              <a:rPr lang="sv-SE" sz="1350" dirty="0" err="1"/>
              <a:t>have</a:t>
            </a:r>
            <a:r>
              <a:rPr lang="sv-SE" sz="1350" dirty="0"/>
              <a:t> on </a:t>
            </a:r>
            <a:r>
              <a:rPr lang="sv-SE" sz="1350" dirty="0" err="1"/>
              <a:t>you</a:t>
            </a:r>
            <a:r>
              <a:rPr lang="sv-SE" sz="1350" dirty="0"/>
              <a:t>?</a:t>
            </a:r>
          </a:p>
        </p:txBody>
      </p:sp>
      <p:cxnSp>
        <p:nvCxnSpPr>
          <p:cNvPr id="14" name="Straight Arrow Connector 13">
            <a:extLst>
              <a:ext uri="{FF2B5EF4-FFF2-40B4-BE49-F238E27FC236}">
                <a16:creationId xmlns:a16="http://schemas.microsoft.com/office/drawing/2014/main" id="{1E76D931-7858-41C2-A8F6-ACE897FE3138}"/>
              </a:ext>
            </a:extLst>
          </p:cNvPr>
          <p:cNvCxnSpPr/>
          <p:nvPr/>
        </p:nvCxnSpPr>
        <p:spPr>
          <a:xfrm>
            <a:off x="1867903" y="1576958"/>
            <a:ext cx="613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878CFB-211B-4E79-98BD-71116C74CEC7}"/>
              </a:ext>
            </a:extLst>
          </p:cNvPr>
          <p:cNvSpPr txBox="1"/>
          <p:nvPr/>
        </p:nvSpPr>
        <p:spPr>
          <a:xfrm>
            <a:off x="6009774" y="1279314"/>
            <a:ext cx="2828925" cy="715581"/>
          </a:xfrm>
          <a:prstGeom prst="rect">
            <a:avLst/>
          </a:prstGeom>
          <a:noFill/>
          <a:ln>
            <a:solidFill>
              <a:schemeClr val="tx1"/>
            </a:solidFill>
          </a:ln>
        </p:spPr>
        <p:txBody>
          <a:bodyPr wrap="square" rtlCol="0">
            <a:spAutoFit/>
          </a:bodyPr>
          <a:lstStyle/>
          <a:p>
            <a:r>
              <a:rPr lang="sv-SE" sz="1350" dirty="0" err="1"/>
              <a:t>E.g</a:t>
            </a:r>
            <a:r>
              <a:rPr lang="sv-SE" sz="1350" dirty="0"/>
              <a:t>. </a:t>
            </a:r>
            <a:r>
              <a:rPr lang="sv-SE" sz="1350" dirty="0" err="1"/>
              <a:t>practicalities</a:t>
            </a:r>
            <a:r>
              <a:rPr lang="sv-SE" sz="1350" dirty="0"/>
              <a:t> like meeting </a:t>
            </a:r>
            <a:r>
              <a:rPr lang="sv-SE" sz="1350" dirty="0" err="1"/>
              <a:t>times</a:t>
            </a:r>
            <a:r>
              <a:rPr lang="sv-SE" sz="1350" dirty="0"/>
              <a:t>, </a:t>
            </a:r>
            <a:r>
              <a:rPr lang="sv-SE" sz="1350" dirty="0" err="1"/>
              <a:t>workspace</a:t>
            </a:r>
            <a:r>
              <a:rPr lang="sv-SE" sz="1350" dirty="0"/>
              <a:t> </a:t>
            </a:r>
            <a:r>
              <a:rPr lang="sv-SE" sz="1350" dirty="0" err="1"/>
              <a:t>available</a:t>
            </a:r>
            <a:r>
              <a:rPr lang="sv-SE" sz="1350" dirty="0"/>
              <a:t>, </a:t>
            </a:r>
            <a:r>
              <a:rPr lang="sv-SE" sz="1350" dirty="0" err="1"/>
              <a:t>schedules</a:t>
            </a:r>
            <a:r>
              <a:rPr lang="sv-SE" sz="1350" dirty="0"/>
              <a:t>, deadlines</a:t>
            </a:r>
          </a:p>
        </p:txBody>
      </p:sp>
      <p:cxnSp>
        <p:nvCxnSpPr>
          <p:cNvPr id="16" name="Straight Arrow Connector 15">
            <a:extLst>
              <a:ext uri="{FF2B5EF4-FFF2-40B4-BE49-F238E27FC236}">
                <a16:creationId xmlns:a16="http://schemas.microsoft.com/office/drawing/2014/main" id="{89C9D2F4-0312-401B-B673-67BFC23E0B53}"/>
              </a:ext>
            </a:extLst>
          </p:cNvPr>
          <p:cNvCxnSpPr>
            <a:cxnSpLocks/>
          </p:cNvCxnSpPr>
          <p:nvPr/>
        </p:nvCxnSpPr>
        <p:spPr>
          <a:xfrm>
            <a:off x="5638299" y="1521687"/>
            <a:ext cx="29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3074F2-E59F-4043-9B58-35E1409A8F7C}"/>
              </a:ext>
            </a:extLst>
          </p:cNvPr>
          <p:cNvSpPr txBox="1"/>
          <p:nvPr/>
        </p:nvSpPr>
        <p:spPr>
          <a:xfrm>
            <a:off x="2619876" y="2370088"/>
            <a:ext cx="2896604" cy="715581"/>
          </a:xfrm>
          <a:prstGeom prst="rect">
            <a:avLst/>
          </a:prstGeom>
          <a:noFill/>
          <a:ln>
            <a:solidFill>
              <a:schemeClr val="tx1"/>
            </a:solidFill>
          </a:ln>
        </p:spPr>
        <p:txBody>
          <a:bodyPr wrap="square" rtlCol="0">
            <a:spAutoFit/>
          </a:bodyPr>
          <a:lstStyle/>
          <a:p>
            <a:r>
              <a:rPr lang="sv-SE" sz="1350" dirty="0" err="1"/>
              <a:t>What</a:t>
            </a:r>
            <a:r>
              <a:rPr lang="sv-SE" sz="1350" dirty="0"/>
              <a:t> PRESSURES and MOTIVATIONS </a:t>
            </a:r>
            <a:r>
              <a:rPr lang="sv-SE" sz="1350" dirty="0" err="1"/>
              <a:t>could</a:t>
            </a:r>
            <a:r>
              <a:rPr lang="sv-SE" sz="1350" dirty="0"/>
              <a:t> be </a:t>
            </a:r>
            <a:r>
              <a:rPr lang="sv-SE" sz="1350" dirty="0" err="1"/>
              <a:t>influencing</a:t>
            </a:r>
            <a:r>
              <a:rPr lang="sv-SE" sz="1350" dirty="0"/>
              <a:t> </a:t>
            </a:r>
            <a:r>
              <a:rPr lang="sv-SE" sz="1350" dirty="0" err="1"/>
              <a:t>you</a:t>
            </a:r>
            <a:r>
              <a:rPr lang="sv-SE" sz="1350" dirty="0"/>
              <a:t>?</a:t>
            </a:r>
          </a:p>
        </p:txBody>
      </p:sp>
      <p:sp>
        <p:nvSpPr>
          <p:cNvPr id="18" name="TextBox 17">
            <a:extLst>
              <a:ext uri="{FF2B5EF4-FFF2-40B4-BE49-F238E27FC236}">
                <a16:creationId xmlns:a16="http://schemas.microsoft.com/office/drawing/2014/main" id="{5019A002-372E-45B5-8398-2804E9A2B287}"/>
              </a:ext>
            </a:extLst>
          </p:cNvPr>
          <p:cNvSpPr txBox="1"/>
          <p:nvPr/>
        </p:nvSpPr>
        <p:spPr>
          <a:xfrm>
            <a:off x="6009774" y="2370088"/>
            <a:ext cx="2828925" cy="507831"/>
          </a:xfrm>
          <a:prstGeom prst="rect">
            <a:avLst/>
          </a:prstGeom>
          <a:noFill/>
          <a:ln>
            <a:solidFill>
              <a:schemeClr val="tx1"/>
            </a:solidFill>
          </a:ln>
        </p:spPr>
        <p:txBody>
          <a:bodyPr wrap="square" rtlCol="0">
            <a:spAutoFit/>
          </a:bodyPr>
          <a:lstStyle/>
          <a:p>
            <a:r>
              <a:rPr lang="sv-SE" sz="1350" dirty="0" err="1"/>
              <a:t>E.g</a:t>
            </a:r>
            <a:r>
              <a:rPr lang="sv-SE" sz="1350" dirty="0"/>
              <a:t>. </a:t>
            </a:r>
            <a:r>
              <a:rPr lang="sv-SE" sz="1350" dirty="0" err="1"/>
              <a:t>other</a:t>
            </a:r>
            <a:r>
              <a:rPr lang="sv-SE" sz="1350" dirty="0"/>
              <a:t> </a:t>
            </a:r>
            <a:r>
              <a:rPr lang="sv-SE" sz="1350" dirty="0" err="1"/>
              <a:t>courses</a:t>
            </a:r>
            <a:r>
              <a:rPr lang="sv-SE" sz="1350" dirty="0"/>
              <a:t>, </a:t>
            </a:r>
            <a:r>
              <a:rPr lang="sv-SE" sz="1350" dirty="0" err="1"/>
              <a:t>jobs</a:t>
            </a:r>
            <a:r>
              <a:rPr lang="sv-SE" sz="1350" dirty="0"/>
              <a:t>, re </a:t>
            </a:r>
            <a:r>
              <a:rPr lang="sv-SE" sz="1350" dirty="0" err="1"/>
              <a:t>exams</a:t>
            </a:r>
            <a:endParaRPr lang="sv-SE" sz="1350" dirty="0"/>
          </a:p>
          <a:p>
            <a:r>
              <a:rPr lang="sv-SE" sz="1350" dirty="0"/>
              <a:t>Motivation </a:t>
            </a:r>
            <a:r>
              <a:rPr lang="sv-SE" sz="1350" dirty="0" err="1"/>
              <a:t>level</a:t>
            </a:r>
            <a:r>
              <a:rPr lang="sv-SE" sz="1350" dirty="0"/>
              <a:t> for </a:t>
            </a:r>
            <a:r>
              <a:rPr lang="sv-SE" sz="1350" dirty="0" err="1"/>
              <a:t>course</a:t>
            </a:r>
            <a:r>
              <a:rPr lang="sv-SE" sz="1350" dirty="0"/>
              <a:t>?</a:t>
            </a:r>
          </a:p>
        </p:txBody>
      </p:sp>
      <p:cxnSp>
        <p:nvCxnSpPr>
          <p:cNvPr id="19" name="Straight Arrow Connector 18">
            <a:extLst>
              <a:ext uri="{FF2B5EF4-FFF2-40B4-BE49-F238E27FC236}">
                <a16:creationId xmlns:a16="http://schemas.microsoft.com/office/drawing/2014/main" id="{79718DBD-9E42-4E36-BC88-9D43C2DE2D73}"/>
              </a:ext>
            </a:extLst>
          </p:cNvPr>
          <p:cNvCxnSpPr/>
          <p:nvPr/>
        </p:nvCxnSpPr>
        <p:spPr>
          <a:xfrm>
            <a:off x="1867903" y="2612462"/>
            <a:ext cx="613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F902AE-FE15-4C46-AFEA-5CE23B982F32}"/>
              </a:ext>
            </a:extLst>
          </p:cNvPr>
          <p:cNvCxnSpPr>
            <a:cxnSpLocks/>
          </p:cNvCxnSpPr>
          <p:nvPr/>
        </p:nvCxnSpPr>
        <p:spPr>
          <a:xfrm>
            <a:off x="5627019" y="2569938"/>
            <a:ext cx="29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D25977-6060-4E25-95D5-180E905EA7DA}"/>
              </a:ext>
            </a:extLst>
          </p:cNvPr>
          <p:cNvSpPr txBox="1"/>
          <p:nvPr/>
        </p:nvSpPr>
        <p:spPr>
          <a:xfrm>
            <a:off x="2619876" y="3350147"/>
            <a:ext cx="2896604" cy="923330"/>
          </a:xfrm>
          <a:prstGeom prst="rect">
            <a:avLst/>
          </a:prstGeom>
          <a:noFill/>
          <a:ln>
            <a:solidFill>
              <a:schemeClr val="tx1"/>
            </a:solidFill>
          </a:ln>
        </p:spPr>
        <p:txBody>
          <a:bodyPr wrap="square" rtlCol="0">
            <a:spAutoFit/>
          </a:bodyPr>
          <a:lstStyle/>
          <a:p>
            <a:r>
              <a:rPr lang="sv-SE" sz="1350" dirty="0" err="1"/>
              <a:t>What</a:t>
            </a:r>
            <a:r>
              <a:rPr lang="sv-SE" sz="1350" dirty="0"/>
              <a:t> </a:t>
            </a:r>
            <a:r>
              <a:rPr lang="sv-SE" sz="1350" dirty="0" err="1"/>
              <a:t>are</a:t>
            </a:r>
            <a:r>
              <a:rPr lang="sv-SE" sz="1350" dirty="0"/>
              <a:t> the VALUES </a:t>
            </a:r>
            <a:r>
              <a:rPr lang="sv-SE" sz="1350" dirty="0" err="1"/>
              <a:t>that</a:t>
            </a:r>
            <a:r>
              <a:rPr lang="sv-SE" sz="1350" dirty="0"/>
              <a:t> </a:t>
            </a:r>
            <a:r>
              <a:rPr lang="sv-SE" sz="1350" dirty="0" err="1"/>
              <a:t>could</a:t>
            </a:r>
            <a:r>
              <a:rPr lang="sv-SE" sz="1350" dirty="0"/>
              <a:t> be </a:t>
            </a:r>
            <a:r>
              <a:rPr lang="sv-SE" sz="1350" dirty="0" err="1"/>
              <a:t>driving</a:t>
            </a:r>
            <a:r>
              <a:rPr lang="sv-SE" sz="1350" dirty="0"/>
              <a:t> </a:t>
            </a:r>
            <a:r>
              <a:rPr lang="sv-SE" sz="1350" dirty="0" err="1"/>
              <a:t>you</a:t>
            </a:r>
            <a:r>
              <a:rPr lang="sv-SE" sz="1350" dirty="0"/>
              <a:t>? </a:t>
            </a:r>
            <a:r>
              <a:rPr lang="sv-SE" sz="1350" dirty="0" err="1"/>
              <a:t>What</a:t>
            </a:r>
            <a:r>
              <a:rPr lang="sv-SE" sz="1350" dirty="0"/>
              <a:t> </a:t>
            </a:r>
            <a:r>
              <a:rPr lang="sv-SE" sz="1350" dirty="0" err="1"/>
              <a:t>are</a:t>
            </a:r>
            <a:r>
              <a:rPr lang="sv-SE" sz="1350" dirty="0"/>
              <a:t> the </a:t>
            </a:r>
            <a:r>
              <a:rPr lang="sv-SE" sz="1350" dirty="0" err="1"/>
              <a:t>likely</a:t>
            </a:r>
            <a:r>
              <a:rPr lang="sv-SE" sz="1350" dirty="0"/>
              <a:t> GOALS and EXPECTATIONS </a:t>
            </a:r>
            <a:r>
              <a:rPr lang="sv-SE" sz="1350" dirty="0" err="1"/>
              <a:t>you</a:t>
            </a:r>
            <a:r>
              <a:rPr lang="sv-SE" sz="1350" dirty="0"/>
              <a:t> </a:t>
            </a:r>
            <a:r>
              <a:rPr lang="sv-SE" sz="1350" dirty="0" err="1"/>
              <a:t>have</a:t>
            </a:r>
            <a:r>
              <a:rPr lang="sv-SE" sz="1350" dirty="0"/>
              <a:t>?</a:t>
            </a:r>
          </a:p>
        </p:txBody>
      </p:sp>
      <p:cxnSp>
        <p:nvCxnSpPr>
          <p:cNvPr id="22" name="Straight Arrow Connector 21">
            <a:extLst>
              <a:ext uri="{FF2B5EF4-FFF2-40B4-BE49-F238E27FC236}">
                <a16:creationId xmlns:a16="http://schemas.microsoft.com/office/drawing/2014/main" id="{A83157F1-939B-4596-B465-12498982335F}"/>
              </a:ext>
            </a:extLst>
          </p:cNvPr>
          <p:cNvCxnSpPr/>
          <p:nvPr/>
        </p:nvCxnSpPr>
        <p:spPr>
          <a:xfrm>
            <a:off x="1867902" y="3598641"/>
            <a:ext cx="613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551F2E-B492-4514-9EC5-B40B0EA94D61}"/>
              </a:ext>
            </a:extLst>
          </p:cNvPr>
          <p:cNvSpPr txBox="1"/>
          <p:nvPr/>
        </p:nvSpPr>
        <p:spPr>
          <a:xfrm>
            <a:off x="6042861" y="3351720"/>
            <a:ext cx="2828925" cy="300082"/>
          </a:xfrm>
          <a:prstGeom prst="rect">
            <a:avLst/>
          </a:prstGeom>
          <a:noFill/>
          <a:ln>
            <a:solidFill>
              <a:schemeClr val="tx1"/>
            </a:solidFill>
          </a:ln>
        </p:spPr>
        <p:txBody>
          <a:bodyPr wrap="square" rtlCol="0">
            <a:spAutoFit/>
          </a:bodyPr>
          <a:lstStyle/>
          <a:p>
            <a:r>
              <a:rPr lang="sv-SE" sz="1350" dirty="0" err="1"/>
              <a:t>E.g</a:t>
            </a:r>
            <a:r>
              <a:rPr lang="sv-SE" sz="1350" dirty="0"/>
              <a:t>. ambition </a:t>
            </a:r>
            <a:r>
              <a:rPr lang="sv-SE" sz="1350" dirty="0" err="1"/>
              <a:t>level</a:t>
            </a:r>
            <a:endParaRPr lang="sv-SE" sz="1350" dirty="0"/>
          </a:p>
        </p:txBody>
      </p:sp>
      <p:cxnSp>
        <p:nvCxnSpPr>
          <p:cNvPr id="24" name="Straight Arrow Connector 23">
            <a:extLst>
              <a:ext uri="{FF2B5EF4-FFF2-40B4-BE49-F238E27FC236}">
                <a16:creationId xmlns:a16="http://schemas.microsoft.com/office/drawing/2014/main" id="{FC52ABD4-D339-4DCE-A352-427343666EF8}"/>
              </a:ext>
            </a:extLst>
          </p:cNvPr>
          <p:cNvCxnSpPr>
            <a:cxnSpLocks/>
          </p:cNvCxnSpPr>
          <p:nvPr/>
        </p:nvCxnSpPr>
        <p:spPr>
          <a:xfrm>
            <a:off x="5673642" y="3449201"/>
            <a:ext cx="29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0EE5917-378A-49F0-9998-EABDF9044B22}"/>
              </a:ext>
            </a:extLst>
          </p:cNvPr>
          <p:cNvSpPr txBox="1"/>
          <p:nvPr/>
        </p:nvSpPr>
        <p:spPr>
          <a:xfrm>
            <a:off x="2619876" y="4191706"/>
            <a:ext cx="2896604" cy="507831"/>
          </a:xfrm>
          <a:prstGeom prst="rect">
            <a:avLst/>
          </a:prstGeom>
          <a:noFill/>
          <a:ln>
            <a:solidFill>
              <a:schemeClr val="tx1"/>
            </a:solidFill>
          </a:ln>
        </p:spPr>
        <p:txBody>
          <a:bodyPr wrap="square" rtlCol="0">
            <a:spAutoFit/>
          </a:bodyPr>
          <a:lstStyle/>
          <a:p>
            <a:r>
              <a:rPr lang="sv-SE" sz="1350" dirty="0" err="1"/>
              <a:t>What</a:t>
            </a:r>
            <a:r>
              <a:rPr lang="sv-SE" sz="1350" dirty="0"/>
              <a:t> </a:t>
            </a:r>
            <a:r>
              <a:rPr lang="sv-SE" sz="1350" dirty="0" err="1"/>
              <a:t>role</a:t>
            </a:r>
            <a:r>
              <a:rPr lang="sv-SE" sz="1350" dirty="0"/>
              <a:t> </a:t>
            </a:r>
            <a:r>
              <a:rPr lang="sv-SE" sz="1350" dirty="0" err="1"/>
              <a:t>could</a:t>
            </a:r>
            <a:r>
              <a:rPr lang="sv-SE" sz="1350" dirty="0"/>
              <a:t> </a:t>
            </a:r>
            <a:r>
              <a:rPr lang="sv-SE" sz="1350" dirty="0" err="1"/>
              <a:t>your</a:t>
            </a:r>
            <a:r>
              <a:rPr lang="sv-SE" sz="1350" dirty="0"/>
              <a:t> CULTURES be </a:t>
            </a:r>
            <a:r>
              <a:rPr lang="sv-SE" sz="1350" dirty="0" err="1"/>
              <a:t>playing</a:t>
            </a:r>
            <a:r>
              <a:rPr lang="sv-SE" sz="1350" dirty="0"/>
              <a:t>?</a:t>
            </a:r>
          </a:p>
        </p:txBody>
      </p:sp>
      <p:cxnSp>
        <p:nvCxnSpPr>
          <p:cNvPr id="26" name="Straight Arrow Connector 25">
            <a:extLst>
              <a:ext uri="{FF2B5EF4-FFF2-40B4-BE49-F238E27FC236}">
                <a16:creationId xmlns:a16="http://schemas.microsoft.com/office/drawing/2014/main" id="{F0835509-140A-42F0-BB02-062F4A7CD734}"/>
              </a:ext>
            </a:extLst>
          </p:cNvPr>
          <p:cNvCxnSpPr/>
          <p:nvPr/>
        </p:nvCxnSpPr>
        <p:spPr>
          <a:xfrm>
            <a:off x="1867902" y="4470930"/>
            <a:ext cx="613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3A15B81-83EB-4DFF-9421-3658190822C4}"/>
              </a:ext>
            </a:extLst>
          </p:cNvPr>
          <p:cNvSpPr txBox="1"/>
          <p:nvPr/>
        </p:nvSpPr>
        <p:spPr>
          <a:xfrm>
            <a:off x="6009774" y="4173386"/>
            <a:ext cx="2828925" cy="507831"/>
          </a:xfrm>
          <a:prstGeom prst="rect">
            <a:avLst/>
          </a:prstGeom>
          <a:noFill/>
          <a:ln>
            <a:solidFill>
              <a:schemeClr val="tx1"/>
            </a:solidFill>
          </a:ln>
        </p:spPr>
        <p:txBody>
          <a:bodyPr wrap="square" rtlCol="0">
            <a:spAutoFit/>
          </a:bodyPr>
          <a:lstStyle/>
          <a:p>
            <a:r>
              <a:rPr lang="sv-SE" sz="1350" dirty="0" err="1"/>
              <a:t>E.g</a:t>
            </a:r>
            <a:r>
              <a:rPr lang="sv-SE" sz="1350" dirty="0"/>
              <a:t>. different perceptions </a:t>
            </a:r>
            <a:r>
              <a:rPr lang="sv-SE" sz="1350" dirty="0" err="1"/>
              <a:t>of</a:t>
            </a:r>
            <a:r>
              <a:rPr lang="sv-SE" sz="1350" dirty="0"/>
              <a:t> </a:t>
            </a:r>
            <a:r>
              <a:rPr lang="sv-SE" sz="1350" dirty="0" err="1"/>
              <a:t>time</a:t>
            </a:r>
            <a:r>
              <a:rPr lang="sv-SE" sz="1350" dirty="0"/>
              <a:t>, </a:t>
            </a:r>
            <a:r>
              <a:rPr lang="sv-SE" sz="1350" dirty="0" err="1"/>
              <a:t>power</a:t>
            </a:r>
            <a:r>
              <a:rPr lang="sv-SE" sz="1350" dirty="0"/>
              <a:t>, team </a:t>
            </a:r>
            <a:r>
              <a:rPr lang="sv-SE" sz="1350" dirty="0" err="1"/>
              <a:t>work</a:t>
            </a:r>
            <a:endParaRPr lang="sv-SE" sz="1350" dirty="0"/>
          </a:p>
        </p:txBody>
      </p:sp>
      <p:cxnSp>
        <p:nvCxnSpPr>
          <p:cNvPr id="28" name="Straight Arrow Connector 27">
            <a:extLst>
              <a:ext uri="{FF2B5EF4-FFF2-40B4-BE49-F238E27FC236}">
                <a16:creationId xmlns:a16="http://schemas.microsoft.com/office/drawing/2014/main" id="{DF217FAC-E466-4E1E-9910-5535945D9054}"/>
              </a:ext>
            </a:extLst>
          </p:cNvPr>
          <p:cNvCxnSpPr>
            <a:cxnSpLocks/>
          </p:cNvCxnSpPr>
          <p:nvPr/>
        </p:nvCxnSpPr>
        <p:spPr>
          <a:xfrm>
            <a:off x="5627019" y="4267349"/>
            <a:ext cx="296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19C7183-9D0F-4527-A520-EE621BD4C361}"/>
              </a:ext>
            </a:extLst>
          </p:cNvPr>
          <p:cNvSpPr txBox="1"/>
          <p:nvPr/>
        </p:nvSpPr>
        <p:spPr>
          <a:xfrm>
            <a:off x="2125829" y="4831853"/>
            <a:ext cx="7298657" cy="230832"/>
          </a:xfrm>
          <a:prstGeom prst="rect">
            <a:avLst/>
          </a:prstGeom>
          <a:noFill/>
        </p:spPr>
        <p:txBody>
          <a:bodyPr wrap="square" rtlCol="0">
            <a:spAutoFit/>
          </a:bodyPr>
          <a:lstStyle/>
          <a:p>
            <a:r>
              <a:rPr lang="sv-SE" sz="900" dirty="0" err="1"/>
              <a:t>Based</a:t>
            </a:r>
            <a:r>
              <a:rPr lang="sv-SE" sz="900" dirty="0"/>
              <a:t> on Kate </a:t>
            </a:r>
            <a:r>
              <a:rPr lang="sv-SE" sz="900" dirty="0" err="1"/>
              <a:t>Berardo</a:t>
            </a:r>
            <a:r>
              <a:rPr lang="sv-SE" sz="900" dirty="0"/>
              <a:t> ”</a:t>
            </a:r>
            <a:r>
              <a:rPr lang="sv-SE" sz="900" dirty="0" err="1"/>
              <a:t>Tool</a:t>
            </a:r>
            <a:r>
              <a:rPr lang="sv-SE" sz="900" dirty="0"/>
              <a:t>: A 360 </a:t>
            </a:r>
            <a:r>
              <a:rPr lang="sv-SE" sz="900" dirty="0" err="1"/>
              <a:t>Degree</a:t>
            </a:r>
            <a:r>
              <a:rPr lang="sv-SE" sz="900" dirty="0"/>
              <a:t> </a:t>
            </a:r>
            <a:r>
              <a:rPr lang="sv-SE" sz="900" dirty="0" err="1"/>
              <a:t>View</a:t>
            </a:r>
            <a:r>
              <a:rPr lang="sv-SE" sz="900" dirty="0"/>
              <a:t> on </a:t>
            </a:r>
            <a:r>
              <a:rPr lang="sv-SE" sz="900" dirty="0" err="1"/>
              <a:t>Cultural</a:t>
            </a:r>
            <a:r>
              <a:rPr lang="sv-SE" sz="900" dirty="0"/>
              <a:t> Dilemmas” in </a:t>
            </a:r>
            <a:r>
              <a:rPr lang="sv-SE" sz="900" i="1" dirty="0" err="1"/>
              <a:t>Building</a:t>
            </a:r>
            <a:r>
              <a:rPr lang="sv-SE" sz="900" i="1" dirty="0"/>
              <a:t> </a:t>
            </a:r>
            <a:r>
              <a:rPr lang="sv-SE" sz="900" i="1" dirty="0" err="1"/>
              <a:t>Cultural</a:t>
            </a:r>
            <a:r>
              <a:rPr lang="sv-SE" sz="900" i="1" dirty="0"/>
              <a:t> </a:t>
            </a:r>
            <a:r>
              <a:rPr lang="sv-SE" sz="900" i="1" dirty="0" err="1"/>
              <a:t>Competence</a:t>
            </a:r>
            <a:r>
              <a:rPr lang="sv-SE" sz="900" dirty="0"/>
              <a:t> 2012</a:t>
            </a:r>
          </a:p>
        </p:txBody>
      </p:sp>
    </p:spTree>
    <p:extLst>
      <p:ext uri="{BB962C8B-B14F-4D97-AF65-F5344CB8AC3E}">
        <p14:creationId xmlns:p14="http://schemas.microsoft.com/office/powerpoint/2010/main" val="341634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425161"/>
            <a:ext cx="9144000" cy="571500"/>
          </a:xfrm>
        </p:spPr>
        <p:txBody>
          <a:bodyPr/>
          <a:lstStyle/>
          <a:p>
            <a:r>
              <a:rPr lang="sv-SE" dirty="0" err="1"/>
              <a:t>Example</a:t>
            </a:r>
            <a:r>
              <a:rPr lang="sv-SE" dirty="0"/>
              <a:t> </a:t>
            </a:r>
            <a:r>
              <a:rPr lang="sv-SE" dirty="0" err="1"/>
              <a:t>Master’s</a:t>
            </a:r>
            <a:r>
              <a:rPr lang="sv-SE" dirty="0"/>
              <a:t> </a:t>
            </a:r>
            <a:r>
              <a:rPr lang="sv-SE" dirty="0" err="1"/>
              <a:t>group</a:t>
            </a:r>
            <a:endParaRPr lang="sv-SE" dirty="0"/>
          </a:p>
        </p:txBody>
      </p:sp>
      <p:grpSp>
        <p:nvGrpSpPr>
          <p:cNvPr id="4" name="Group 3"/>
          <p:cNvGrpSpPr/>
          <p:nvPr/>
        </p:nvGrpSpPr>
        <p:grpSpPr>
          <a:xfrm>
            <a:off x="3585109" y="1565844"/>
            <a:ext cx="1074854" cy="1154133"/>
            <a:chOff x="3805663" y="3304828"/>
            <a:chExt cx="1342768" cy="1538844"/>
          </a:xfrm>
        </p:grpSpPr>
        <p:sp>
          <p:nvSpPr>
            <p:cNvPr id="6" name="Smiley Face 5"/>
            <p:cNvSpPr/>
            <p:nvPr/>
          </p:nvSpPr>
          <p:spPr bwMode="auto">
            <a:xfrm>
              <a:off x="3815545" y="3304828"/>
              <a:ext cx="576064" cy="538708"/>
            </a:xfrm>
            <a:prstGeom prst="smileyFac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7" name="Smiley Face 6"/>
            <p:cNvSpPr/>
            <p:nvPr/>
          </p:nvSpPr>
          <p:spPr bwMode="auto">
            <a:xfrm>
              <a:off x="3805663" y="4280507"/>
              <a:ext cx="576064" cy="538708"/>
            </a:xfrm>
            <a:prstGeom prst="smileyFac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8" name="Smiley Face 7"/>
            <p:cNvSpPr/>
            <p:nvPr/>
          </p:nvSpPr>
          <p:spPr bwMode="auto">
            <a:xfrm>
              <a:off x="4572366" y="4304964"/>
              <a:ext cx="576065" cy="538708"/>
            </a:xfrm>
            <a:prstGeom prst="smileyFac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dirty="0">
                <a:latin typeface="Times" pitchFamily="68" charset="0"/>
              </a:endParaRPr>
            </a:p>
          </p:txBody>
        </p:sp>
      </p:grpSp>
      <p:sp>
        <p:nvSpPr>
          <p:cNvPr id="9" name="TextBox 8"/>
          <p:cNvSpPr txBox="1"/>
          <p:nvPr/>
        </p:nvSpPr>
        <p:spPr>
          <a:xfrm>
            <a:off x="629921" y="2446042"/>
            <a:ext cx="2103119" cy="715581"/>
          </a:xfrm>
          <a:prstGeom prst="rect">
            <a:avLst/>
          </a:prstGeom>
          <a:noFill/>
          <a:ln>
            <a:solidFill>
              <a:schemeClr val="tx1"/>
            </a:solidFill>
          </a:ln>
        </p:spPr>
        <p:txBody>
          <a:bodyPr wrap="square" rtlCol="0">
            <a:spAutoFit/>
          </a:bodyPr>
          <a:lstStyle/>
          <a:p>
            <a:r>
              <a:rPr lang="sv-SE" sz="1350" b="1" dirty="0"/>
              <a:t>C: </a:t>
            </a:r>
          </a:p>
          <a:p>
            <a:pPr marL="285750" indent="-285750">
              <a:buFont typeface="Arial" panose="020B0604020202020204" pitchFamily="34" charset="0"/>
              <a:buChar char="•"/>
            </a:pPr>
            <a:r>
              <a:rPr lang="sv-SE" sz="1350" dirty="0"/>
              <a:t>Works </a:t>
            </a:r>
            <a:r>
              <a:rPr lang="sv-SE" sz="1350" dirty="0" err="1"/>
              <a:t>alone</a:t>
            </a:r>
            <a:endParaRPr lang="sv-SE" sz="1350" dirty="0"/>
          </a:p>
          <a:p>
            <a:pPr marL="285750" indent="-285750">
              <a:buFont typeface="Arial" panose="020B0604020202020204" pitchFamily="34" charset="0"/>
              <a:buChar char="•"/>
            </a:pPr>
            <a:r>
              <a:rPr lang="sv-SE" sz="1350" dirty="0" err="1"/>
              <a:t>Quiet</a:t>
            </a:r>
            <a:endParaRPr lang="sv-SE" sz="1350" dirty="0"/>
          </a:p>
        </p:txBody>
      </p:sp>
      <p:sp>
        <p:nvSpPr>
          <p:cNvPr id="10" name="TextBox 9"/>
          <p:cNvSpPr txBox="1"/>
          <p:nvPr/>
        </p:nvSpPr>
        <p:spPr>
          <a:xfrm>
            <a:off x="5297827" y="844529"/>
            <a:ext cx="2808312" cy="923330"/>
          </a:xfrm>
          <a:prstGeom prst="rect">
            <a:avLst/>
          </a:prstGeom>
          <a:noFill/>
          <a:ln>
            <a:solidFill>
              <a:schemeClr val="tx1"/>
            </a:solidFill>
          </a:ln>
        </p:spPr>
        <p:txBody>
          <a:bodyPr wrap="square" rtlCol="0">
            <a:spAutoFit/>
          </a:bodyPr>
          <a:lstStyle/>
          <a:p>
            <a:r>
              <a:rPr lang="sv-SE" sz="1350" b="1" dirty="0"/>
              <a:t>B:</a:t>
            </a:r>
          </a:p>
          <a:p>
            <a:pPr marL="285750" indent="-285750">
              <a:buFont typeface="Arial" panose="020B0604020202020204" pitchFamily="34" charset="0"/>
              <a:buChar char="•"/>
            </a:pPr>
            <a:r>
              <a:rPr lang="sv-SE" sz="1350" dirty="0" err="1"/>
              <a:t>Missing</a:t>
            </a:r>
            <a:r>
              <a:rPr lang="sv-SE" sz="1350" dirty="0"/>
              <a:t> from a </a:t>
            </a:r>
            <a:r>
              <a:rPr lang="sv-SE" sz="1350" dirty="0" err="1"/>
              <a:t>number</a:t>
            </a:r>
            <a:r>
              <a:rPr lang="sv-SE" sz="1350" dirty="0"/>
              <a:t> </a:t>
            </a:r>
            <a:r>
              <a:rPr lang="sv-SE" sz="1350" dirty="0" err="1"/>
              <a:t>of</a:t>
            </a:r>
            <a:r>
              <a:rPr lang="sv-SE" sz="1350" dirty="0"/>
              <a:t> meetings and </a:t>
            </a:r>
            <a:r>
              <a:rPr lang="sv-SE" sz="1350" dirty="0" err="1"/>
              <a:t>difficult</a:t>
            </a:r>
            <a:r>
              <a:rPr lang="sv-SE" sz="1350" dirty="0"/>
              <a:t> to </a:t>
            </a:r>
            <a:r>
              <a:rPr lang="sv-SE" sz="1350" dirty="0" err="1"/>
              <a:t>contact</a:t>
            </a:r>
            <a:endParaRPr lang="sv-SE" sz="1350" dirty="0"/>
          </a:p>
        </p:txBody>
      </p:sp>
      <p:sp>
        <p:nvSpPr>
          <p:cNvPr id="17" name="TextBox 16"/>
          <p:cNvSpPr txBox="1"/>
          <p:nvPr/>
        </p:nvSpPr>
        <p:spPr>
          <a:xfrm>
            <a:off x="1267871" y="987771"/>
            <a:ext cx="1932386" cy="1338828"/>
          </a:xfrm>
          <a:prstGeom prst="rect">
            <a:avLst/>
          </a:prstGeom>
          <a:noFill/>
          <a:ln>
            <a:solidFill>
              <a:schemeClr val="tx1"/>
            </a:solidFill>
          </a:ln>
        </p:spPr>
        <p:txBody>
          <a:bodyPr wrap="square" rtlCol="0">
            <a:spAutoFit/>
          </a:bodyPr>
          <a:lstStyle/>
          <a:p>
            <a:r>
              <a:rPr lang="sv-SE" sz="1350" b="1" dirty="0"/>
              <a:t>A / E:</a:t>
            </a:r>
          </a:p>
          <a:p>
            <a:pPr marL="214313" indent="-214313">
              <a:buFont typeface="Arial" panose="020B0604020202020204" pitchFamily="34" charset="0"/>
              <a:buChar char="•"/>
            </a:pPr>
            <a:r>
              <a:rPr lang="sv-SE" sz="1350" dirty="0"/>
              <a:t>Works hard</a:t>
            </a:r>
          </a:p>
          <a:p>
            <a:pPr marL="214313" indent="-214313">
              <a:buFont typeface="Arial" panose="020B0604020202020204" pitchFamily="34" charset="0"/>
              <a:buChar char="•"/>
            </a:pPr>
            <a:r>
              <a:rPr lang="sv-SE" sz="1350" dirty="0"/>
              <a:t>Puts in a </a:t>
            </a:r>
            <a:r>
              <a:rPr lang="sv-SE" sz="1350" dirty="0" err="1"/>
              <a:t>lot</a:t>
            </a:r>
            <a:r>
              <a:rPr lang="sv-SE" sz="1350" dirty="0"/>
              <a:t> </a:t>
            </a:r>
            <a:r>
              <a:rPr lang="sv-SE" sz="1350" dirty="0" err="1"/>
              <a:t>of</a:t>
            </a:r>
            <a:r>
              <a:rPr lang="sv-SE" sz="1350" dirty="0"/>
              <a:t> </a:t>
            </a:r>
            <a:r>
              <a:rPr lang="sv-SE" sz="1350" dirty="0" err="1"/>
              <a:t>hours</a:t>
            </a:r>
            <a:endParaRPr lang="sv-SE" sz="1350" dirty="0"/>
          </a:p>
          <a:p>
            <a:pPr marL="214313" indent="-214313">
              <a:buFont typeface="Arial" panose="020B0604020202020204" pitchFamily="34" charset="0"/>
              <a:buChar char="•"/>
            </a:pPr>
            <a:r>
              <a:rPr lang="sv-SE" sz="1350" dirty="0" err="1"/>
              <a:t>Important</a:t>
            </a:r>
            <a:r>
              <a:rPr lang="sv-SE" sz="1350" dirty="0"/>
              <a:t> </a:t>
            </a:r>
            <a:r>
              <a:rPr lang="sv-SE" sz="1350" dirty="0" err="1"/>
              <a:t>that</a:t>
            </a:r>
            <a:r>
              <a:rPr lang="sv-SE" sz="1350" dirty="0"/>
              <a:t> it is a </a:t>
            </a:r>
            <a:r>
              <a:rPr lang="sv-SE" sz="1350" dirty="0" err="1"/>
              <a:t>successful</a:t>
            </a:r>
            <a:r>
              <a:rPr lang="sv-SE" sz="1350" dirty="0"/>
              <a:t> </a:t>
            </a:r>
            <a:r>
              <a:rPr lang="sv-SE" sz="1350" dirty="0" err="1"/>
              <a:t>project</a:t>
            </a:r>
            <a:endParaRPr lang="sv-SE" sz="1350" dirty="0"/>
          </a:p>
        </p:txBody>
      </p:sp>
      <p:sp>
        <p:nvSpPr>
          <p:cNvPr id="3" name="TextBox 2"/>
          <p:cNvSpPr txBox="1"/>
          <p:nvPr/>
        </p:nvSpPr>
        <p:spPr>
          <a:xfrm>
            <a:off x="4708134" y="3420695"/>
            <a:ext cx="3375993" cy="830370"/>
          </a:xfrm>
          <a:prstGeom prst="rect">
            <a:avLst/>
          </a:prstGeom>
        </p:spPr>
        <p:txBody>
          <a:bodyPr vert="horz" wrap="square" lIns="91440" tIns="45720" rIns="91440" bIns="45720" rtlCol="0" anchor="t" anchorCtr="0">
            <a:noAutofit/>
          </a:bodyPr>
          <a:lstStyle/>
          <a:p>
            <a:endParaRPr lang="sv-SE" sz="2000" b="0" dirty="0" err="1"/>
          </a:p>
        </p:txBody>
      </p:sp>
      <p:sp>
        <p:nvSpPr>
          <p:cNvPr id="15" name="TextBox 14"/>
          <p:cNvSpPr txBox="1"/>
          <p:nvPr/>
        </p:nvSpPr>
        <p:spPr>
          <a:xfrm>
            <a:off x="5120529" y="1952097"/>
            <a:ext cx="2808312" cy="923330"/>
          </a:xfrm>
          <a:prstGeom prst="rect">
            <a:avLst/>
          </a:prstGeom>
          <a:noFill/>
          <a:ln>
            <a:solidFill>
              <a:schemeClr val="tx1"/>
            </a:solidFill>
          </a:ln>
        </p:spPr>
        <p:txBody>
          <a:bodyPr wrap="square" rtlCol="0">
            <a:spAutoFit/>
          </a:bodyPr>
          <a:lstStyle/>
          <a:p>
            <a:r>
              <a:rPr lang="sv-SE" sz="1350" b="1" dirty="0"/>
              <a:t>D:</a:t>
            </a:r>
          </a:p>
          <a:p>
            <a:pPr marL="285750" indent="-285750">
              <a:buFont typeface="Arial" panose="020B0604020202020204" pitchFamily="34" charset="0"/>
              <a:buChar char="•"/>
            </a:pPr>
            <a:r>
              <a:rPr lang="sv-SE" sz="1350" dirty="0" err="1"/>
              <a:t>Takes</a:t>
            </a:r>
            <a:r>
              <a:rPr lang="sv-SE" sz="1350" dirty="0"/>
              <a:t> charge </a:t>
            </a:r>
            <a:r>
              <a:rPr lang="sv-SE" sz="1350" dirty="0" err="1"/>
              <a:t>of</a:t>
            </a:r>
            <a:r>
              <a:rPr lang="sv-SE" sz="1350" dirty="0"/>
              <a:t> </a:t>
            </a:r>
            <a:r>
              <a:rPr lang="sv-SE" sz="1350" dirty="0" err="1"/>
              <a:t>report</a:t>
            </a:r>
            <a:r>
              <a:rPr lang="sv-SE" sz="1350" dirty="0"/>
              <a:t> </a:t>
            </a:r>
            <a:r>
              <a:rPr lang="sv-SE" sz="1350" dirty="0" err="1"/>
              <a:t>writing</a:t>
            </a:r>
            <a:r>
              <a:rPr lang="sv-SE" sz="1350" dirty="0"/>
              <a:t> and </a:t>
            </a:r>
            <a:r>
              <a:rPr lang="sv-SE" sz="1350" dirty="0" err="1"/>
              <a:t>documentation</a:t>
            </a:r>
            <a:r>
              <a:rPr lang="sv-SE" sz="1350" dirty="0"/>
              <a:t> for the </a:t>
            </a:r>
            <a:r>
              <a:rPr lang="sv-SE" sz="1350" dirty="0" err="1"/>
              <a:t>group</a:t>
            </a:r>
            <a:endParaRPr lang="sv-SE" sz="1350" dirty="0"/>
          </a:p>
        </p:txBody>
      </p:sp>
      <p:sp>
        <p:nvSpPr>
          <p:cNvPr id="16" name="Smiley Face 15"/>
          <p:cNvSpPr/>
          <p:nvPr/>
        </p:nvSpPr>
        <p:spPr bwMode="auto">
          <a:xfrm>
            <a:off x="4443939" y="1283245"/>
            <a:ext cx="432048" cy="404031"/>
          </a:xfrm>
          <a:prstGeom prst="smileyFac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12" name="TextBox 11"/>
          <p:cNvSpPr txBox="1"/>
          <p:nvPr/>
        </p:nvSpPr>
        <p:spPr>
          <a:xfrm>
            <a:off x="415636" y="4251065"/>
            <a:ext cx="8340437" cy="334790"/>
          </a:xfrm>
          <a:prstGeom prst="rect">
            <a:avLst/>
          </a:prstGeom>
        </p:spPr>
        <p:txBody>
          <a:bodyPr vert="horz" wrap="square" lIns="91440" tIns="45720" rIns="91440" bIns="45720" rtlCol="0" anchor="t" anchorCtr="0">
            <a:noAutofit/>
          </a:bodyPr>
          <a:lstStyle/>
          <a:p>
            <a:endParaRPr lang="sv-SE" sz="2000" b="0" dirty="0" err="1"/>
          </a:p>
        </p:txBody>
      </p:sp>
      <p:sp>
        <p:nvSpPr>
          <p:cNvPr id="19" name="Smiley Face 18">
            <a:extLst>
              <a:ext uri="{FF2B5EF4-FFF2-40B4-BE49-F238E27FC236}">
                <a16:creationId xmlns:a16="http://schemas.microsoft.com/office/drawing/2014/main" id="{E3902353-231E-432D-A53E-4FA9C281E430}"/>
              </a:ext>
            </a:extLst>
          </p:cNvPr>
          <p:cNvSpPr/>
          <p:nvPr/>
        </p:nvSpPr>
        <p:spPr bwMode="auto">
          <a:xfrm>
            <a:off x="3593019" y="1041085"/>
            <a:ext cx="432048" cy="404031"/>
          </a:xfrm>
          <a:prstGeom prst="smileyFac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5" name="TextBox 4">
            <a:extLst>
              <a:ext uri="{FF2B5EF4-FFF2-40B4-BE49-F238E27FC236}">
                <a16:creationId xmlns:a16="http://schemas.microsoft.com/office/drawing/2014/main" id="{38C77169-C18C-49E5-BA0D-B39734C1A9CA}"/>
              </a:ext>
            </a:extLst>
          </p:cNvPr>
          <p:cNvSpPr txBox="1"/>
          <p:nvPr/>
        </p:nvSpPr>
        <p:spPr>
          <a:xfrm>
            <a:off x="387927" y="3444658"/>
            <a:ext cx="8454044" cy="822311"/>
          </a:xfrm>
          <a:prstGeom prst="rect">
            <a:avLst/>
          </a:prstGeom>
          <a:solidFill>
            <a:schemeClr val="tx2">
              <a:lumMod val="25000"/>
              <a:lumOff val="75000"/>
            </a:schemeClr>
          </a:solidFill>
        </p:spPr>
        <p:txBody>
          <a:bodyPr vert="horz" wrap="square" lIns="91440" tIns="45720" rIns="91440" bIns="45720" rtlCol="0" anchor="t" anchorCtr="0">
            <a:noAutofit/>
          </a:bodyPr>
          <a:lstStyle/>
          <a:p>
            <a:r>
              <a:rPr lang="sv-SE" sz="2000" b="0" dirty="0" err="1"/>
              <a:t>What</a:t>
            </a:r>
            <a:r>
              <a:rPr lang="sv-SE" sz="2000" b="0" dirty="0"/>
              <a:t> </a:t>
            </a:r>
            <a:r>
              <a:rPr lang="sv-SE" sz="2000" b="0" dirty="0" err="1"/>
              <a:t>should</a:t>
            </a:r>
            <a:r>
              <a:rPr lang="sv-SE" sz="2000" b="0" dirty="0"/>
              <a:t> </a:t>
            </a:r>
            <a:r>
              <a:rPr lang="sv-SE" sz="2000" b="0" dirty="0" err="1"/>
              <a:t>this</a:t>
            </a:r>
            <a:r>
              <a:rPr lang="sv-SE" sz="2000" b="0" dirty="0"/>
              <a:t> student do? </a:t>
            </a:r>
            <a:r>
              <a:rPr lang="sv-SE" sz="2000" b="0" dirty="0" err="1"/>
              <a:t>What</a:t>
            </a:r>
            <a:r>
              <a:rPr lang="sv-SE" sz="2000" b="0" dirty="0"/>
              <a:t> </a:t>
            </a:r>
            <a:r>
              <a:rPr lang="sv-SE" sz="2000" b="0" dirty="0" err="1"/>
              <a:t>should</a:t>
            </a:r>
            <a:r>
              <a:rPr lang="sv-SE" sz="2000" b="0" dirty="0"/>
              <a:t> the team do?</a:t>
            </a:r>
          </a:p>
        </p:txBody>
      </p:sp>
    </p:spTree>
    <p:extLst>
      <p:ext uri="{BB962C8B-B14F-4D97-AF65-F5344CB8AC3E}">
        <p14:creationId xmlns:p14="http://schemas.microsoft.com/office/powerpoint/2010/main" val="224521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dirty="0" err="1"/>
              <a:t>Development</a:t>
            </a:r>
            <a:r>
              <a:rPr lang="sv-SE" dirty="0"/>
              <a:t> </a:t>
            </a:r>
            <a:r>
              <a:rPr lang="sv-SE" dirty="0" err="1"/>
              <a:t>of</a:t>
            </a:r>
            <a:r>
              <a:rPr lang="sv-SE" dirty="0"/>
              <a:t> </a:t>
            </a:r>
            <a:r>
              <a:rPr lang="sv-SE" dirty="0" err="1"/>
              <a:t>intercultural</a:t>
            </a:r>
            <a:r>
              <a:rPr lang="sv-SE" dirty="0"/>
              <a:t> </a:t>
            </a:r>
            <a:r>
              <a:rPr lang="sv-SE" dirty="0" err="1"/>
              <a:t>sensitivity</a:t>
            </a:r>
            <a:endParaRPr lang="en-GB" sz="2800" dirty="0"/>
          </a:p>
        </p:txBody>
      </p:sp>
      <p:grpSp>
        <p:nvGrpSpPr>
          <p:cNvPr id="3" name="Group 2"/>
          <p:cNvGrpSpPr/>
          <p:nvPr/>
        </p:nvGrpSpPr>
        <p:grpSpPr>
          <a:xfrm>
            <a:off x="515801" y="1612460"/>
            <a:ext cx="7933508" cy="1755759"/>
            <a:chOff x="1817694" y="3146619"/>
            <a:chExt cx="5778642" cy="1783079"/>
          </a:xfrm>
        </p:grpSpPr>
        <p:cxnSp>
          <p:nvCxnSpPr>
            <p:cNvPr id="5" name="Straight Connector 4"/>
            <p:cNvCxnSpPr/>
            <p:nvPr/>
          </p:nvCxnSpPr>
          <p:spPr>
            <a:xfrm>
              <a:off x="1817694" y="3861048"/>
              <a:ext cx="577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17694" y="3374994"/>
              <a:ext cx="0" cy="9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73778" y="3401997"/>
              <a:ext cx="0" cy="9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3401997"/>
              <a:ext cx="0" cy="9181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96336" y="3401997"/>
              <a:ext cx="0" cy="9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1880" y="3401997"/>
              <a:ext cx="0" cy="9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44108" y="3401997"/>
              <a:ext cx="0" cy="9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16216" y="3401997"/>
              <a:ext cx="0" cy="9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1700" y="3158970"/>
              <a:ext cx="864096" cy="312566"/>
            </a:xfrm>
            <a:prstGeom prst="rect">
              <a:avLst/>
            </a:prstGeom>
            <a:noFill/>
          </p:spPr>
          <p:txBody>
            <a:bodyPr wrap="square" rtlCol="0">
              <a:spAutoFit/>
            </a:bodyPr>
            <a:lstStyle/>
            <a:p>
              <a:r>
                <a:rPr lang="sv-SE" sz="1400" dirty="0" err="1"/>
                <a:t>Denial</a:t>
              </a:r>
              <a:endParaRPr lang="en-GB" sz="1400" dirty="0"/>
            </a:p>
          </p:txBody>
        </p:sp>
        <p:sp>
          <p:nvSpPr>
            <p:cNvPr id="16" name="TextBox 15"/>
            <p:cNvSpPr txBox="1"/>
            <p:nvPr/>
          </p:nvSpPr>
          <p:spPr>
            <a:xfrm>
              <a:off x="2627784" y="3158970"/>
              <a:ext cx="864096" cy="312566"/>
            </a:xfrm>
            <a:prstGeom prst="rect">
              <a:avLst/>
            </a:prstGeom>
            <a:noFill/>
          </p:spPr>
          <p:txBody>
            <a:bodyPr wrap="square" rtlCol="0">
              <a:spAutoFit/>
            </a:bodyPr>
            <a:lstStyle/>
            <a:p>
              <a:r>
                <a:rPr lang="sv-SE" sz="1400" dirty="0" err="1"/>
                <a:t>Defense</a:t>
              </a:r>
              <a:endParaRPr lang="en-GB" sz="1400" dirty="0"/>
            </a:p>
          </p:txBody>
        </p:sp>
        <p:sp>
          <p:nvSpPr>
            <p:cNvPr id="18" name="TextBox 17"/>
            <p:cNvSpPr txBox="1"/>
            <p:nvPr/>
          </p:nvSpPr>
          <p:spPr>
            <a:xfrm>
              <a:off x="3520997" y="3152001"/>
              <a:ext cx="1105009" cy="312566"/>
            </a:xfrm>
            <a:prstGeom prst="rect">
              <a:avLst/>
            </a:prstGeom>
            <a:noFill/>
          </p:spPr>
          <p:txBody>
            <a:bodyPr wrap="square" rtlCol="0">
              <a:spAutoFit/>
            </a:bodyPr>
            <a:lstStyle/>
            <a:p>
              <a:r>
                <a:rPr lang="sv-SE" sz="1400" dirty="0" err="1"/>
                <a:t>Minimization</a:t>
              </a:r>
              <a:endParaRPr lang="en-GB" sz="1400" dirty="0"/>
            </a:p>
          </p:txBody>
        </p:sp>
        <p:sp>
          <p:nvSpPr>
            <p:cNvPr id="19" name="TextBox 18"/>
            <p:cNvSpPr txBox="1"/>
            <p:nvPr/>
          </p:nvSpPr>
          <p:spPr>
            <a:xfrm>
              <a:off x="4571999" y="3146619"/>
              <a:ext cx="1026113" cy="312566"/>
            </a:xfrm>
            <a:prstGeom prst="rect">
              <a:avLst/>
            </a:prstGeom>
            <a:noFill/>
          </p:spPr>
          <p:txBody>
            <a:bodyPr wrap="square" rtlCol="0">
              <a:spAutoFit/>
            </a:bodyPr>
            <a:lstStyle/>
            <a:p>
              <a:r>
                <a:rPr lang="sv-SE" sz="1400" dirty="0" err="1"/>
                <a:t>Acceptance</a:t>
              </a:r>
              <a:endParaRPr lang="en-GB" sz="1400" dirty="0"/>
            </a:p>
          </p:txBody>
        </p:sp>
        <p:sp>
          <p:nvSpPr>
            <p:cNvPr id="20" name="TextBox 19"/>
            <p:cNvSpPr txBox="1"/>
            <p:nvPr/>
          </p:nvSpPr>
          <p:spPr>
            <a:xfrm>
              <a:off x="5598114" y="3158970"/>
              <a:ext cx="1037514" cy="312566"/>
            </a:xfrm>
            <a:prstGeom prst="rect">
              <a:avLst/>
            </a:prstGeom>
            <a:noFill/>
          </p:spPr>
          <p:txBody>
            <a:bodyPr wrap="square" rtlCol="0">
              <a:spAutoFit/>
            </a:bodyPr>
            <a:lstStyle/>
            <a:p>
              <a:r>
                <a:rPr lang="sv-SE" sz="1400" dirty="0"/>
                <a:t>Adaptation</a:t>
              </a:r>
              <a:endParaRPr lang="en-GB" sz="1400" dirty="0"/>
            </a:p>
          </p:txBody>
        </p:sp>
        <p:sp>
          <p:nvSpPr>
            <p:cNvPr id="21" name="TextBox 20"/>
            <p:cNvSpPr txBox="1"/>
            <p:nvPr/>
          </p:nvSpPr>
          <p:spPr>
            <a:xfrm>
              <a:off x="6570222" y="3158970"/>
              <a:ext cx="1009572" cy="312566"/>
            </a:xfrm>
            <a:prstGeom prst="rect">
              <a:avLst/>
            </a:prstGeom>
            <a:noFill/>
          </p:spPr>
          <p:txBody>
            <a:bodyPr wrap="square" rtlCol="0">
              <a:spAutoFit/>
            </a:bodyPr>
            <a:lstStyle/>
            <a:p>
              <a:r>
                <a:rPr lang="sv-SE" sz="1400" dirty="0"/>
                <a:t>Integration</a:t>
              </a:r>
              <a:endParaRPr lang="en-GB" sz="1400" dirty="0"/>
            </a:p>
          </p:txBody>
        </p:sp>
        <p:sp>
          <p:nvSpPr>
            <p:cNvPr id="22" name="TextBox 21"/>
            <p:cNvSpPr txBox="1"/>
            <p:nvPr/>
          </p:nvSpPr>
          <p:spPr>
            <a:xfrm>
              <a:off x="2087724" y="4617132"/>
              <a:ext cx="1996853" cy="312566"/>
            </a:xfrm>
            <a:prstGeom prst="rect">
              <a:avLst/>
            </a:prstGeom>
            <a:noFill/>
          </p:spPr>
          <p:txBody>
            <a:bodyPr wrap="square" rtlCol="0">
              <a:spAutoFit/>
            </a:bodyPr>
            <a:lstStyle/>
            <a:p>
              <a:pPr algn="ctr"/>
              <a:r>
                <a:rPr lang="sv-SE" sz="1400" b="1" dirty="0" err="1"/>
                <a:t>Ethnocentric</a:t>
              </a:r>
              <a:r>
                <a:rPr lang="sv-SE" sz="1400" b="1" dirty="0"/>
                <a:t> </a:t>
              </a:r>
              <a:r>
                <a:rPr lang="sv-SE" sz="1400" b="1" dirty="0" err="1"/>
                <a:t>stages</a:t>
              </a:r>
              <a:endParaRPr lang="en-GB" sz="1400" b="1" dirty="0"/>
            </a:p>
          </p:txBody>
        </p:sp>
        <p:sp>
          <p:nvSpPr>
            <p:cNvPr id="23" name="TextBox 22"/>
            <p:cNvSpPr txBox="1"/>
            <p:nvPr/>
          </p:nvSpPr>
          <p:spPr>
            <a:xfrm>
              <a:off x="5164090" y="4617130"/>
              <a:ext cx="2106234" cy="312566"/>
            </a:xfrm>
            <a:prstGeom prst="rect">
              <a:avLst/>
            </a:prstGeom>
            <a:noFill/>
          </p:spPr>
          <p:txBody>
            <a:bodyPr wrap="square" rtlCol="0">
              <a:spAutoFit/>
            </a:bodyPr>
            <a:lstStyle/>
            <a:p>
              <a:pPr algn="ctr"/>
              <a:r>
                <a:rPr lang="sv-SE" sz="1400" b="1" dirty="0" err="1"/>
                <a:t>Ethnorelative</a:t>
              </a:r>
              <a:r>
                <a:rPr lang="sv-SE" sz="1400" b="1" dirty="0"/>
                <a:t> </a:t>
              </a:r>
              <a:r>
                <a:rPr lang="sv-SE" sz="1400" b="1" dirty="0" err="1"/>
                <a:t>stages</a:t>
              </a:r>
              <a:endParaRPr lang="en-GB" sz="1400" b="1" dirty="0"/>
            </a:p>
          </p:txBody>
        </p:sp>
      </p:grpSp>
      <p:sp>
        <p:nvSpPr>
          <p:cNvPr id="7" name="TextBox 6">
            <a:extLst>
              <a:ext uri="{FF2B5EF4-FFF2-40B4-BE49-F238E27FC236}">
                <a16:creationId xmlns:a16="http://schemas.microsoft.com/office/drawing/2014/main" id="{E85EB9F0-4AC4-4717-8826-3776A3543621}"/>
              </a:ext>
            </a:extLst>
          </p:cNvPr>
          <p:cNvSpPr txBox="1"/>
          <p:nvPr/>
        </p:nvSpPr>
        <p:spPr>
          <a:xfrm>
            <a:off x="5902977" y="4698506"/>
            <a:ext cx="3883632" cy="341629"/>
          </a:xfrm>
          <a:prstGeom prst="rect">
            <a:avLst/>
          </a:prstGeom>
        </p:spPr>
        <p:txBody>
          <a:bodyPr vert="horz" wrap="square" lIns="91440" tIns="45720" rIns="91440" bIns="45720" rtlCol="0" anchor="t" anchorCtr="0">
            <a:noAutofit/>
          </a:bodyPr>
          <a:lstStyle/>
          <a:p>
            <a:r>
              <a:rPr lang="sv-SE" sz="2000" dirty="0"/>
              <a:t>Bennett 1986</a:t>
            </a:r>
            <a:endParaRPr lang="sv-SE" sz="2000" b="0" dirty="0"/>
          </a:p>
        </p:txBody>
      </p:sp>
    </p:spTree>
    <p:extLst>
      <p:ext uri="{BB962C8B-B14F-4D97-AF65-F5344CB8AC3E}">
        <p14:creationId xmlns:p14="http://schemas.microsoft.com/office/powerpoint/2010/main" val="60675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Extra support at Chalmers</a:t>
            </a:r>
          </a:p>
        </p:txBody>
      </p:sp>
      <p:sp>
        <p:nvSpPr>
          <p:cNvPr id="3" name="Content Placeholder 2"/>
          <p:cNvSpPr>
            <a:spLocks noGrp="1"/>
          </p:cNvSpPr>
          <p:nvPr>
            <p:ph idx="1"/>
          </p:nvPr>
        </p:nvSpPr>
        <p:spPr>
          <a:solidFill>
            <a:schemeClr val="tx2">
              <a:lumMod val="25000"/>
              <a:lumOff val="75000"/>
            </a:schemeClr>
          </a:solidFill>
        </p:spPr>
        <p:txBody>
          <a:bodyPr/>
          <a:lstStyle/>
          <a:p>
            <a:r>
              <a:rPr lang="sv-SE" dirty="0"/>
              <a:t>writing.chalmers.se</a:t>
            </a:r>
          </a:p>
          <a:p>
            <a:pPr lvl="1"/>
            <a:r>
              <a:rPr lang="sv-SE" dirty="0"/>
              <a:t>For Chalmers Writing Centre</a:t>
            </a:r>
          </a:p>
          <a:p>
            <a:pPr lvl="1"/>
            <a:r>
              <a:rPr lang="sv-SE" dirty="0"/>
              <a:t>For </a:t>
            </a:r>
            <a:r>
              <a:rPr lang="sv-SE" dirty="0" err="1"/>
              <a:t>writing</a:t>
            </a:r>
            <a:r>
              <a:rPr lang="sv-SE" dirty="0"/>
              <a:t> tips at </a:t>
            </a:r>
            <a:r>
              <a:rPr lang="sv-SE" dirty="0" err="1"/>
              <a:t>Master’s</a:t>
            </a:r>
            <a:r>
              <a:rPr lang="sv-SE" dirty="0"/>
              <a:t> </a:t>
            </a:r>
            <a:r>
              <a:rPr lang="sv-SE" dirty="0" err="1"/>
              <a:t>level</a:t>
            </a:r>
            <a:endParaRPr lang="sv-SE" dirty="0"/>
          </a:p>
          <a:p>
            <a:r>
              <a:rPr lang="sv-SE" dirty="0" err="1"/>
              <a:t>Language</a:t>
            </a:r>
            <a:r>
              <a:rPr lang="sv-SE" dirty="0"/>
              <a:t> and </a:t>
            </a:r>
            <a:r>
              <a:rPr lang="sv-SE" dirty="0" err="1"/>
              <a:t>communication</a:t>
            </a:r>
            <a:r>
              <a:rPr lang="sv-SE" dirty="0"/>
              <a:t> </a:t>
            </a:r>
            <a:r>
              <a:rPr lang="sv-SE" dirty="0" err="1"/>
              <a:t>courses</a:t>
            </a:r>
            <a:endParaRPr lang="sv-SE" dirty="0"/>
          </a:p>
          <a:p>
            <a:pPr lvl="1"/>
            <a:r>
              <a:rPr lang="sv-SE" dirty="0">
                <a:solidFill>
                  <a:schemeClr val="tx2">
                    <a:lumMod val="25000"/>
                    <a:lumOff val="75000"/>
                  </a:schemeClr>
                </a:solidFill>
                <a:hlinkClick r:id="rId2"/>
              </a:rPr>
              <a:t>https://www.chalmers.se/en/departments/CLS/education/undergraduate/language/Pages/default.aspx</a:t>
            </a:r>
            <a:endParaRPr lang="sv-SE" dirty="0">
              <a:solidFill>
                <a:schemeClr val="tx2">
                  <a:lumMod val="25000"/>
                  <a:lumOff val="75000"/>
                </a:schemeClr>
              </a:solidFill>
            </a:endParaRPr>
          </a:p>
          <a:p>
            <a:pPr lvl="1"/>
            <a:endParaRPr lang="sv-SE" dirty="0">
              <a:solidFill>
                <a:schemeClr val="tx2">
                  <a:lumMod val="25000"/>
                  <a:lumOff val="75000"/>
                </a:schemeClr>
              </a:solidFill>
            </a:endParaRPr>
          </a:p>
          <a:p>
            <a:pPr lvl="1"/>
            <a:endParaRPr lang="sv-SE" dirty="0">
              <a:solidFill>
                <a:schemeClr val="tx2">
                  <a:lumMod val="25000"/>
                  <a:lumOff val="75000"/>
                </a:schemeClr>
              </a:solidFill>
            </a:endParaRPr>
          </a:p>
          <a:p>
            <a:pPr marL="0" indent="0">
              <a:buNone/>
            </a:pPr>
            <a:r>
              <a:rPr lang="sv-SE" dirty="0">
                <a:solidFill>
                  <a:schemeClr val="tx1"/>
                </a:solidFill>
              </a:rPr>
              <a:t>Mail Becky at </a:t>
            </a:r>
            <a:r>
              <a:rPr lang="sv-SE" dirty="0">
                <a:solidFill>
                  <a:schemeClr val="tx1"/>
                </a:solidFill>
                <a:hlinkClick r:id="rId3"/>
              </a:rPr>
              <a:t>becky@chalmers.se</a:t>
            </a:r>
            <a:r>
              <a:rPr lang="sv-SE" dirty="0">
                <a:solidFill>
                  <a:schemeClr val="tx1"/>
                </a:solidFill>
              </a:rPr>
              <a:t> for </a:t>
            </a:r>
            <a:r>
              <a:rPr lang="sv-SE" dirty="0" err="1">
                <a:solidFill>
                  <a:schemeClr val="tx1"/>
                </a:solidFill>
              </a:rPr>
              <a:t>more</a:t>
            </a:r>
            <a:r>
              <a:rPr lang="sv-SE" dirty="0">
                <a:solidFill>
                  <a:schemeClr val="tx1"/>
                </a:solidFill>
              </a:rPr>
              <a:t> information</a:t>
            </a:r>
          </a:p>
          <a:p>
            <a:pPr lvl="1"/>
            <a:endParaRPr lang="sv-SE" dirty="0"/>
          </a:p>
          <a:p>
            <a:pPr marL="400050">
              <a:buFont typeface="Arial" panose="020B0604020202020204" pitchFamily="34" charset="0"/>
              <a:buChar char="•"/>
            </a:pPr>
            <a:endParaRPr lang="sv-SE" dirty="0"/>
          </a:p>
        </p:txBody>
      </p:sp>
    </p:spTree>
    <p:extLst>
      <p:ext uri="{BB962C8B-B14F-4D97-AF65-F5344CB8AC3E}">
        <p14:creationId xmlns:p14="http://schemas.microsoft.com/office/powerpoint/2010/main" val="4057546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49842" y="519522"/>
            <a:ext cx="6808512" cy="3329464"/>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4" name="TextBox 3"/>
          <p:cNvSpPr txBox="1"/>
          <p:nvPr/>
        </p:nvSpPr>
        <p:spPr>
          <a:xfrm>
            <a:off x="1359979" y="1399824"/>
            <a:ext cx="6550643" cy="1531188"/>
          </a:xfrm>
          <a:prstGeom prst="rect">
            <a:avLst/>
          </a:prstGeom>
          <a:noFill/>
        </p:spPr>
        <p:txBody>
          <a:bodyPr wrap="square" rtlCol="0">
            <a:spAutoFit/>
          </a:bodyPr>
          <a:lstStyle/>
          <a:p>
            <a:r>
              <a:rPr lang="sv-SE" sz="4000" b="1" dirty="0" err="1">
                <a:latin typeface="Calibri Light" panose="020F0302020204030204" pitchFamily="34" charset="0"/>
              </a:rPr>
              <a:t>Deliverables</a:t>
            </a:r>
            <a:r>
              <a:rPr lang="sv-SE" sz="4000" b="1" dirty="0">
                <a:latin typeface="Calibri Light" panose="020F0302020204030204" pitchFamily="34" charset="0"/>
              </a:rPr>
              <a:t> </a:t>
            </a:r>
            <a:r>
              <a:rPr lang="sv-SE" sz="4000" b="1" dirty="0" err="1">
                <a:latin typeface="Calibri Light" panose="020F0302020204030204" pitchFamily="34" charset="0"/>
              </a:rPr>
              <a:t>connected</a:t>
            </a:r>
            <a:r>
              <a:rPr lang="sv-SE" sz="4000" b="1" dirty="0">
                <a:latin typeface="Calibri Light" panose="020F0302020204030204" pitchFamily="34" charset="0"/>
              </a:rPr>
              <a:t> to </a:t>
            </a:r>
            <a:r>
              <a:rPr lang="sv-SE" sz="4000" b="1" dirty="0" err="1">
                <a:latin typeface="Calibri Light" panose="020F0302020204030204" pitchFamily="34" charset="0"/>
              </a:rPr>
              <a:t>group</a:t>
            </a:r>
            <a:r>
              <a:rPr lang="sv-SE" sz="4000" b="1" dirty="0">
                <a:latin typeface="Calibri Light" panose="020F0302020204030204" pitchFamily="34" charset="0"/>
              </a:rPr>
              <a:t> </a:t>
            </a:r>
            <a:r>
              <a:rPr lang="sv-SE" sz="4000" b="1" dirty="0" err="1">
                <a:latin typeface="Calibri Light" panose="020F0302020204030204" pitchFamily="34" charset="0"/>
              </a:rPr>
              <a:t>dynamics</a:t>
            </a:r>
            <a:r>
              <a:rPr lang="sv-SE" sz="4000" b="1" dirty="0">
                <a:latin typeface="Calibri Light" panose="020F0302020204030204" pitchFamily="34" charset="0"/>
              </a:rPr>
              <a:t> in the </a:t>
            </a:r>
            <a:r>
              <a:rPr lang="sv-SE" sz="4000" b="1" dirty="0" err="1">
                <a:latin typeface="Calibri Light" panose="020F0302020204030204" pitchFamily="34" charset="0"/>
              </a:rPr>
              <a:t>course</a:t>
            </a:r>
            <a:r>
              <a:rPr lang="sv-SE" sz="4000" b="1" dirty="0">
                <a:latin typeface="Calibri Light" panose="020F0302020204030204" pitchFamily="34" charset="0"/>
              </a:rPr>
              <a:t> </a:t>
            </a:r>
          </a:p>
          <a:p>
            <a:endParaRPr lang="sv-SE" sz="1350" dirty="0"/>
          </a:p>
        </p:txBody>
      </p:sp>
    </p:spTree>
    <p:extLst>
      <p:ext uri="{BB962C8B-B14F-4D97-AF65-F5344CB8AC3E}">
        <p14:creationId xmlns:p14="http://schemas.microsoft.com/office/powerpoint/2010/main" val="50320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altLang="en-US" dirty="0">
                <a:ea typeface="ＭＳ Ｐゴシック" pitchFamily="34" charset="-128"/>
                <a:cs typeface="Akzidenz-Bd for Chalmers" pitchFamily="2"/>
              </a:rPr>
              <a:t>Learning </a:t>
            </a:r>
            <a:r>
              <a:rPr lang="sv-SE" altLang="en-US" dirty="0" err="1">
                <a:ea typeface="ＭＳ Ｐゴシック" pitchFamily="34" charset="-128"/>
                <a:cs typeface="Akzidenz-Bd for Chalmers" pitchFamily="2"/>
              </a:rPr>
              <a:t>outcomes</a:t>
            </a:r>
            <a:endParaRPr lang="sv-SE" altLang="en-US" dirty="0">
              <a:ea typeface="ＭＳ Ｐゴシック" pitchFamily="34" charset="-128"/>
              <a:cs typeface="Akzidenz-Bd for Chalmers" pitchFamily="2"/>
            </a:endParaRPr>
          </a:p>
        </p:txBody>
      </p:sp>
      <p:sp>
        <p:nvSpPr>
          <p:cNvPr id="6147" name="Platshållare för innehåll 2"/>
          <p:cNvSpPr>
            <a:spLocks noGrp="1"/>
          </p:cNvSpPr>
          <p:nvPr>
            <p:ph idx="1"/>
          </p:nvPr>
        </p:nvSpPr>
        <p:spPr>
          <a:xfrm>
            <a:off x="361507" y="1200150"/>
            <a:ext cx="8116186" cy="3747864"/>
          </a:xfrm>
        </p:spPr>
        <p:txBody>
          <a:bodyPr/>
          <a:lstStyle/>
          <a:p>
            <a:pPr marL="0" indent="0">
              <a:buNone/>
            </a:pPr>
            <a:r>
              <a:rPr lang="sv-SE" b="1" dirty="0"/>
              <a:t>Course </a:t>
            </a:r>
            <a:r>
              <a:rPr lang="sv-SE" b="1" dirty="0" err="1"/>
              <a:t>goals</a:t>
            </a:r>
            <a:r>
              <a:rPr lang="sv-SE" b="1" dirty="0"/>
              <a:t>:</a:t>
            </a:r>
          </a:p>
          <a:p>
            <a:pPr marL="0" indent="0">
              <a:buNone/>
            </a:pPr>
            <a:r>
              <a:rPr lang="en-US" dirty="0"/>
              <a:t>3. </a:t>
            </a:r>
            <a:r>
              <a:rPr lang="en-US" b="1" dirty="0"/>
              <a:t>Contribute</a:t>
            </a:r>
            <a:r>
              <a:rPr lang="en-US" dirty="0"/>
              <a:t>, in several team roles, to a multi-person project where an </a:t>
            </a:r>
            <a:r>
              <a:rPr lang="en-US" dirty="0" err="1"/>
              <a:t>industrylike</a:t>
            </a:r>
            <a:r>
              <a:rPr lang="en-US" dirty="0"/>
              <a:t> project model is used. This includes planning, follow-up and trade offs under resource constraints. </a:t>
            </a:r>
          </a:p>
          <a:p>
            <a:pPr marL="0" indent="0">
              <a:buNone/>
            </a:pPr>
            <a:r>
              <a:rPr lang="en-US" dirty="0"/>
              <a:t>4. </a:t>
            </a:r>
            <a:r>
              <a:rPr lang="en-US" b="1" dirty="0"/>
              <a:t>Reflect</a:t>
            </a:r>
            <a:r>
              <a:rPr lang="en-US" dirty="0"/>
              <a:t> on the group process in an </a:t>
            </a:r>
            <a:r>
              <a:rPr lang="en-US" b="1" dirty="0"/>
              <a:t>international</a:t>
            </a:r>
            <a:r>
              <a:rPr lang="en-US" dirty="0"/>
              <a:t> team.</a:t>
            </a:r>
            <a:endParaRPr lang="sv-SE" sz="1800" dirty="0"/>
          </a:p>
          <a:p>
            <a:r>
              <a:rPr lang="sv-SE" dirty="0" err="1"/>
              <a:t>This</a:t>
            </a:r>
            <a:r>
              <a:rPr lang="sv-SE" dirty="0"/>
              <a:t> </a:t>
            </a:r>
            <a:r>
              <a:rPr lang="sv-SE" dirty="0" err="1"/>
              <a:t>will</a:t>
            </a:r>
            <a:r>
              <a:rPr lang="sv-SE" dirty="0"/>
              <a:t> be </a:t>
            </a:r>
            <a:r>
              <a:rPr lang="sv-SE" dirty="0" err="1"/>
              <a:t>achieved</a:t>
            </a:r>
            <a:r>
              <a:rPr lang="sv-SE" dirty="0"/>
              <a:t> </a:t>
            </a:r>
            <a:r>
              <a:rPr lang="sv-SE" dirty="0" err="1"/>
              <a:t>through</a:t>
            </a:r>
            <a:r>
              <a:rPr lang="sv-SE" dirty="0"/>
              <a:t>:</a:t>
            </a:r>
            <a:endParaRPr lang="sv-SE" sz="1800" dirty="0"/>
          </a:p>
          <a:p>
            <a:pPr lvl="1"/>
            <a:r>
              <a:rPr lang="en-GB" dirty="0"/>
              <a:t>Reflecting on practices of successful group work</a:t>
            </a:r>
            <a:endParaRPr lang="sv-SE" dirty="0"/>
          </a:p>
          <a:p>
            <a:pPr lvl="1"/>
            <a:r>
              <a:rPr lang="en-GB" dirty="0"/>
              <a:t>Formulating and following a group agreement </a:t>
            </a:r>
            <a:endParaRPr lang="sv-SE" dirty="0"/>
          </a:p>
          <a:p>
            <a:pPr lvl="1"/>
            <a:r>
              <a:rPr lang="en-GB" dirty="0"/>
              <a:t>Showing awareness of one’s own strengths and weaknesses</a:t>
            </a:r>
            <a:endParaRPr lang="sv-SE" dirty="0"/>
          </a:p>
          <a:p>
            <a:pPr lvl="1"/>
            <a:r>
              <a:rPr lang="en-GB" dirty="0"/>
              <a:t>Critically assessing the individual contribution to the group project</a:t>
            </a:r>
            <a:endParaRPr lang="sv-SE" dirty="0"/>
          </a:p>
        </p:txBody>
      </p:sp>
    </p:spTree>
    <p:extLst>
      <p:ext uri="{BB962C8B-B14F-4D97-AF65-F5344CB8AC3E}">
        <p14:creationId xmlns:p14="http://schemas.microsoft.com/office/powerpoint/2010/main" val="62583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100" dirty="0" err="1"/>
              <a:t>Deliverables</a:t>
            </a:r>
            <a:r>
              <a:rPr lang="sv-SE" sz="2100" dirty="0"/>
              <a:t> </a:t>
            </a:r>
            <a:r>
              <a:rPr lang="sv-SE" sz="2100" dirty="0" err="1"/>
              <a:t>connected</a:t>
            </a:r>
            <a:r>
              <a:rPr lang="sv-SE" sz="2100" dirty="0"/>
              <a:t> to </a:t>
            </a:r>
            <a:r>
              <a:rPr lang="sv-SE" sz="2100" dirty="0" err="1"/>
              <a:t>group</a:t>
            </a:r>
            <a:r>
              <a:rPr lang="sv-SE" sz="2100" dirty="0"/>
              <a:t> </a:t>
            </a:r>
            <a:r>
              <a:rPr lang="sv-SE" sz="2100" dirty="0" err="1"/>
              <a:t>diversity</a:t>
            </a:r>
            <a:endParaRPr lang="sv-SE" sz="2100" dirty="0"/>
          </a:p>
        </p:txBody>
      </p:sp>
      <p:graphicFrame>
        <p:nvGraphicFramePr>
          <p:cNvPr id="4" name="Content Placeholder 3"/>
          <p:cNvGraphicFramePr>
            <a:graphicFrameLocks noGrp="1"/>
          </p:cNvGraphicFramePr>
          <p:nvPr>
            <p:ph idx="1"/>
          </p:nvPr>
        </p:nvGraphicFramePr>
        <p:xfrm>
          <a:off x="1277634" y="1215994"/>
          <a:ext cx="6588733" cy="3825240"/>
        </p:xfrm>
        <a:graphic>
          <a:graphicData uri="http://schemas.openxmlformats.org/drawingml/2006/table">
            <a:tbl>
              <a:tblPr firstRow="1" bandRow="1">
                <a:tableStyleId>{5C22544A-7EE6-4342-B048-85BDC9FD1C3A}</a:tableStyleId>
              </a:tblPr>
              <a:tblGrid>
                <a:gridCol w="1439555">
                  <a:extLst>
                    <a:ext uri="{9D8B030D-6E8A-4147-A177-3AD203B41FA5}">
                      <a16:colId xmlns:a16="http://schemas.microsoft.com/office/drawing/2014/main" val="20000"/>
                    </a:ext>
                  </a:extLst>
                </a:gridCol>
                <a:gridCol w="1605658">
                  <a:extLst>
                    <a:ext uri="{9D8B030D-6E8A-4147-A177-3AD203B41FA5}">
                      <a16:colId xmlns:a16="http://schemas.microsoft.com/office/drawing/2014/main" val="20001"/>
                    </a:ext>
                  </a:extLst>
                </a:gridCol>
                <a:gridCol w="3543520">
                  <a:extLst>
                    <a:ext uri="{9D8B030D-6E8A-4147-A177-3AD203B41FA5}">
                      <a16:colId xmlns:a16="http://schemas.microsoft.com/office/drawing/2014/main" val="20002"/>
                    </a:ext>
                  </a:extLst>
                </a:gridCol>
              </a:tblGrid>
              <a:tr h="274320">
                <a:tc>
                  <a:txBody>
                    <a:bodyPr/>
                    <a:lstStyle/>
                    <a:p>
                      <a:r>
                        <a:rPr lang="sv-SE" sz="1400" dirty="0"/>
                        <a:t>Event</a:t>
                      </a:r>
                    </a:p>
                  </a:txBody>
                  <a:tcPr marL="68580" marR="68580" marT="34290" marB="34290"/>
                </a:tc>
                <a:tc>
                  <a:txBody>
                    <a:bodyPr/>
                    <a:lstStyle/>
                    <a:p>
                      <a:r>
                        <a:rPr lang="sv-SE" sz="1400" dirty="0" err="1"/>
                        <a:t>Time</a:t>
                      </a:r>
                      <a:endParaRPr lang="sv-SE" sz="1400" dirty="0"/>
                    </a:p>
                  </a:txBody>
                  <a:tcPr marL="68580" marR="68580" marT="34290" marB="34290"/>
                </a:tc>
                <a:tc>
                  <a:txBody>
                    <a:bodyPr/>
                    <a:lstStyle/>
                    <a:p>
                      <a:r>
                        <a:rPr lang="sv-SE" sz="1400" dirty="0"/>
                        <a:t>Learning</a:t>
                      </a:r>
                      <a:r>
                        <a:rPr lang="sv-SE" sz="1400" baseline="0" dirty="0"/>
                        <a:t> </a:t>
                      </a:r>
                      <a:r>
                        <a:rPr lang="sv-SE" sz="1400" baseline="0" dirty="0" err="1"/>
                        <a:t>outcome</a:t>
                      </a:r>
                      <a:endParaRPr lang="sv-SE" sz="1400" dirty="0"/>
                    </a:p>
                  </a:txBody>
                  <a:tcPr marL="68580" marR="68580" marT="34290" marB="34290"/>
                </a:tc>
                <a:extLst>
                  <a:ext uri="{0D108BD9-81ED-4DB2-BD59-A6C34878D82A}">
                    <a16:rowId xmlns:a16="http://schemas.microsoft.com/office/drawing/2014/main" val="10000"/>
                  </a:ext>
                </a:extLst>
              </a:tr>
              <a:tr h="480060">
                <a:tc>
                  <a:txBody>
                    <a:bodyPr/>
                    <a:lstStyle/>
                    <a:p>
                      <a:r>
                        <a:rPr lang="sv-SE" sz="1400" dirty="0"/>
                        <a:t>Group</a:t>
                      </a:r>
                      <a:r>
                        <a:rPr lang="sv-SE" sz="1400" baseline="0" dirty="0"/>
                        <a:t> </a:t>
                      </a:r>
                      <a:r>
                        <a:rPr lang="sv-SE" sz="1400" baseline="0" dirty="0" err="1"/>
                        <a:t>contract</a:t>
                      </a:r>
                      <a:endParaRPr lang="sv-SE" sz="1400" dirty="0"/>
                    </a:p>
                  </a:txBody>
                  <a:tcPr marL="68580" marR="68580" marT="34290" marB="34290"/>
                </a:tc>
                <a:tc>
                  <a:txBody>
                    <a:bodyPr/>
                    <a:lstStyle/>
                    <a:p>
                      <a:r>
                        <a:rPr lang="sv-SE" sz="1400" dirty="0"/>
                        <a:t>10 Feb</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Formulating and following a group agreement </a:t>
                      </a:r>
                      <a:endParaRPr lang="sv-SE" sz="1400" i="1" dirty="0"/>
                    </a:p>
                  </a:txBody>
                  <a:tcPr marL="68580" marR="68580" marT="34290" marB="34290"/>
                </a:tc>
                <a:extLst>
                  <a:ext uri="{0D108BD9-81ED-4DB2-BD59-A6C34878D82A}">
                    <a16:rowId xmlns:a16="http://schemas.microsoft.com/office/drawing/2014/main" val="10001"/>
                  </a:ext>
                </a:extLst>
              </a:tr>
              <a:tr h="891540">
                <a:tc>
                  <a:txBody>
                    <a:bodyPr/>
                    <a:lstStyle/>
                    <a:p>
                      <a:r>
                        <a:rPr lang="sv-SE" sz="1400" dirty="0"/>
                        <a:t>Mid term team </a:t>
                      </a:r>
                      <a:r>
                        <a:rPr lang="sv-SE" sz="1400" dirty="0" err="1"/>
                        <a:t>assessment</a:t>
                      </a:r>
                      <a:endParaRPr lang="sv-SE" sz="1400" dirty="0"/>
                    </a:p>
                  </a:txBody>
                  <a:tcPr marL="68580" marR="68580" marT="34290" marB="34290"/>
                </a:tc>
                <a:tc>
                  <a:txBody>
                    <a:bodyPr/>
                    <a:lstStyle/>
                    <a:p>
                      <a:r>
                        <a:rPr lang="sv-SE" sz="1400" dirty="0"/>
                        <a:t>5 Mar</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Critically assessing the individual contribution to the group project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Showing awareness of one’s own strengths and weaknesses</a:t>
                      </a:r>
                      <a:endParaRPr lang="sv-SE" sz="1400" i="1" dirty="0"/>
                    </a:p>
                  </a:txBody>
                  <a:tcPr marL="68580" marR="68580" marT="34290" marB="34290"/>
                </a:tc>
                <a:extLst>
                  <a:ext uri="{0D108BD9-81ED-4DB2-BD59-A6C34878D82A}">
                    <a16:rowId xmlns:a16="http://schemas.microsoft.com/office/drawing/2014/main" val="10002"/>
                  </a:ext>
                </a:extLst>
              </a:tr>
              <a:tr h="480060">
                <a:tc>
                  <a:txBody>
                    <a:bodyPr/>
                    <a:lstStyle/>
                    <a:p>
                      <a:r>
                        <a:rPr lang="sv-SE" sz="1400" dirty="0"/>
                        <a:t>Team </a:t>
                      </a:r>
                      <a:r>
                        <a:rPr lang="sv-SE" sz="1400" dirty="0" err="1"/>
                        <a:t>reflection</a:t>
                      </a:r>
                      <a:r>
                        <a:rPr lang="sv-SE" sz="1400" dirty="0"/>
                        <a:t> meeting</a:t>
                      </a:r>
                    </a:p>
                  </a:txBody>
                  <a:tcPr marL="68580" marR="68580" marT="34290" marB="34290"/>
                </a:tc>
                <a:tc>
                  <a:txBody>
                    <a:bodyPr/>
                    <a:lstStyle/>
                    <a:p>
                      <a:r>
                        <a:rPr lang="sv-SE" sz="1400" baseline="0" dirty="0"/>
                        <a:t>9 / 10 Mar</a:t>
                      </a:r>
                      <a:endParaRPr lang="sv-SE"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Reflecting on practices of successful group work</a:t>
                      </a:r>
                      <a:endParaRPr lang="sv-SE" sz="1400" i="1" dirty="0"/>
                    </a:p>
                  </a:txBody>
                  <a:tcPr marL="68580" marR="68580" marT="34290" marB="34290"/>
                </a:tc>
                <a:extLst>
                  <a:ext uri="{0D108BD9-81ED-4DB2-BD59-A6C34878D82A}">
                    <a16:rowId xmlns:a16="http://schemas.microsoft.com/office/drawing/2014/main" val="10003"/>
                  </a:ext>
                </a:extLst>
              </a:tr>
              <a:tr h="480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Team </a:t>
                      </a:r>
                      <a:r>
                        <a:rPr lang="sv-SE" sz="1400" dirty="0" err="1"/>
                        <a:t>reflection</a:t>
                      </a:r>
                      <a:r>
                        <a:rPr lang="sv-SE" sz="1400" baseline="0" dirty="0"/>
                        <a:t> </a:t>
                      </a:r>
                      <a:r>
                        <a:rPr lang="sv-SE" sz="1400" baseline="0" dirty="0" err="1"/>
                        <a:t>report</a:t>
                      </a:r>
                      <a:endParaRPr lang="sv-SE"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err="1"/>
                        <a:t>Exam</a:t>
                      </a:r>
                      <a:r>
                        <a:rPr lang="sv-SE" sz="1400" dirty="0"/>
                        <a:t> </a:t>
                      </a:r>
                      <a:r>
                        <a:rPr lang="sv-SE" sz="1400" dirty="0" err="1"/>
                        <a:t>week</a:t>
                      </a:r>
                      <a:endParaRPr lang="sv-SE" sz="1400" dirty="0"/>
                    </a:p>
                    <a:p>
                      <a:endParaRPr lang="sv-SE"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Reflecting on practices of successful group work</a:t>
                      </a:r>
                      <a:endParaRPr lang="sv-SE" sz="1400" i="1" dirty="0"/>
                    </a:p>
                  </a:txBody>
                  <a:tcPr marL="68580" marR="68580" marT="34290" marB="34290"/>
                </a:tc>
                <a:extLst>
                  <a:ext uri="{0D108BD9-81ED-4DB2-BD59-A6C34878D82A}">
                    <a16:rowId xmlns:a16="http://schemas.microsoft.com/office/drawing/2014/main" val="10004"/>
                  </a:ext>
                </a:extLst>
              </a:tr>
              <a:tr h="1097280">
                <a:tc>
                  <a:txBody>
                    <a:bodyPr/>
                    <a:lstStyle/>
                    <a:p>
                      <a:r>
                        <a:rPr lang="sv-SE" sz="1400" dirty="0"/>
                        <a:t>Final team </a:t>
                      </a:r>
                      <a:r>
                        <a:rPr lang="sv-SE" sz="1400" dirty="0" err="1"/>
                        <a:t>assessment</a:t>
                      </a:r>
                      <a:endParaRPr lang="sv-SE" sz="1400" dirty="0"/>
                    </a:p>
                  </a:txBody>
                  <a:tcPr marL="68580" marR="68580" marT="34290" marB="34290"/>
                </a:tc>
                <a:tc>
                  <a:txBody>
                    <a:bodyPr/>
                    <a:lstStyle/>
                    <a:p>
                      <a:r>
                        <a:rPr lang="sv-SE" sz="1400" dirty="0" err="1"/>
                        <a:t>Exam</a:t>
                      </a:r>
                      <a:r>
                        <a:rPr lang="sv-SE" sz="1400" dirty="0"/>
                        <a:t> </a:t>
                      </a:r>
                      <a:r>
                        <a:rPr lang="sv-SE" sz="1400" dirty="0" err="1"/>
                        <a:t>week</a:t>
                      </a:r>
                      <a:endParaRPr lang="sv-SE"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Critically assessing the individual contribution to the group project</a:t>
                      </a:r>
                      <a:endParaRPr lang="sv-SE" sz="140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t>Showing awareness of one’s own strengths and weaknesses</a:t>
                      </a:r>
                      <a:endParaRPr lang="sv-SE" sz="14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i="1" dirty="0"/>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940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Group </a:t>
            </a:r>
            <a:r>
              <a:rPr lang="sv-SE" dirty="0" err="1"/>
              <a:t>contract</a:t>
            </a:r>
            <a:endParaRPr lang="sv-SE" dirty="0"/>
          </a:p>
        </p:txBody>
      </p:sp>
      <p:sp>
        <p:nvSpPr>
          <p:cNvPr id="3" name="Content Placeholder 2"/>
          <p:cNvSpPr>
            <a:spLocks noGrp="1"/>
          </p:cNvSpPr>
          <p:nvPr>
            <p:ph idx="1"/>
          </p:nvPr>
        </p:nvSpPr>
        <p:spPr>
          <a:xfrm>
            <a:off x="510362" y="1301602"/>
            <a:ext cx="6926669" cy="3570126"/>
          </a:xfrm>
        </p:spPr>
        <p:txBody>
          <a:bodyPr/>
          <a:lstStyle/>
          <a:p>
            <a:pPr marL="0" indent="0">
              <a:buNone/>
            </a:pPr>
            <a:r>
              <a:rPr lang="sv-SE" sz="2100" b="1" dirty="0" err="1"/>
              <a:t>Suggested</a:t>
            </a:r>
            <a:r>
              <a:rPr lang="sv-SE" sz="2100" b="1" dirty="0"/>
              <a:t> template on Canvas</a:t>
            </a:r>
            <a:r>
              <a:rPr lang="sv-SE" sz="2100" dirty="0"/>
              <a:t>:</a:t>
            </a:r>
          </a:p>
          <a:p>
            <a:pPr marL="0" indent="0">
              <a:buNone/>
            </a:pPr>
            <a:r>
              <a:rPr lang="sv-SE" sz="1800" dirty="0"/>
              <a:t>Meetings</a:t>
            </a:r>
          </a:p>
          <a:p>
            <a:pPr marL="0" indent="0">
              <a:buNone/>
            </a:pPr>
            <a:r>
              <a:rPr lang="sv-SE" sz="1800" dirty="0"/>
              <a:t>Division and </a:t>
            </a:r>
            <a:r>
              <a:rPr lang="sv-SE" sz="1800" dirty="0" err="1"/>
              <a:t>execution</a:t>
            </a:r>
            <a:r>
              <a:rPr lang="sv-SE" sz="1800" dirty="0"/>
              <a:t> </a:t>
            </a:r>
            <a:r>
              <a:rPr lang="sv-SE" sz="1800" dirty="0" err="1"/>
              <a:t>of</a:t>
            </a:r>
            <a:r>
              <a:rPr lang="sv-SE" sz="1800" dirty="0"/>
              <a:t> </a:t>
            </a:r>
            <a:r>
              <a:rPr lang="sv-SE" sz="1800" dirty="0" err="1"/>
              <a:t>work</a:t>
            </a:r>
            <a:endParaRPr lang="sv-SE" sz="1800" dirty="0"/>
          </a:p>
          <a:p>
            <a:pPr marL="0" indent="0">
              <a:buNone/>
            </a:pPr>
            <a:r>
              <a:rPr lang="sv-SE" sz="1800" dirty="0"/>
              <a:t>Team </a:t>
            </a:r>
            <a:r>
              <a:rPr lang="sv-SE" sz="1800" dirty="0" err="1"/>
              <a:t>decisions</a:t>
            </a:r>
            <a:endParaRPr lang="sv-SE" sz="1800" dirty="0"/>
          </a:p>
          <a:p>
            <a:pPr marL="0" indent="0">
              <a:buNone/>
            </a:pPr>
            <a:r>
              <a:rPr lang="sv-SE" sz="1800" dirty="0" err="1"/>
              <a:t>Scrum</a:t>
            </a:r>
            <a:r>
              <a:rPr lang="sv-SE" sz="1800" dirty="0"/>
              <a:t> </a:t>
            </a:r>
            <a:r>
              <a:rPr lang="sv-SE" sz="1800" dirty="0" err="1"/>
              <a:t>values</a:t>
            </a:r>
            <a:endParaRPr lang="sv-SE" sz="1800" dirty="0"/>
          </a:p>
          <a:p>
            <a:pPr marL="0" indent="0">
              <a:buNone/>
            </a:pPr>
            <a:r>
              <a:rPr lang="sv-SE" sz="1800" dirty="0"/>
              <a:t>Handling </a:t>
            </a:r>
            <a:r>
              <a:rPr lang="sv-SE" sz="1800" dirty="0" err="1"/>
              <a:t>of</a:t>
            </a:r>
            <a:r>
              <a:rPr lang="sv-SE" sz="1800" dirty="0"/>
              <a:t> </a:t>
            </a:r>
            <a:r>
              <a:rPr lang="sv-SE" sz="1800" dirty="0" err="1"/>
              <a:t>documents</a:t>
            </a:r>
            <a:r>
              <a:rPr lang="sv-SE" sz="1800" dirty="0"/>
              <a:t> and </a:t>
            </a:r>
            <a:r>
              <a:rPr lang="sv-SE" sz="1800" dirty="0" err="1"/>
              <a:t>files</a:t>
            </a:r>
            <a:endParaRPr lang="sv-SE" sz="1800" dirty="0"/>
          </a:p>
          <a:p>
            <a:pPr marL="0" indent="0">
              <a:buNone/>
            </a:pPr>
            <a:r>
              <a:rPr lang="sv-SE" sz="1800" dirty="0"/>
              <a:t>Communication </a:t>
            </a:r>
            <a:r>
              <a:rPr lang="sv-SE" sz="1800" dirty="0" err="1"/>
              <a:t>outside</a:t>
            </a:r>
            <a:r>
              <a:rPr lang="sv-SE" sz="1800" dirty="0"/>
              <a:t> meetings</a:t>
            </a:r>
          </a:p>
          <a:p>
            <a:pPr marL="0" indent="0">
              <a:buNone/>
            </a:pPr>
            <a:r>
              <a:rPr lang="sv-SE" sz="1800" dirty="0" err="1"/>
              <a:t>Consequences</a:t>
            </a:r>
            <a:r>
              <a:rPr lang="sv-SE" sz="1800" dirty="0"/>
              <a:t> </a:t>
            </a:r>
            <a:r>
              <a:rPr lang="sv-SE" sz="1800" dirty="0" err="1"/>
              <a:t>if</a:t>
            </a:r>
            <a:r>
              <a:rPr lang="sv-SE" sz="1800" dirty="0"/>
              <a:t> team </a:t>
            </a:r>
            <a:r>
              <a:rPr lang="sv-SE" sz="1800" dirty="0" err="1"/>
              <a:t>member</a:t>
            </a:r>
            <a:r>
              <a:rPr lang="sv-SE" sz="1800" dirty="0"/>
              <a:t> breaks </a:t>
            </a:r>
            <a:r>
              <a:rPr lang="sv-SE" sz="1800" dirty="0" err="1"/>
              <a:t>contract</a:t>
            </a:r>
            <a:endParaRPr lang="sv-SE" sz="1800" dirty="0"/>
          </a:p>
          <a:p>
            <a:pPr marL="342900" lvl="1" indent="0">
              <a:buNone/>
            </a:pPr>
            <a:endParaRPr lang="sv-SE" dirty="0"/>
          </a:p>
          <a:p>
            <a:pPr marL="0" indent="0">
              <a:buNone/>
            </a:pPr>
            <a:r>
              <a:rPr lang="sv-SE" b="1" dirty="0"/>
              <a:t>Ambition</a:t>
            </a:r>
          </a:p>
        </p:txBody>
      </p:sp>
    </p:spTree>
    <p:extLst>
      <p:ext uri="{BB962C8B-B14F-4D97-AF65-F5344CB8AC3E}">
        <p14:creationId xmlns:p14="http://schemas.microsoft.com/office/powerpoint/2010/main" val="3631346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Mid term team </a:t>
            </a:r>
            <a:r>
              <a:rPr lang="sv-SE" dirty="0" err="1"/>
              <a:t>assessment</a:t>
            </a:r>
            <a:endParaRPr lang="sv-S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9453" y="1485900"/>
            <a:ext cx="5685095" cy="3371850"/>
          </a:xfrm>
        </p:spPr>
      </p:pic>
    </p:spTree>
    <p:extLst>
      <p:ext uri="{BB962C8B-B14F-4D97-AF65-F5344CB8AC3E}">
        <p14:creationId xmlns:p14="http://schemas.microsoft.com/office/powerpoint/2010/main" val="205891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FB2-AE29-4408-B156-0EA40CAD01A2}"/>
              </a:ext>
            </a:extLst>
          </p:cNvPr>
          <p:cNvSpPr>
            <a:spLocks noGrp="1"/>
          </p:cNvSpPr>
          <p:nvPr>
            <p:ph type="title"/>
          </p:nvPr>
        </p:nvSpPr>
        <p:spPr/>
        <p:txBody>
          <a:bodyPr/>
          <a:lstStyle/>
          <a:p>
            <a:endParaRPr lang="sv-SE" dirty="0"/>
          </a:p>
        </p:txBody>
      </p:sp>
      <p:pic>
        <p:nvPicPr>
          <p:cNvPr id="3" name="Picture 2">
            <a:extLst>
              <a:ext uri="{FF2B5EF4-FFF2-40B4-BE49-F238E27FC236}">
                <a16:creationId xmlns:a16="http://schemas.microsoft.com/office/drawing/2014/main" id="{00EBC3D8-DAFD-4B27-88E9-7DC2B85FFA13}"/>
              </a:ext>
            </a:extLst>
          </p:cNvPr>
          <p:cNvPicPr>
            <a:picLocks noChangeAspect="1"/>
          </p:cNvPicPr>
          <p:nvPr/>
        </p:nvPicPr>
        <p:blipFill>
          <a:blip r:embed="rId2"/>
          <a:stretch>
            <a:fillRect/>
          </a:stretch>
        </p:blipFill>
        <p:spPr>
          <a:xfrm>
            <a:off x="3739342" y="1988536"/>
            <a:ext cx="5365445" cy="2867927"/>
          </a:xfrm>
          <a:prstGeom prst="rect">
            <a:avLst/>
          </a:prstGeom>
        </p:spPr>
      </p:pic>
      <p:sp>
        <p:nvSpPr>
          <p:cNvPr id="4" name="TextBox 3">
            <a:extLst>
              <a:ext uri="{FF2B5EF4-FFF2-40B4-BE49-F238E27FC236}">
                <a16:creationId xmlns:a16="http://schemas.microsoft.com/office/drawing/2014/main" id="{C0FCAE11-A3FD-48D8-827C-B0B32EDCD4AD}"/>
              </a:ext>
            </a:extLst>
          </p:cNvPr>
          <p:cNvSpPr txBox="1"/>
          <p:nvPr/>
        </p:nvSpPr>
        <p:spPr>
          <a:xfrm>
            <a:off x="907312" y="623777"/>
            <a:ext cx="6889897" cy="935665"/>
          </a:xfrm>
          <a:prstGeom prst="rect">
            <a:avLst/>
          </a:prstGeom>
        </p:spPr>
        <p:txBody>
          <a:bodyPr vert="horz" wrap="square" lIns="91440" tIns="45720" rIns="91440" bIns="45720" rtlCol="0" anchor="t" anchorCtr="0">
            <a:noAutofit/>
          </a:bodyPr>
          <a:lstStyle/>
          <a:p>
            <a:r>
              <a:rPr lang="sv-SE" sz="4000" b="1" dirty="0" err="1"/>
              <a:t>Cultural</a:t>
            </a:r>
            <a:r>
              <a:rPr lang="sv-SE" sz="4000" b="1" dirty="0"/>
              <a:t> </a:t>
            </a:r>
            <a:r>
              <a:rPr lang="sv-SE" sz="4000" b="1" dirty="0" err="1"/>
              <a:t>diversity</a:t>
            </a:r>
            <a:endParaRPr lang="sv-SE" sz="4000" b="1" dirty="0"/>
          </a:p>
        </p:txBody>
      </p:sp>
      <p:sp>
        <p:nvSpPr>
          <p:cNvPr id="5" name="TextBox 4">
            <a:extLst>
              <a:ext uri="{FF2B5EF4-FFF2-40B4-BE49-F238E27FC236}">
                <a16:creationId xmlns:a16="http://schemas.microsoft.com/office/drawing/2014/main" id="{4829086D-0B86-4794-8377-53E15DD33D61}"/>
              </a:ext>
            </a:extLst>
          </p:cNvPr>
          <p:cNvSpPr txBox="1"/>
          <p:nvPr/>
        </p:nvSpPr>
        <p:spPr>
          <a:xfrm>
            <a:off x="517452" y="1436962"/>
            <a:ext cx="8328836" cy="492443"/>
          </a:xfrm>
          <a:prstGeom prst="rect">
            <a:avLst/>
          </a:prstGeom>
          <a:noFill/>
        </p:spPr>
        <p:txBody>
          <a:bodyPr wrap="square" rtlCol="0">
            <a:spAutoFit/>
          </a:bodyPr>
          <a:lstStyle/>
          <a:p>
            <a:r>
              <a:rPr lang="sv-SE" dirty="0" err="1"/>
              <a:t>Better</a:t>
            </a:r>
            <a:r>
              <a:rPr lang="sv-SE" dirty="0"/>
              <a:t> </a:t>
            </a:r>
            <a:r>
              <a:rPr lang="sv-SE" dirty="0" err="1"/>
              <a:t>results</a:t>
            </a:r>
            <a:r>
              <a:rPr lang="sv-SE" dirty="0"/>
              <a:t> in </a:t>
            </a:r>
            <a:r>
              <a:rPr lang="sv-SE" dirty="0" err="1"/>
              <a:t>scientific</a:t>
            </a:r>
            <a:r>
              <a:rPr lang="sv-SE" dirty="0"/>
              <a:t> </a:t>
            </a:r>
            <a:r>
              <a:rPr lang="sv-SE" dirty="0" err="1"/>
              <a:t>publications</a:t>
            </a:r>
            <a:r>
              <a:rPr lang="sv-SE" dirty="0"/>
              <a:t> in diverse teams</a:t>
            </a:r>
          </a:p>
          <a:p>
            <a:r>
              <a:rPr lang="sv-SE" sz="800" dirty="0"/>
              <a:t>Freeman, R. B., &amp; Huang, W. (2014). </a:t>
            </a:r>
            <a:r>
              <a:rPr lang="sv-SE" sz="800" dirty="0" err="1"/>
              <a:t>Strength</a:t>
            </a:r>
            <a:r>
              <a:rPr lang="sv-SE" sz="800" dirty="0"/>
              <a:t> in </a:t>
            </a:r>
            <a:r>
              <a:rPr lang="sv-SE" sz="800" dirty="0" err="1"/>
              <a:t>diversity:Nature</a:t>
            </a:r>
            <a:r>
              <a:rPr lang="sv-SE" sz="800" dirty="0"/>
              <a:t>, 513(7518), 305-306</a:t>
            </a:r>
          </a:p>
        </p:txBody>
      </p:sp>
      <p:sp>
        <p:nvSpPr>
          <p:cNvPr id="6" name="TextBox 5">
            <a:extLst>
              <a:ext uri="{FF2B5EF4-FFF2-40B4-BE49-F238E27FC236}">
                <a16:creationId xmlns:a16="http://schemas.microsoft.com/office/drawing/2014/main" id="{C716C8AE-20EF-4D60-9D11-19F66CBFDF6A}"/>
              </a:ext>
            </a:extLst>
          </p:cNvPr>
          <p:cNvSpPr txBox="1"/>
          <p:nvPr/>
        </p:nvSpPr>
        <p:spPr>
          <a:xfrm>
            <a:off x="5443870" y="4423144"/>
            <a:ext cx="3310270" cy="538716"/>
          </a:xfrm>
          <a:prstGeom prst="rect">
            <a:avLst/>
          </a:prstGeom>
        </p:spPr>
        <p:txBody>
          <a:bodyPr vert="horz" wrap="square" lIns="91440" tIns="45720" rIns="91440" bIns="45720" rtlCol="0" anchor="t" anchorCtr="0">
            <a:noAutofit/>
          </a:bodyPr>
          <a:lstStyle/>
          <a:p>
            <a:endParaRPr lang="sv-SE" sz="2000" b="0" dirty="0" err="1"/>
          </a:p>
        </p:txBody>
      </p:sp>
      <p:sp>
        <p:nvSpPr>
          <p:cNvPr id="7" name="TextBox 6">
            <a:extLst>
              <a:ext uri="{FF2B5EF4-FFF2-40B4-BE49-F238E27FC236}">
                <a16:creationId xmlns:a16="http://schemas.microsoft.com/office/drawing/2014/main" id="{FCD776C1-D3F0-42EC-A6C2-42FA055DABF4}"/>
              </a:ext>
            </a:extLst>
          </p:cNvPr>
          <p:cNvSpPr txBox="1"/>
          <p:nvPr/>
        </p:nvSpPr>
        <p:spPr>
          <a:xfrm>
            <a:off x="517452" y="1988536"/>
            <a:ext cx="5904613" cy="482009"/>
          </a:xfrm>
          <a:prstGeom prst="rect">
            <a:avLst/>
          </a:prstGeom>
        </p:spPr>
        <p:txBody>
          <a:bodyPr vert="horz" wrap="square" lIns="91440" tIns="45720" rIns="91440" bIns="45720" rtlCol="0" anchor="t" anchorCtr="0">
            <a:noAutofit/>
          </a:bodyPr>
          <a:lstStyle/>
          <a:p>
            <a:r>
              <a:rPr lang="sv-SE" dirty="0" err="1"/>
              <a:t>Diversity</a:t>
            </a:r>
            <a:r>
              <a:rPr lang="sv-SE" dirty="0"/>
              <a:t> makes </a:t>
            </a:r>
            <a:r>
              <a:rPr lang="sv-SE" dirty="0" err="1"/>
              <a:t>us</a:t>
            </a:r>
            <a:r>
              <a:rPr lang="sv-SE" dirty="0"/>
              <a:t> </a:t>
            </a:r>
            <a:r>
              <a:rPr lang="sv-SE" dirty="0" err="1"/>
              <a:t>smarter</a:t>
            </a:r>
            <a:endParaRPr lang="sv-SE" dirty="0"/>
          </a:p>
          <a:p>
            <a:r>
              <a:rPr lang="sv-SE" sz="800" dirty="0"/>
              <a:t>https://www.scientificamerican.com/article/how-diversity-makes-us-smarter/</a:t>
            </a:r>
            <a:endParaRPr lang="sv-SE" sz="800" b="0" dirty="0"/>
          </a:p>
        </p:txBody>
      </p:sp>
    </p:spTree>
    <p:extLst>
      <p:ext uri="{BB962C8B-B14F-4D97-AF65-F5344CB8AC3E}">
        <p14:creationId xmlns:p14="http://schemas.microsoft.com/office/powerpoint/2010/main" val="289798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B5C4-96A8-4871-8D7A-8FB3A58060D8}"/>
              </a:ext>
            </a:extLst>
          </p:cNvPr>
          <p:cNvSpPr>
            <a:spLocks noGrp="1"/>
          </p:cNvSpPr>
          <p:nvPr>
            <p:ph type="title"/>
          </p:nvPr>
        </p:nvSpPr>
        <p:spPr/>
        <p:txBody>
          <a:bodyPr/>
          <a:lstStyle/>
          <a:p>
            <a:r>
              <a:rPr lang="sv-SE" dirty="0"/>
              <a:t>Team </a:t>
            </a:r>
            <a:r>
              <a:rPr lang="sv-SE" dirty="0" err="1"/>
              <a:t>reflection</a:t>
            </a:r>
            <a:r>
              <a:rPr lang="sv-SE" dirty="0"/>
              <a:t> meeting (</a:t>
            </a:r>
            <a:r>
              <a:rPr lang="sv-SE" dirty="0" err="1"/>
              <a:t>with</a:t>
            </a:r>
            <a:r>
              <a:rPr lang="sv-SE" dirty="0"/>
              <a:t> Becky)</a:t>
            </a:r>
          </a:p>
        </p:txBody>
      </p:sp>
      <p:sp>
        <p:nvSpPr>
          <p:cNvPr id="3" name="Content Placeholder 2">
            <a:extLst>
              <a:ext uri="{FF2B5EF4-FFF2-40B4-BE49-F238E27FC236}">
                <a16:creationId xmlns:a16="http://schemas.microsoft.com/office/drawing/2014/main" id="{2CE7F8B7-9C79-4BE0-ABAB-D98ED8C2802E}"/>
              </a:ext>
            </a:extLst>
          </p:cNvPr>
          <p:cNvSpPr>
            <a:spLocks noGrp="1"/>
          </p:cNvSpPr>
          <p:nvPr>
            <p:ph idx="1"/>
          </p:nvPr>
        </p:nvSpPr>
        <p:spPr>
          <a:xfrm>
            <a:off x="340242" y="1485900"/>
            <a:ext cx="8117958" cy="3371850"/>
          </a:xfrm>
          <a:solidFill>
            <a:schemeClr val="accent2">
              <a:lumMod val="60000"/>
              <a:lumOff val="40000"/>
            </a:schemeClr>
          </a:solidFill>
        </p:spPr>
        <p:txBody>
          <a:bodyPr/>
          <a:lstStyle/>
          <a:p>
            <a:endParaRPr lang="sv-SE" dirty="0"/>
          </a:p>
          <a:p>
            <a:r>
              <a:rPr lang="sv-SE" dirty="0" err="1"/>
              <a:t>Reflection</a:t>
            </a:r>
            <a:r>
              <a:rPr lang="sv-SE" dirty="0"/>
              <a:t> on </a:t>
            </a:r>
            <a:r>
              <a:rPr lang="sv-SE" dirty="0" err="1"/>
              <a:t>results</a:t>
            </a:r>
            <a:r>
              <a:rPr lang="sv-SE" dirty="0"/>
              <a:t> </a:t>
            </a:r>
            <a:r>
              <a:rPr lang="sv-SE" dirty="0" err="1"/>
              <a:t>of</a:t>
            </a:r>
            <a:r>
              <a:rPr lang="sv-SE" dirty="0"/>
              <a:t> team </a:t>
            </a:r>
            <a:r>
              <a:rPr lang="sv-SE" dirty="0" err="1"/>
              <a:t>assessment</a:t>
            </a:r>
            <a:endParaRPr lang="sv-SE" dirty="0"/>
          </a:p>
          <a:p>
            <a:r>
              <a:rPr lang="sv-SE" dirty="0"/>
              <a:t>A </a:t>
            </a:r>
            <a:r>
              <a:rPr lang="sv-SE" dirty="0" err="1"/>
              <a:t>possibility</a:t>
            </a:r>
            <a:r>
              <a:rPr lang="sv-SE" dirty="0"/>
              <a:t> to </a:t>
            </a:r>
            <a:r>
              <a:rPr lang="sv-SE" dirty="0" err="1"/>
              <a:t>rethink</a:t>
            </a:r>
            <a:r>
              <a:rPr lang="sv-SE" dirty="0"/>
              <a:t> / </a:t>
            </a:r>
            <a:r>
              <a:rPr lang="sv-SE" dirty="0" err="1"/>
              <a:t>adjust</a:t>
            </a:r>
            <a:r>
              <a:rPr lang="sv-SE" dirty="0"/>
              <a:t> </a:t>
            </a:r>
            <a:r>
              <a:rPr lang="sv-SE" dirty="0" err="1"/>
              <a:t>group</a:t>
            </a:r>
            <a:r>
              <a:rPr lang="sv-SE" dirty="0"/>
              <a:t> </a:t>
            </a:r>
            <a:r>
              <a:rPr lang="sv-SE" dirty="0" err="1"/>
              <a:t>contract</a:t>
            </a:r>
            <a:r>
              <a:rPr lang="sv-SE" dirty="0"/>
              <a:t> / set </a:t>
            </a:r>
            <a:r>
              <a:rPr lang="sv-SE" dirty="0" err="1"/>
              <a:t>up</a:t>
            </a:r>
            <a:r>
              <a:rPr lang="sv-SE" dirty="0"/>
              <a:t> in </a:t>
            </a:r>
            <a:r>
              <a:rPr lang="sv-SE" dirty="0" err="1"/>
              <a:t>group</a:t>
            </a:r>
            <a:endParaRPr lang="sv-SE" dirty="0"/>
          </a:p>
          <a:p>
            <a:r>
              <a:rPr lang="sv-SE" dirty="0"/>
              <a:t>Will </a:t>
            </a:r>
            <a:r>
              <a:rPr lang="sv-SE" dirty="0" err="1"/>
              <a:t>book</a:t>
            </a:r>
            <a:r>
              <a:rPr lang="sv-SE" dirty="0"/>
              <a:t> </a:t>
            </a:r>
            <a:r>
              <a:rPr lang="sv-SE" dirty="0" err="1"/>
              <a:t>times</a:t>
            </a:r>
            <a:r>
              <a:rPr lang="sv-SE" dirty="0"/>
              <a:t> via a </a:t>
            </a:r>
            <a:r>
              <a:rPr lang="sv-SE" dirty="0" err="1"/>
              <a:t>Choodle</a:t>
            </a:r>
            <a:r>
              <a:rPr lang="sv-SE" dirty="0"/>
              <a:t> (</a:t>
            </a:r>
            <a:r>
              <a:rPr lang="sv-SE" dirty="0" err="1"/>
              <a:t>link</a:t>
            </a:r>
            <a:r>
              <a:rPr lang="sv-SE" dirty="0"/>
              <a:t> on Canvas):</a:t>
            </a:r>
          </a:p>
          <a:p>
            <a:pPr marL="0" indent="0">
              <a:buNone/>
            </a:pPr>
            <a:r>
              <a:rPr lang="sv-SE" dirty="0">
                <a:hlinkClick r:id="rId2"/>
              </a:rPr>
              <a:t>https://choodle.portal.chalmers.se/g7874JxXrhFqXtfi</a:t>
            </a:r>
            <a:endParaRPr lang="sv-SE" dirty="0"/>
          </a:p>
          <a:p>
            <a:pPr marL="0" indent="0">
              <a:buNone/>
            </a:pPr>
            <a:endParaRPr lang="sv-SE" dirty="0"/>
          </a:p>
          <a:p>
            <a:pPr marL="0" indent="0">
              <a:buNone/>
            </a:pPr>
            <a:r>
              <a:rPr lang="sv-SE" dirty="0"/>
              <a:t>45 </a:t>
            </a:r>
            <a:r>
              <a:rPr lang="sv-SE" dirty="0" err="1"/>
              <a:t>minute</a:t>
            </a:r>
            <a:r>
              <a:rPr lang="sv-SE" dirty="0"/>
              <a:t> meeting per </a:t>
            </a:r>
            <a:r>
              <a:rPr lang="sv-SE" dirty="0" err="1"/>
              <a:t>group</a:t>
            </a:r>
            <a:endParaRPr lang="sv-SE" dirty="0"/>
          </a:p>
          <a:p>
            <a:pPr marL="0" indent="0">
              <a:buNone/>
            </a:pPr>
            <a:endParaRPr lang="sv-SE" dirty="0"/>
          </a:p>
          <a:p>
            <a:pPr marL="0" indent="0">
              <a:buNone/>
            </a:pPr>
            <a:endParaRPr lang="sv-SE" dirty="0"/>
          </a:p>
          <a:p>
            <a:endParaRPr lang="sv-SE" dirty="0"/>
          </a:p>
          <a:p>
            <a:pPr marL="0" indent="0">
              <a:buNone/>
            </a:pPr>
            <a:endParaRPr lang="sv-SE" dirty="0"/>
          </a:p>
          <a:p>
            <a:pPr marL="0" indent="0">
              <a:buNone/>
            </a:pPr>
            <a:endParaRPr lang="sv-SE" dirty="0"/>
          </a:p>
          <a:p>
            <a:endParaRPr lang="sv-SE" dirty="0"/>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1608339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60B0-94D3-479F-B7E3-4F63BEE7228B}"/>
              </a:ext>
            </a:extLst>
          </p:cNvPr>
          <p:cNvSpPr>
            <a:spLocks noGrp="1"/>
          </p:cNvSpPr>
          <p:nvPr>
            <p:ph type="title"/>
          </p:nvPr>
        </p:nvSpPr>
        <p:spPr/>
        <p:txBody>
          <a:bodyPr/>
          <a:lstStyle/>
          <a:p>
            <a:r>
              <a:rPr lang="sv-SE" dirty="0" err="1"/>
              <a:t>Differences</a:t>
            </a:r>
            <a:r>
              <a:rPr lang="sv-SE" dirty="0"/>
              <a:t> </a:t>
            </a:r>
            <a:r>
              <a:rPr lang="sv-SE" dirty="0" err="1"/>
              <a:t>of</a:t>
            </a:r>
            <a:r>
              <a:rPr lang="sv-SE" dirty="0"/>
              <a:t> opinion?</a:t>
            </a:r>
            <a:br>
              <a:rPr lang="sv-SE" dirty="0"/>
            </a:br>
            <a:endParaRPr lang="sv-SE" dirty="0"/>
          </a:p>
        </p:txBody>
      </p:sp>
      <p:pic>
        <p:nvPicPr>
          <p:cNvPr id="4" name="Picture 3">
            <a:extLst>
              <a:ext uri="{FF2B5EF4-FFF2-40B4-BE49-F238E27FC236}">
                <a16:creationId xmlns:a16="http://schemas.microsoft.com/office/drawing/2014/main" id="{74FFCAE6-460A-4B45-A51F-5015E71CBFA4}"/>
              </a:ext>
            </a:extLst>
          </p:cNvPr>
          <p:cNvPicPr>
            <a:picLocks noChangeAspect="1"/>
          </p:cNvPicPr>
          <p:nvPr/>
        </p:nvPicPr>
        <p:blipFill>
          <a:blip r:embed="rId2"/>
          <a:stretch>
            <a:fillRect/>
          </a:stretch>
        </p:blipFill>
        <p:spPr>
          <a:xfrm>
            <a:off x="912370" y="1307332"/>
            <a:ext cx="2556834" cy="3109111"/>
          </a:xfrm>
          <a:prstGeom prst="rect">
            <a:avLst/>
          </a:prstGeom>
        </p:spPr>
      </p:pic>
      <p:pic>
        <p:nvPicPr>
          <p:cNvPr id="5" name="Content Placeholder 5">
            <a:extLst>
              <a:ext uri="{FF2B5EF4-FFF2-40B4-BE49-F238E27FC236}">
                <a16:creationId xmlns:a16="http://schemas.microsoft.com/office/drawing/2014/main" id="{3C30B845-BF16-4120-94AC-63DECF75F314}"/>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062108" y="1200150"/>
            <a:ext cx="2997371" cy="3315143"/>
          </a:xfrm>
          <a:prstGeom prst="rect">
            <a:avLst/>
          </a:prstGeom>
        </p:spPr>
      </p:pic>
    </p:spTree>
    <p:extLst>
      <p:ext uri="{BB962C8B-B14F-4D97-AF65-F5344CB8AC3E}">
        <p14:creationId xmlns:p14="http://schemas.microsoft.com/office/powerpoint/2010/main" val="198465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Back to the films / </a:t>
            </a:r>
            <a:r>
              <a:rPr lang="sv-SE" dirty="0" err="1"/>
              <a:t>group</a:t>
            </a:r>
            <a:r>
              <a:rPr lang="sv-SE" dirty="0"/>
              <a:t> </a:t>
            </a:r>
            <a:r>
              <a:rPr lang="sv-SE" dirty="0" err="1"/>
              <a:t>work</a:t>
            </a:r>
            <a:r>
              <a:rPr lang="sv-SE" dirty="0"/>
              <a:t> </a:t>
            </a:r>
            <a:r>
              <a:rPr lang="sv-SE" dirty="0" err="1"/>
              <a:t>model</a:t>
            </a:r>
            <a:endParaRPr lang="sv-SE" dirty="0"/>
          </a:p>
        </p:txBody>
      </p:sp>
      <p:sp>
        <p:nvSpPr>
          <p:cNvPr id="3" name="Content Placeholder 2"/>
          <p:cNvSpPr>
            <a:spLocks noGrp="1"/>
          </p:cNvSpPr>
          <p:nvPr>
            <p:ph idx="1"/>
          </p:nvPr>
        </p:nvSpPr>
        <p:spPr/>
        <p:txBody>
          <a:bodyPr/>
          <a:lstStyle/>
          <a:p>
            <a:pPr marL="0" indent="0">
              <a:buNone/>
            </a:pPr>
            <a:r>
              <a:rPr lang="en-US" dirty="0"/>
              <a:t>In your project groups:</a:t>
            </a:r>
          </a:p>
          <a:p>
            <a:pPr marL="0" indent="0">
              <a:buNone/>
            </a:pPr>
            <a:r>
              <a:rPr lang="en-US" dirty="0"/>
              <a:t>The preparation you did (2 videos; 1 text) focused primarily on introducing </a:t>
            </a:r>
            <a:r>
              <a:rPr lang="en-US" dirty="0" err="1"/>
              <a:t>Wheelen’s</a:t>
            </a:r>
            <a:r>
              <a:rPr lang="en-US" dirty="0"/>
              <a:t> group development model:</a:t>
            </a:r>
          </a:p>
          <a:p>
            <a:r>
              <a:rPr lang="en-US" dirty="0"/>
              <a:t>How did you understand the model? (Discuss the model in your group, and see if you think about it in the same way)</a:t>
            </a:r>
          </a:p>
          <a:p>
            <a:r>
              <a:rPr lang="en-US" dirty="0"/>
              <a:t>How useful is the model? Which parts of the model are useful?</a:t>
            </a:r>
          </a:p>
          <a:p>
            <a:r>
              <a:rPr lang="en-US" dirty="0"/>
              <a:t>Are there any implications for your group contract? (i.e. does the model suggest certain ‘good’ ways of working? Ways to drive development?)</a:t>
            </a:r>
          </a:p>
          <a:p>
            <a:pPr marL="0" indent="0">
              <a:buNone/>
            </a:pPr>
            <a:endParaRPr lang="en-US" dirty="0"/>
          </a:p>
          <a:p>
            <a:endParaRPr lang="sv-SE" dirty="0"/>
          </a:p>
        </p:txBody>
      </p:sp>
    </p:spTree>
    <p:extLst>
      <p:ext uri="{BB962C8B-B14F-4D97-AF65-F5344CB8AC3E}">
        <p14:creationId xmlns:p14="http://schemas.microsoft.com/office/powerpoint/2010/main" val="3697094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800" dirty="0" err="1"/>
              <a:t>References</a:t>
            </a:r>
            <a:r>
              <a:rPr lang="sv-SE" sz="2800" dirty="0"/>
              <a:t> (</a:t>
            </a:r>
            <a:r>
              <a:rPr lang="sv-SE" sz="2800" dirty="0" err="1"/>
              <a:t>Intercultural</a:t>
            </a:r>
            <a:r>
              <a:rPr lang="sv-SE" sz="2800" dirty="0"/>
              <a:t> </a:t>
            </a:r>
            <a:r>
              <a:rPr lang="sv-SE" sz="2800" dirty="0" err="1"/>
              <a:t>communication</a:t>
            </a:r>
            <a:r>
              <a:rPr lang="sv-SE" sz="2800" dirty="0"/>
              <a:t>)</a:t>
            </a:r>
          </a:p>
        </p:txBody>
      </p:sp>
      <p:sp>
        <p:nvSpPr>
          <p:cNvPr id="3" name="Content Placeholder 2"/>
          <p:cNvSpPr>
            <a:spLocks noGrp="1"/>
          </p:cNvSpPr>
          <p:nvPr>
            <p:ph idx="1"/>
          </p:nvPr>
        </p:nvSpPr>
        <p:spPr>
          <a:xfrm>
            <a:off x="219740" y="1211669"/>
            <a:ext cx="8132135" cy="3176033"/>
          </a:xfrm>
          <a:solidFill>
            <a:schemeClr val="bg1"/>
          </a:solidFill>
        </p:spPr>
        <p:txBody>
          <a:bodyPr/>
          <a:lstStyle/>
          <a:p>
            <a:r>
              <a:rPr lang="en-US" sz="1350" dirty="0"/>
              <a:t>Downey, Gary Lee, et al. (2006) "The globally competent engineer: Working effectively with people who define problems differently." </a:t>
            </a:r>
            <a:r>
              <a:rPr lang="en-US" sz="1350" i="1" dirty="0"/>
              <a:t>Journal of Engineering Education </a:t>
            </a:r>
            <a:r>
              <a:rPr lang="en-US" sz="1350" dirty="0"/>
              <a:t>95.2 107-122.</a:t>
            </a:r>
          </a:p>
          <a:p>
            <a:r>
              <a:rPr lang="en-US" sz="1350" dirty="0" err="1"/>
              <a:t>Duhigg</a:t>
            </a:r>
            <a:r>
              <a:rPr lang="en-US" sz="1350" dirty="0"/>
              <a:t>, C. (2016) What Google learned from its quest to build the perfect team” The New York Times Magazine </a:t>
            </a:r>
            <a:r>
              <a:rPr lang="en-US" sz="1350" dirty="0">
                <a:hlinkClick r:id="rId2"/>
              </a:rPr>
              <a:t>http://www.nytimes.com/2016/02/28/magazine/what-google-learned-from-its-quest-to-build-the-perfect-team.html?_r=0</a:t>
            </a:r>
            <a:r>
              <a:rPr lang="en-US" sz="1350" dirty="0"/>
              <a:t> Accessed 10 Oct 2016</a:t>
            </a:r>
          </a:p>
          <a:p>
            <a:r>
              <a:rPr lang="en-US" sz="1350" dirty="0"/>
              <a:t>Hofstede, G., Hofstede, G. J., &amp; </a:t>
            </a:r>
            <a:r>
              <a:rPr lang="en-US" sz="1350" dirty="0" err="1"/>
              <a:t>Minkov</a:t>
            </a:r>
            <a:r>
              <a:rPr lang="en-US" sz="1350" dirty="0"/>
              <a:t>, M. (2010). </a:t>
            </a:r>
            <a:r>
              <a:rPr lang="en-US" sz="1350" i="1" dirty="0"/>
              <a:t>Cultures and organizations: Software of the mind</a:t>
            </a:r>
            <a:r>
              <a:rPr lang="en-US" sz="1350" dirty="0"/>
              <a:t> (Vol. 3). London: McGraw-Hill.</a:t>
            </a:r>
          </a:p>
          <a:p>
            <a:r>
              <a:rPr lang="en-US" sz="1350" dirty="0"/>
              <a:t>Geert Hofstede </a:t>
            </a:r>
            <a:r>
              <a:rPr lang="en-US" sz="1350" dirty="0">
                <a:hlinkClick r:id="rId3"/>
              </a:rPr>
              <a:t>https://geert-hofstede.com/cultural-dimensions.html</a:t>
            </a:r>
            <a:r>
              <a:rPr lang="en-US" sz="1350" dirty="0"/>
              <a:t> </a:t>
            </a:r>
          </a:p>
          <a:p>
            <a:r>
              <a:rPr lang="en-US" sz="1350" dirty="0"/>
              <a:t>Holliday, A., Hyde, M., &amp; </a:t>
            </a:r>
            <a:r>
              <a:rPr lang="en-US" sz="1350" dirty="0" err="1"/>
              <a:t>Kullman</a:t>
            </a:r>
            <a:r>
              <a:rPr lang="en-US" sz="1350" dirty="0"/>
              <a:t>, J. (2010). </a:t>
            </a:r>
            <a:r>
              <a:rPr lang="en-US" sz="1350" i="1" dirty="0"/>
              <a:t>Intercultural communication: An advanced resource book for students</a:t>
            </a:r>
            <a:r>
              <a:rPr lang="en-US" sz="1350" dirty="0"/>
              <a:t>. Routledge.</a:t>
            </a:r>
          </a:p>
          <a:p>
            <a:pPr marL="0" indent="0">
              <a:buNone/>
            </a:pPr>
            <a:endParaRPr lang="en-US" dirty="0"/>
          </a:p>
          <a:p>
            <a:endParaRPr lang="sv-SE" dirty="0"/>
          </a:p>
        </p:txBody>
      </p:sp>
    </p:spTree>
    <p:extLst>
      <p:ext uri="{BB962C8B-B14F-4D97-AF65-F5344CB8AC3E}">
        <p14:creationId xmlns:p14="http://schemas.microsoft.com/office/powerpoint/2010/main" val="3991070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88211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C8D6-681B-42F0-8A3E-6DC7E66CC5DB}"/>
              </a:ext>
            </a:extLst>
          </p:cNvPr>
          <p:cNvSpPr>
            <a:spLocks noGrp="1"/>
          </p:cNvSpPr>
          <p:nvPr>
            <p:ph type="title"/>
          </p:nvPr>
        </p:nvSpPr>
        <p:spPr/>
        <p:txBody>
          <a:bodyPr/>
          <a:lstStyle/>
          <a:p>
            <a:r>
              <a:rPr lang="sv-SE" dirty="0"/>
              <a:t>Cultures </a:t>
            </a:r>
            <a:r>
              <a:rPr lang="sv-SE" dirty="0" err="1"/>
              <a:t>don’t</a:t>
            </a:r>
            <a:r>
              <a:rPr lang="sv-SE" dirty="0"/>
              <a:t> </a:t>
            </a:r>
            <a:r>
              <a:rPr lang="sv-SE" dirty="0" err="1"/>
              <a:t>meet</a:t>
            </a:r>
            <a:r>
              <a:rPr lang="sv-SE" dirty="0"/>
              <a:t>, </a:t>
            </a:r>
            <a:r>
              <a:rPr lang="sv-SE" dirty="0" err="1"/>
              <a:t>people</a:t>
            </a:r>
            <a:r>
              <a:rPr lang="sv-SE" dirty="0"/>
              <a:t> do</a:t>
            </a:r>
          </a:p>
        </p:txBody>
      </p:sp>
      <p:pic>
        <p:nvPicPr>
          <p:cNvPr id="4" name="Content Placeholder 3">
            <a:extLst>
              <a:ext uri="{FF2B5EF4-FFF2-40B4-BE49-F238E27FC236}">
                <a16:creationId xmlns:a16="http://schemas.microsoft.com/office/drawing/2014/main" id="{B4B8F9CE-69B7-4C26-8BEA-85237CF1C1C6}"/>
              </a:ext>
            </a:extLst>
          </p:cNvPr>
          <p:cNvPicPr>
            <a:picLocks noGrp="1" noChangeAspect="1"/>
          </p:cNvPicPr>
          <p:nvPr>
            <p:ph idx="1"/>
          </p:nvPr>
        </p:nvPicPr>
        <p:blipFill>
          <a:blip r:embed="rId2"/>
          <a:stretch>
            <a:fillRect/>
          </a:stretch>
        </p:blipFill>
        <p:spPr>
          <a:xfrm>
            <a:off x="1982076" y="1220278"/>
            <a:ext cx="5258697" cy="3371850"/>
          </a:xfrm>
          <a:prstGeom prst="rect">
            <a:avLst/>
          </a:prstGeom>
        </p:spPr>
      </p:pic>
      <p:sp>
        <p:nvSpPr>
          <p:cNvPr id="5" name="TextBox 4">
            <a:extLst>
              <a:ext uri="{FF2B5EF4-FFF2-40B4-BE49-F238E27FC236}">
                <a16:creationId xmlns:a16="http://schemas.microsoft.com/office/drawing/2014/main" id="{78152121-14B8-4AF5-A8B5-F8AB9C21D419}"/>
              </a:ext>
            </a:extLst>
          </p:cNvPr>
          <p:cNvSpPr txBox="1"/>
          <p:nvPr/>
        </p:nvSpPr>
        <p:spPr>
          <a:xfrm>
            <a:off x="5115098" y="4716087"/>
            <a:ext cx="3674226" cy="382386"/>
          </a:xfrm>
          <a:prstGeom prst="rect">
            <a:avLst/>
          </a:prstGeom>
        </p:spPr>
        <p:txBody>
          <a:bodyPr vert="horz" wrap="square" lIns="91440" tIns="45720" rIns="91440" bIns="45720" rtlCol="0" anchor="t" anchorCtr="0">
            <a:noAutofit/>
          </a:bodyPr>
          <a:lstStyle/>
          <a:p>
            <a:endParaRPr lang="sv-SE" sz="2000" b="0" dirty="0" err="1"/>
          </a:p>
        </p:txBody>
      </p:sp>
      <p:sp>
        <p:nvSpPr>
          <p:cNvPr id="6" name="TextBox 5">
            <a:extLst>
              <a:ext uri="{FF2B5EF4-FFF2-40B4-BE49-F238E27FC236}">
                <a16:creationId xmlns:a16="http://schemas.microsoft.com/office/drawing/2014/main" id="{B9BEDCCD-40EA-48B9-B5EE-0B06138F4A2B}"/>
              </a:ext>
            </a:extLst>
          </p:cNvPr>
          <p:cNvSpPr txBox="1"/>
          <p:nvPr/>
        </p:nvSpPr>
        <p:spPr>
          <a:xfrm>
            <a:off x="6257504" y="1244485"/>
            <a:ext cx="3834938" cy="260465"/>
          </a:xfrm>
          <a:prstGeom prst="rect">
            <a:avLst/>
          </a:prstGeom>
        </p:spPr>
        <p:txBody>
          <a:bodyPr vert="horz" wrap="square" lIns="91440" tIns="45720" rIns="91440" bIns="45720" rtlCol="0" anchor="t" anchorCtr="0">
            <a:noAutofit/>
          </a:bodyPr>
          <a:lstStyle/>
          <a:p>
            <a:r>
              <a:rPr lang="sv-SE" sz="1400" b="0" dirty="0"/>
              <a:t>Hoffman and Verdooren, 2018</a:t>
            </a:r>
          </a:p>
        </p:txBody>
      </p:sp>
      <p:sp>
        <p:nvSpPr>
          <p:cNvPr id="3" name="TextBox 2"/>
          <p:cNvSpPr txBox="1"/>
          <p:nvPr/>
        </p:nvSpPr>
        <p:spPr>
          <a:xfrm>
            <a:off x="261256" y="4760422"/>
            <a:ext cx="6816437" cy="260465"/>
          </a:xfrm>
          <a:prstGeom prst="rect">
            <a:avLst/>
          </a:prstGeom>
        </p:spPr>
        <p:txBody>
          <a:bodyPr vert="horz" wrap="square" lIns="91440" tIns="45720" rIns="91440" bIns="45720" rtlCol="0" anchor="t" anchorCtr="0">
            <a:noAutofit/>
          </a:bodyPr>
          <a:lstStyle/>
          <a:p>
            <a:r>
              <a:rPr lang="sv-SE" sz="1600" dirty="0"/>
              <a:t>https://www.youtube.com/watch?v=BjrmS9qsQCk (</a:t>
            </a:r>
            <a:r>
              <a:rPr lang="sv-SE" sz="1600" dirty="0" err="1"/>
              <a:t>Tedtalk</a:t>
            </a:r>
            <a:r>
              <a:rPr lang="sv-SE" sz="1600" dirty="0"/>
              <a:t>, Verdooren)</a:t>
            </a:r>
            <a:endParaRPr lang="sv-SE" sz="1600" b="0" dirty="0"/>
          </a:p>
        </p:txBody>
      </p:sp>
    </p:spTree>
    <p:extLst>
      <p:ext uri="{BB962C8B-B14F-4D97-AF65-F5344CB8AC3E}">
        <p14:creationId xmlns:p14="http://schemas.microsoft.com/office/powerpoint/2010/main" val="419924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83FF7-F9D2-4A62-8C42-C57D2478010D}"/>
              </a:ext>
            </a:extLst>
          </p:cNvPr>
          <p:cNvPicPr>
            <a:picLocks noChangeAspect="1"/>
          </p:cNvPicPr>
          <p:nvPr/>
        </p:nvPicPr>
        <p:blipFill>
          <a:blip r:embed="rId3"/>
          <a:stretch>
            <a:fillRect/>
          </a:stretch>
        </p:blipFill>
        <p:spPr>
          <a:xfrm>
            <a:off x="248093" y="935020"/>
            <a:ext cx="5125491" cy="3997081"/>
          </a:xfrm>
          <a:prstGeom prst="rect">
            <a:avLst/>
          </a:prstGeom>
        </p:spPr>
      </p:pic>
      <p:sp>
        <p:nvSpPr>
          <p:cNvPr id="2" name="TextBox 1">
            <a:extLst>
              <a:ext uri="{FF2B5EF4-FFF2-40B4-BE49-F238E27FC236}">
                <a16:creationId xmlns:a16="http://schemas.microsoft.com/office/drawing/2014/main" id="{E660D767-CBB0-4CF6-8BB6-2DC33D32230D}"/>
              </a:ext>
            </a:extLst>
          </p:cNvPr>
          <p:cNvSpPr txBox="1"/>
          <p:nvPr/>
        </p:nvSpPr>
        <p:spPr>
          <a:xfrm>
            <a:off x="1331640" y="519522"/>
            <a:ext cx="6426714" cy="415498"/>
          </a:xfrm>
          <a:prstGeom prst="rect">
            <a:avLst/>
          </a:prstGeom>
          <a:noFill/>
        </p:spPr>
        <p:txBody>
          <a:bodyPr wrap="square" rtlCol="0">
            <a:spAutoFit/>
          </a:bodyPr>
          <a:lstStyle/>
          <a:p>
            <a:r>
              <a:rPr lang="sv-SE" sz="2100" b="1" dirty="0"/>
              <a:t>Group </a:t>
            </a:r>
            <a:r>
              <a:rPr lang="sv-SE" sz="2100" b="1" dirty="0" err="1"/>
              <a:t>work</a:t>
            </a:r>
            <a:r>
              <a:rPr lang="sv-SE" sz="2100" b="1" dirty="0"/>
              <a:t> in </a:t>
            </a:r>
            <a:r>
              <a:rPr lang="sv-SE" sz="2100" b="1" dirty="0" err="1"/>
              <a:t>companies</a:t>
            </a:r>
            <a:r>
              <a:rPr lang="sv-SE" sz="2100" b="1" dirty="0"/>
              <a:t> in Sweden</a:t>
            </a:r>
          </a:p>
        </p:txBody>
      </p:sp>
      <p:sp>
        <p:nvSpPr>
          <p:cNvPr id="8" name="TextBox 7">
            <a:extLst>
              <a:ext uri="{FF2B5EF4-FFF2-40B4-BE49-F238E27FC236}">
                <a16:creationId xmlns:a16="http://schemas.microsoft.com/office/drawing/2014/main" id="{5CD97CB4-2535-4C32-B5C0-D56E09A3ABC9}"/>
              </a:ext>
            </a:extLst>
          </p:cNvPr>
          <p:cNvSpPr txBox="1"/>
          <p:nvPr/>
        </p:nvSpPr>
        <p:spPr>
          <a:xfrm>
            <a:off x="5636117" y="2780273"/>
            <a:ext cx="2560320" cy="1516380"/>
          </a:xfrm>
          <a:prstGeom prst="rect">
            <a:avLst/>
          </a:prstGeom>
        </p:spPr>
        <p:txBody>
          <a:bodyPr vert="horz" wrap="square" lIns="68580" tIns="34290" rIns="68580" bIns="34290" rtlCol="0" anchor="t" anchorCtr="0">
            <a:noAutofit/>
          </a:bodyPr>
          <a:lstStyle/>
          <a:p>
            <a:r>
              <a:rPr lang="sv-SE" sz="1500" dirty="0"/>
              <a:t>Sweden:</a:t>
            </a:r>
          </a:p>
          <a:p>
            <a:r>
              <a:rPr lang="sv-SE" sz="1500" dirty="0"/>
              <a:t>-a </a:t>
            </a:r>
            <a:r>
              <a:rPr lang="sv-SE" sz="1500" dirty="0" err="1"/>
              <a:t>lot</a:t>
            </a:r>
            <a:r>
              <a:rPr lang="sv-SE" sz="1500" dirty="0"/>
              <a:t> </a:t>
            </a:r>
            <a:r>
              <a:rPr lang="sv-SE" sz="1500" dirty="0" err="1"/>
              <a:t>of</a:t>
            </a:r>
            <a:r>
              <a:rPr lang="sv-SE" sz="1500" dirty="0"/>
              <a:t> team </a:t>
            </a:r>
            <a:r>
              <a:rPr lang="sv-SE" sz="1500" dirty="0" err="1"/>
              <a:t>work</a:t>
            </a:r>
            <a:r>
              <a:rPr lang="sv-SE" sz="1500" dirty="0"/>
              <a:t> in </a:t>
            </a:r>
            <a:r>
              <a:rPr lang="sv-SE" sz="1500" dirty="0" err="1"/>
              <a:t>companies</a:t>
            </a:r>
            <a:endParaRPr lang="sv-SE" sz="1500" dirty="0"/>
          </a:p>
          <a:p>
            <a:r>
              <a:rPr lang="sv-SE" sz="1500" dirty="0"/>
              <a:t>-a </a:t>
            </a:r>
            <a:r>
              <a:rPr lang="sv-SE" sz="1500" dirty="0" err="1"/>
              <a:t>lot</a:t>
            </a:r>
            <a:r>
              <a:rPr lang="sv-SE" sz="1500" dirty="0"/>
              <a:t> </a:t>
            </a:r>
            <a:r>
              <a:rPr lang="sv-SE" sz="1500" dirty="0" err="1"/>
              <a:t>of</a:t>
            </a:r>
            <a:r>
              <a:rPr lang="sv-SE" sz="1500" dirty="0"/>
              <a:t> </a:t>
            </a:r>
            <a:r>
              <a:rPr lang="sv-SE" sz="1500" dirty="0" err="1"/>
              <a:t>autonomy</a:t>
            </a:r>
            <a:r>
              <a:rPr lang="sv-SE" sz="1500" dirty="0"/>
              <a:t> </a:t>
            </a:r>
            <a:r>
              <a:rPr lang="sv-SE" sz="1500" dirty="0" err="1"/>
              <a:t>expected</a:t>
            </a:r>
            <a:r>
              <a:rPr lang="sv-SE" sz="1500" dirty="0"/>
              <a:t> in team </a:t>
            </a:r>
            <a:r>
              <a:rPr lang="sv-SE" sz="1500" dirty="0" err="1"/>
              <a:t>work</a:t>
            </a:r>
            <a:endParaRPr lang="sv-SE" sz="1500" dirty="0"/>
          </a:p>
        </p:txBody>
      </p:sp>
    </p:spTree>
    <p:extLst>
      <p:ext uri="{BB962C8B-B14F-4D97-AF65-F5344CB8AC3E}">
        <p14:creationId xmlns:p14="http://schemas.microsoft.com/office/powerpoint/2010/main" val="4732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51D95F0B-102C-4D1E-BA55-11364855BF45}"/>
              </a:ext>
            </a:extLst>
          </p:cNvPr>
          <p:cNvGraphicFramePr>
            <a:graphicFrameLocks/>
          </p:cNvGraphicFramePr>
          <p:nvPr/>
        </p:nvGraphicFramePr>
        <p:xfrm>
          <a:off x="0" y="725214"/>
          <a:ext cx="8939048" cy="36733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4577F1D-4BFA-4BDE-8452-D8A422BDBC5E}"/>
              </a:ext>
            </a:extLst>
          </p:cNvPr>
          <p:cNvSpPr txBox="1"/>
          <p:nvPr/>
        </p:nvSpPr>
        <p:spPr>
          <a:xfrm>
            <a:off x="4193628" y="4418286"/>
            <a:ext cx="4682358" cy="295604"/>
          </a:xfrm>
          <a:prstGeom prst="rect">
            <a:avLst/>
          </a:prstGeom>
        </p:spPr>
        <p:txBody>
          <a:bodyPr vert="horz" wrap="square" lIns="91440" tIns="45720" rIns="91440" bIns="45720" rtlCol="0" anchor="t" anchorCtr="0">
            <a:noAutofit/>
          </a:bodyPr>
          <a:lstStyle/>
          <a:p>
            <a:endParaRPr lang="sv-SE" sz="2000" b="0" dirty="0" err="1"/>
          </a:p>
        </p:txBody>
      </p:sp>
      <p:sp>
        <p:nvSpPr>
          <p:cNvPr id="6" name="TextBox 5">
            <a:extLst>
              <a:ext uri="{FF2B5EF4-FFF2-40B4-BE49-F238E27FC236}">
                <a16:creationId xmlns:a16="http://schemas.microsoft.com/office/drawing/2014/main" id="{59DE3C78-2521-4315-844E-16AB747DB7DC}"/>
              </a:ext>
            </a:extLst>
          </p:cNvPr>
          <p:cNvSpPr txBox="1"/>
          <p:nvPr/>
        </p:nvSpPr>
        <p:spPr>
          <a:xfrm>
            <a:off x="2490952" y="4852624"/>
            <a:ext cx="7441324" cy="45719"/>
          </a:xfrm>
          <a:prstGeom prst="rect">
            <a:avLst/>
          </a:prstGeom>
        </p:spPr>
        <p:txBody>
          <a:bodyPr vert="horz" wrap="square" lIns="91440" tIns="45720" rIns="91440" bIns="45720" rtlCol="0" anchor="t" anchorCtr="0">
            <a:noAutofit/>
          </a:bodyPr>
          <a:lstStyle/>
          <a:p>
            <a:r>
              <a:rPr lang="sv-SE" sz="1200" b="0" dirty="0"/>
              <a:t>http://oshwiki.eu/wiki/Work_teams_and_psychosocial_risks_and_work_stress#cite_ref-fifth_9-1</a:t>
            </a:r>
          </a:p>
        </p:txBody>
      </p:sp>
    </p:spTree>
    <p:extLst>
      <p:ext uri="{BB962C8B-B14F-4D97-AF65-F5344CB8AC3E}">
        <p14:creationId xmlns:p14="http://schemas.microsoft.com/office/powerpoint/2010/main" val="109876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60B0-94D3-479F-B7E3-4F63BEE7228B}"/>
              </a:ext>
            </a:extLst>
          </p:cNvPr>
          <p:cNvSpPr>
            <a:spLocks noGrp="1"/>
          </p:cNvSpPr>
          <p:nvPr>
            <p:ph type="title"/>
          </p:nvPr>
        </p:nvSpPr>
        <p:spPr/>
        <p:txBody>
          <a:bodyPr/>
          <a:lstStyle/>
          <a:p>
            <a:r>
              <a:rPr lang="sv-SE" dirty="0" err="1"/>
              <a:t>Differences</a:t>
            </a:r>
            <a:r>
              <a:rPr lang="sv-SE" dirty="0"/>
              <a:t> </a:t>
            </a:r>
            <a:r>
              <a:rPr lang="sv-SE" dirty="0" err="1"/>
              <a:t>of</a:t>
            </a:r>
            <a:r>
              <a:rPr lang="sv-SE" dirty="0"/>
              <a:t> opinion?</a:t>
            </a:r>
            <a:br>
              <a:rPr lang="sv-SE" dirty="0"/>
            </a:br>
            <a:endParaRPr lang="sv-SE" dirty="0"/>
          </a:p>
        </p:txBody>
      </p:sp>
      <p:pic>
        <p:nvPicPr>
          <p:cNvPr id="4" name="Picture 3">
            <a:extLst>
              <a:ext uri="{FF2B5EF4-FFF2-40B4-BE49-F238E27FC236}">
                <a16:creationId xmlns:a16="http://schemas.microsoft.com/office/drawing/2014/main" id="{74FFCAE6-460A-4B45-A51F-5015E71CBFA4}"/>
              </a:ext>
            </a:extLst>
          </p:cNvPr>
          <p:cNvPicPr>
            <a:picLocks noChangeAspect="1"/>
          </p:cNvPicPr>
          <p:nvPr/>
        </p:nvPicPr>
        <p:blipFill>
          <a:blip r:embed="rId2"/>
          <a:stretch>
            <a:fillRect/>
          </a:stretch>
        </p:blipFill>
        <p:spPr>
          <a:xfrm>
            <a:off x="912370" y="1307332"/>
            <a:ext cx="2556834" cy="3109111"/>
          </a:xfrm>
          <a:prstGeom prst="rect">
            <a:avLst/>
          </a:prstGeom>
        </p:spPr>
      </p:pic>
      <p:pic>
        <p:nvPicPr>
          <p:cNvPr id="5" name="Content Placeholder 5">
            <a:extLst>
              <a:ext uri="{FF2B5EF4-FFF2-40B4-BE49-F238E27FC236}">
                <a16:creationId xmlns:a16="http://schemas.microsoft.com/office/drawing/2014/main" id="{3C30B845-BF16-4120-94AC-63DECF75F314}"/>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062108" y="1200150"/>
            <a:ext cx="2997371" cy="3315143"/>
          </a:xfrm>
          <a:prstGeom prst="rect">
            <a:avLst/>
          </a:prstGeom>
        </p:spPr>
      </p:pic>
    </p:spTree>
    <p:extLst>
      <p:ext uri="{BB962C8B-B14F-4D97-AF65-F5344CB8AC3E}">
        <p14:creationId xmlns:p14="http://schemas.microsoft.com/office/powerpoint/2010/main" val="373245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425161"/>
            <a:ext cx="9144000" cy="571500"/>
          </a:xfrm>
        </p:spPr>
        <p:txBody>
          <a:bodyPr/>
          <a:lstStyle/>
          <a:p>
            <a:r>
              <a:rPr lang="sv-SE" dirty="0" err="1"/>
              <a:t>Example</a:t>
            </a:r>
            <a:r>
              <a:rPr lang="sv-SE" dirty="0"/>
              <a:t> </a:t>
            </a:r>
            <a:r>
              <a:rPr lang="sv-SE" dirty="0" err="1"/>
              <a:t>Master’s</a:t>
            </a:r>
            <a:r>
              <a:rPr lang="sv-SE" dirty="0"/>
              <a:t> </a:t>
            </a:r>
            <a:r>
              <a:rPr lang="sv-SE" dirty="0" err="1"/>
              <a:t>group</a:t>
            </a:r>
            <a:endParaRPr lang="sv-SE" dirty="0"/>
          </a:p>
        </p:txBody>
      </p:sp>
      <p:grpSp>
        <p:nvGrpSpPr>
          <p:cNvPr id="4" name="Group 3"/>
          <p:cNvGrpSpPr/>
          <p:nvPr/>
        </p:nvGrpSpPr>
        <p:grpSpPr>
          <a:xfrm>
            <a:off x="3585109" y="1565844"/>
            <a:ext cx="1074854" cy="1154133"/>
            <a:chOff x="3805663" y="3304828"/>
            <a:chExt cx="1342768" cy="1538844"/>
          </a:xfrm>
        </p:grpSpPr>
        <p:sp>
          <p:nvSpPr>
            <p:cNvPr id="6" name="Smiley Face 5"/>
            <p:cNvSpPr/>
            <p:nvPr/>
          </p:nvSpPr>
          <p:spPr bwMode="auto">
            <a:xfrm>
              <a:off x="3815545" y="3304828"/>
              <a:ext cx="576064" cy="538708"/>
            </a:xfrm>
            <a:prstGeom prst="smileyFac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7" name="Smiley Face 6"/>
            <p:cNvSpPr/>
            <p:nvPr/>
          </p:nvSpPr>
          <p:spPr bwMode="auto">
            <a:xfrm>
              <a:off x="3805663" y="4280507"/>
              <a:ext cx="576064" cy="538708"/>
            </a:xfrm>
            <a:prstGeom prst="smileyFac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8" name="Smiley Face 7"/>
            <p:cNvSpPr/>
            <p:nvPr/>
          </p:nvSpPr>
          <p:spPr bwMode="auto">
            <a:xfrm>
              <a:off x="4572366" y="4304964"/>
              <a:ext cx="576065" cy="538708"/>
            </a:xfrm>
            <a:prstGeom prst="smileyFac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dirty="0">
                <a:latin typeface="Times" pitchFamily="68" charset="0"/>
              </a:endParaRPr>
            </a:p>
          </p:txBody>
        </p:sp>
      </p:grpSp>
      <p:sp>
        <p:nvSpPr>
          <p:cNvPr id="9" name="TextBox 8"/>
          <p:cNvSpPr txBox="1"/>
          <p:nvPr/>
        </p:nvSpPr>
        <p:spPr>
          <a:xfrm>
            <a:off x="629921" y="2446042"/>
            <a:ext cx="2103119" cy="715581"/>
          </a:xfrm>
          <a:prstGeom prst="rect">
            <a:avLst/>
          </a:prstGeom>
          <a:noFill/>
          <a:ln>
            <a:solidFill>
              <a:schemeClr val="tx1"/>
            </a:solidFill>
          </a:ln>
        </p:spPr>
        <p:txBody>
          <a:bodyPr wrap="square" rtlCol="0">
            <a:spAutoFit/>
          </a:bodyPr>
          <a:lstStyle/>
          <a:p>
            <a:r>
              <a:rPr lang="sv-SE" sz="1350" b="1" dirty="0"/>
              <a:t>C: </a:t>
            </a:r>
          </a:p>
          <a:p>
            <a:pPr marL="285750" indent="-285750">
              <a:buFont typeface="Arial" panose="020B0604020202020204" pitchFamily="34" charset="0"/>
              <a:buChar char="•"/>
            </a:pPr>
            <a:r>
              <a:rPr lang="sv-SE" sz="1350" dirty="0"/>
              <a:t>Works </a:t>
            </a:r>
            <a:r>
              <a:rPr lang="sv-SE" sz="1350" dirty="0" err="1"/>
              <a:t>alone</a:t>
            </a:r>
            <a:endParaRPr lang="sv-SE" sz="1350" dirty="0"/>
          </a:p>
          <a:p>
            <a:pPr marL="285750" indent="-285750">
              <a:buFont typeface="Arial" panose="020B0604020202020204" pitchFamily="34" charset="0"/>
              <a:buChar char="•"/>
            </a:pPr>
            <a:r>
              <a:rPr lang="sv-SE" sz="1350" dirty="0" err="1"/>
              <a:t>Quiet</a:t>
            </a:r>
            <a:endParaRPr lang="sv-SE" sz="1350" dirty="0"/>
          </a:p>
        </p:txBody>
      </p:sp>
      <p:sp>
        <p:nvSpPr>
          <p:cNvPr id="10" name="TextBox 9"/>
          <p:cNvSpPr txBox="1"/>
          <p:nvPr/>
        </p:nvSpPr>
        <p:spPr>
          <a:xfrm>
            <a:off x="5297827" y="844529"/>
            <a:ext cx="2808312" cy="923330"/>
          </a:xfrm>
          <a:prstGeom prst="rect">
            <a:avLst/>
          </a:prstGeom>
          <a:noFill/>
          <a:ln>
            <a:solidFill>
              <a:schemeClr val="tx1"/>
            </a:solidFill>
          </a:ln>
        </p:spPr>
        <p:txBody>
          <a:bodyPr wrap="square" rtlCol="0">
            <a:spAutoFit/>
          </a:bodyPr>
          <a:lstStyle/>
          <a:p>
            <a:r>
              <a:rPr lang="sv-SE" sz="1350" b="1" dirty="0"/>
              <a:t>B:</a:t>
            </a:r>
          </a:p>
          <a:p>
            <a:pPr marL="285750" indent="-285750">
              <a:buFont typeface="Arial" panose="020B0604020202020204" pitchFamily="34" charset="0"/>
              <a:buChar char="•"/>
            </a:pPr>
            <a:r>
              <a:rPr lang="sv-SE" sz="1350" dirty="0" err="1"/>
              <a:t>Missing</a:t>
            </a:r>
            <a:r>
              <a:rPr lang="sv-SE" sz="1350" dirty="0"/>
              <a:t> from a </a:t>
            </a:r>
            <a:r>
              <a:rPr lang="sv-SE" sz="1350" dirty="0" err="1"/>
              <a:t>number</a:t>
            </a:r>
            <a:r>
              <a:rPr lang="sv-SE" sz="1350" dirty="0"/>
              <a:t> </a:t>
            </a:r>
            <a:r>
              <a:rPr lang="sv-SE" sz="1350" dirty="0" err="1"/>
              <a:t>of</a:t>
            </a:r>
            <a:r>
              <a:rPr lang="sv-SE" sz="1350" dirty="0"/>
              <a:t> meetings and </a:t>
            </a:r>
            <a:r>
              <a:rPr lang="sv-SE" sz="1350" dirty="0" err="1"/>
              <a:t>difficult</a:t>
            </a:r>
            <a:r>
              <a:rPr lang="sv-SE" sz="1350" dirty="0"/>
              <a:t> to </a:t>
            </a:r>
            <a:r>
              <a:rPr lang="sv-SE" sz="1350" dirty="0" err="1"/>
              <a:t>contact</a:t>
            </a:r>
            <a:endParaRPr lang="sv-SE" sz="1350" dirty="0"/>
          </a:p>
        </p:txBody>
      </p:sp>
      <p:sp>
        <p:nvSpPr>
          <p:cNvPr id="17" name="TextBox 16"/>
          <p:cNvSpPr txBox="1"/>
          <p:nvPr/>
        </p:nvSpPr>
        <p:spPr>
          <a:xfrm>
            <a:off x="1267871" y="987771"/>
            <a:ext cx="1932386" cy="1338828"/>
          </a:xfrm>
          <a:prstGeom prst="rect">
            <a:avLst/>
          </a:prstGeom>
          <a:noFill/>
          <a:ln>
            <a:solidFill>
              <a:schemeClr val="tx1"/>
            </a:solidFill>
          </a:ln>
        </p:spPr>
        <p:txBody>
          <a:bodyPr wrap="square" rtlCol="0">
            <a:spAutoFit/>
          </a:bodyPr>
          <a:lstStyle/>
          <a:p>
            <a:r>
              <a:rPr lang="sv-SE" sz="1350" b="1" dirty="0"/>
              <a:t>A / E:</a:t>
            </a:r>
          </a:p>
          <a:p>
            <a:pPr marL="214313" indent="-214313">
              <a:buFont typeface="Arial" panose="020B0604020202020204" pitchFamily="34" charset="0"/>
              <a:buChar char="•"/>
            </a:pPr>
            <a:r>
              <a:rPr lang="sv-SE" sz="1350" dirty="0"/>
              <a:t>Works hard</a:t>
            </a:r>
          </a:p>
          <a:p>
            <a:pPr marL="214313" indent="-214313">
              <a:buFont typeface="Arial" panose="020B0604020202020204" pitchFamily="34" charset="0"/>
              <a:buChar char="•"/>
            </a:pPr>
            <a:r>
              <a:rPr lang="sv-SE" sz="1350" dirty="0"/>
              <a:t>Puts in a </a:t>
            </a:r>
            <a:r>
              <a:rPr lang="sv-SE" sz="1350" dirty="0" err="1"/>
              <a:t>lot</a:t>
            </a:r>
            <a:r>
              <a:rPr lang="sv-SE" sz="1350" dirty="0"/>
              <a:t> </a:t>
            </a:r>
            <a:r>
              <a:rPr lang="sv-SE" sz="1350" dirty="0" err="1"/>
              <a:t>of</a:t>
            </a:r>
            <a:r>
              <a:rPr lang="sv-SE" sz="1350" dirty="0"/>
              <a:t> </a:t>
            </a:r>
            <a:r>
              <a:rPr lang="sv-SE" sz="1350" dirty="0" err="1"/>
              <a:t>hours</a:t>
            </a:r>
            <a:endParaRPr lang="sv-SE" sz="1350" dirty="0"/>
          </a:p>
          <a:p>
            <a:pPr marL="214313" indent="-214313">
              <a:buFont typeface="Arial" panose="020B0604020202020204" pitchFamily="34" charset="0"/>
              <a:buChar char="•"/>
            </a:pPr>
            <a:r>
              <a:rPr lang="sv-SE" sz="1350" dirty="0" err="1"/>
              <a:t>Important</a:t>
            </a:r>
            <a:r>
              <a:rPr lang="sv-SE" sz="1350" dirty="0"/>
              <a:t> </a:t>
            </a:r>
            <a:r>
              <a:rPr lang="sv-SE" sz="1350" dirty="0" err="1"/>
              <a:t>that</a:t>
            </a:r>
            <a:r>
              <a:rPr lang="sv-SE" sz="1350" dirty="0"/>
              <a:t> it is a </a:t>
            </a:r>
            <a:r>
              <a:rPr lang="sv-SE" sz="1350" dirty="0" err="1"/>
              <a:t>successful</a:t>
            </a:r>
            <a:r>
              <a:rPr lang="sv-SE" sz="1350" dirty="0"/>
              <a:t> </a:t>
            </a:r>
            <a:r>
              <a:rPr lang="sv-SE" sz="1350" dirty="0" err="1"/>
              <a:t>project</a:t>
            </a:r>
            <a:endParaRPr lang="sv-SE" sz="1350" dirty="0"/>
          </a:p>
        </p:txBody>
      </p:sp>
      <p:sp>
        <p:nvSpPr>
          <p:cNvPr id="3" name="TextBox 2"/>
          <p:cNvSpPr txBox="1"/>
          <p:nvPr/>
        </p:nvSpPr>
        <p:spPr>
          <a:xfrm>
            <a:off x="4708134" y="3420695"/>
            <a:ext cx="3375993" cy="830370"/>
          </a:xfrm>
          <a:prstGeom prst="rect">
            <a:avLst/>
          </a:prstGeom>
        </p:spPr>
        <p:txBody>
          <a:bodyPr vert="horz" wrap="square" lIns="91440" tIns="45720" rIns="91440" bIns="45720" rtlCol="0" anchor="t" anchorCtr="0">
            <a:noAutofit/>
          </a:bodyPr>
          <a:lstStyle/>
          <a:p>
            <a:endParaRPr lang="sv-SE" sz="2000" b="0" dirty="0" err="1"/>
          </a:p>
        </p:txBody>
      </p:sp>
      <p:sp>
        <p:nvSpPr>
          <p:cNvPr id="15" name="TextBox 14"/>
          <p:cNvSpPr txBox="1"/>
          <p:nvPr/>
        </p:nvSpPr>
        <p:spPr>
          <a:xfrm>
            <a:off x="5120529" y="1952097"/>
            <a:ext cx="2808312" cy="923330"/>
          </a:xfrm>
          <a:prstGeom prst="rect">
            <a:avLst/>
          </a:prstGeom>
          <a:noFill/>
          <a:ln>
            <a:solidFill>
              <a:schemeClr val="tx1"/>
            </a:solidFill>
          </a:ln>
        </p:spPr>
        <p:txBody>
          <a:bodyPr wrap="square" rtlCol="0">
            <a:spAutoFit/>
          </a:bodyPr>
          <a:lstStyle/>
          <a:p>
            <a:r>
              <a:rPr lang="sv-SE" sz="1350" b="1" dirty="0"/>
              <a:t>D:</a:t>
            </a:r>
          </a:p>
          <a:p>
            <a:pPr marL="285750" indent="-285750">
              <a:buFont typeface="Arial" panose="020B0604020202020204" pitchFamily="34" charset="0"/>
              <a:buChar char="•"/>
            </a:pPr>
            <a:r>
              <a:rPr lang="sv-SE" sz="1350" dirty="0" err="1"/>
              <a:t>Takes</a:t>
            </a:r>
            <a:r>
              <a:rPr lang="sv-SE" sz="1350" dirty="0"/>
              <a:t> charge </a:t>
            </a:r>
            <a:r>
              <a:rPr lang="sv-SE" sz="1350" dirty="0" err="1"/>
              <a:t>of</a:t>
            </a:r>
            <a:r>
              <a:rPr lang="sv-SE" sz="1350" dirty="0"/>
              <a:t> </a:t>
            </a:r>
            <a:r>
              <a:rPr lang="sv-SE" sz="1350" dirty="0" err="1"/>
              <a:t>report</a:t>
            </a:r>
            <a:r>
              <a:rPr lang="sv-SE" sz="1350" dirty="0"/>
              <a:t> </a:t>
            </a:r>
            <a:r>
              <a:rPr lang="sv-SE" sz="1350" dirty="0" err="1"/>
              <a:t>writing</a:t>
            </a:r>
            <a:r>
              <a:rPr lang="sv-SE" sz="1350" dirty="0"/>
              <a:t> and </a:t>
            </a:r>
            <a:r>
              <a:rPr lang="sv-SE" sz="1350" dirty="0" err="1"/>
              <a:t>documentation</a:t>
            </a:r>
            <a:r>
              <a:rPr lang="sv-SE" sz="1350" dirty="0"/>
              <a:t> for the </a:t>
            </a:r>
            <a:r>
              <a:rPr lang="sv-SE" sz="1350" dirty="0" err="1"/>
              <a:t>group</a:t>
            </a:r>
            <a:endParaRPr lang="sv-SE" sz="1350" dirty="0"/>
          </a:p>
        </p:txBody>
      </p:sp>
      <p:sp>
        <p:nvSpPr>
          <p:cNvPr id="16" name="Smiley Face 15"/>
          <p:cNvSpPr/>
          <p:nvPr/>
        </p:nvSpPr>
        <p:spPr bwMode="auto">
          <a:xfrm>
            <a:off x="4443939" y="1283245"/>
            <a:ext cx="432048" cy="404031"/>
          </a:xfrm>
          <a:prstGeom prst="smileyFac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12" name="TextBox 11"/>
          <p:cNvSpPr txBox="1"/>
          <p:nvPr/>
        </p:nvSpPr>
        <p:spPr>
          <a:xfrm>
            <a:off x="415636" y="4251065"/>
            <a:ext cx="8340437" cy="334790"/>
          </a:xfrm>
          <a:prstGeom prst="rect">
            <a:avLst/>
          </a:prstGeom>
        </p:spPr>
        <p:txBody>
          <a:bodyPr vert="horz" wrap="square" lIns="91440" tIns="45720" rIns="91440" bIns="45720" rtlCol="0" anchor="t" anchorCtr="0">
            <a:noAutofit/>
          </a:bodyPr>
          <a:lstStyle/>
          <a:p>
            <a:endParaRPr lang="sv-SE" sz="2000" b="0" dirty="0" err="1"/>
          </a:p>
        </p:txBody>
      </p:sp>
      <p:sp>
        <p:nvSpPr>
          <p:cNvPr id="19" name="Smiley Face 18">
            <a:extLst>
              <a:ext uri="{FF2B5EF4-FFF2-40B4-BE49-F238E27FC236}">
                <a16:creationId xmlns:a16="http://schemas.microsoft.com/office/drawing/2014/main" id="{E3902353-231E-432D-A53E-4FA9C281E430}"/>
              </a:ext>
            </a:extLst>
          </p:cNvPr>
          <p:cNvSpPr/>
          <p:nvPr/>
        </p:nvSpPr>
        <p:spPr bwMode="auto">
          <a:xfrm>
            <a:off x="3593019" y="1041085"/>
            <a:ext cx="432048" cy="404031"/>
          </a:xfrm>
          <a:prstGeom prst="smileyFac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Times" pitchFamily="68" charset="0"/>
            </a:endParaRPr>
          </a:p>
        </p:txBody>
      </p:sp>
      <p:sp>
        <p:nvSpPr>
          <p:cNvPr id="5" name="TextBox 4">
            <a:extLst>
              <a:ext uri="{FF2B5EF4-FFF2-40B4-BE49-F238E27FC236}">
                <a16:creationId xmlns:a16="http://schemas.microsoft.com/office/drawing/2014/main" id="{38C77169-C18C-49E5-BA0D-B39734C1A9CA}"/>
              </a:ext>
            </a:extLst>
          </p:cNvPr>
          <p:cNvSpPr txBox="1"/>
          <p:nvPr/>
        </p:nvSpPr>
        <p:spPr>
          <a:xfrm>
            <a:off x="387927" y="3444658"/>
            <a:ext cx="8454044" cy="822311"/>
          </a:xfrm>
          <a:prstGeom prst="rect">
            <a:avLst/>
          </a:prstGeom>
          <a:solidFill>
            <a:schemeClr val="tx2">
              <a:lumMod val="25000"/>
              <a:lumOff val="75000"/>
            </a:schemeClr>
          </a:solidFill>
        </p:spPr>
        <p:txBody>
          <a:bodyPr vert="horz" wrap="square" lIns="91440" tIns="45720" rIns="91440" bIns="45720" rtlCol="0" anchor="t" anchorCtr="0">
            <a:noAutofit/>
          </a:bodyPr>
          <a:lstStyle/>
          <a:p>
            <a:r>
              <a:rPr lang="sv-SE" sz="2000" b="0" dirty="0" err="1"/>
              <a:t>What</a:t>
            </a:r>
            <a:r>
              <a:rPr lang="sv-SE" sz="2000" b="0" dirty="0"/>
              <a:t> </a:t>
            </a:r>
            <a:r>
              <a:rPr lang="sv-SE" sz="2000" b="0" dirty="0" err="1"/>
              <a:t>should</a:t>
            </a:r>
            <a:r>
              <a:rPr lang="sv-SE" sz="2000" b="0" dirty="0"/>
              <a:t> </a:t>
            </a:r>
            <a:r>
              <a:rPr lang="sv-SE" sz="2000" b="0" dirty="0" err="1"/>
              <a:t>this</a:t>
            </a:r>
            <a:r>
              <a:rPr lang="sv-SE" sz="2000" b="0" dirty="0"/>
              <a:t> student do? </a:t>
            </a:r>
            <a:r>
              <a:rPr lang="sv-SE" sz="2000" b="0" dirty="0" err="1"/>
              <a:t>What</a:t>
            </a:r>
            <a:r>
              <a:rPr lang="sv-SE" sz="2000" b="0" dirty="0"/>
              <a:t> </a:t>
            </a:r>
            <a:r>
              <a:rPr lang="sv-SE" sz="2000" b="0" dirty="0" err="1"/>
              <a:t>should</a:t>
            </a:r>
            <a:r>
              <a:rPr lang="sv-SE" sz="2000" b="0" dirty="0"/>
              <a:t> the team do?</a:t>
            </a:r>
          </a:p>
        </p:txBody>
      </p:sp>
    </p:spTree>
    <p:extLst>
      <p:ext uri="{BB962C8B-B14F-4D97-AF65-F5344CB8AC3E}">
        <p14:creationId xmlns:p14="http://schemas.microsoft.com/office/powerpoint/2010/main" val="3736121277"/>
      </p:ext>
    </p:extLst>
  </p:cSld>
  <p:clrMapOvr>
    <a:masterClrMapping/>
  </p:clrMapOvr>
</p:sld>
</file>

<file path=ppt/theme/theme1.xml><?xml version="1.0" encoding="utf-8"?>
<a:theme xmlns:a="http://schemas.openxmlformats.org/drawingml/2006/main" name="8_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halmer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11.xml><?xml version="1.0" encoding="utf-8"?>
<a:theme xmlns:a="http://schemas.openxmlformats.org/drawingml/2006/main" name="3_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Chalmer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13.xml><?xml version="1.0" encoding="utf-8"?>
<a:theme xmlns:a="http://schemas.openxmlformats.org/drawingml/2006/main" name="3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6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halmers">
  <a:themeElements>
    <a:clrScheme name="Chalmers 3">
      <a:dk1>
        <a:srgbClr val="000000"/>
      </a:dk1>
      <a:lt1>
        <a:srgbClr val="9C9C9C"/>
      </a:lt1>
      <a:dk2>
        <a:srgbClr val="262626"/>
      </a:dk2>
      <a:lt2>
        <a:srgbClr val="FFFFFF"/>
      </a:lt2>
      <a:accent1>
        <a:srgbClr val="0330F6"/>
      </a:accent1>
      <a:accent2>
        <a:srgbClr val="02BA5B"/>
      </a:accent2>
      <a:accent3>
        <a:srgbClr val="F92B07"/>
      </a:accent3>
      <a:accent4>
        <a:srgbClr val="FFD830"/>
      </a:accent4>
      <a:accent5>
        <a:srgbClr val="FF5B04"/>
      </a:accent5>
      <a:accent6>
        <a:srgbClr val="E1FA1F"/>
      </a:accent6>
      <a:hlink>
        <a:srgbClr val="55C3FF"/>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5.xml><?xml version="1.0" encoding="utf-8"?>
<a:theme xmlns:a="http://schemas.openxmlformats.org/drawingml/2006/main" name="4_Chalmers">
  <a:themeElements>
    <a:clrScheme name="Chalmers 3">
      <a:dk1>
        <a:srgbClr val="000000"/>
      </a:dk1>
      <a:lt1>
        <a:srgbClr val="9C9C9C"/>
      </a:lt1>
      <a:dk2>
        <a:srgbClr val="262626"/>
      </a:dk2>
      <a:lt2>
        <a:srgbClr val="FFFFFF"/>
      </a:lt2>
      <a:accent1>
        <a:srgbClr val="0330F6"/>
      </a:accent1>
      <a:accent2>
        <a:srgbClr val="02BA5B"/>
      </a:accent2>
      <a:accent3>
        <a:srgbClr val="F92B07"/>
      </a:accent3>
      <a:accent4>
        <a:srgbClr val="FFD830"/>
      </a:accent4>
      <a:accent5>
        <a:srgbClr val="FF5B04"/>
      </a:accent5>
      <a:accent6>
        <a:srgbClr val="E1FA1F"/>
      </a:accent6>
      <a:hlink>
        <a:srgbClr val="55C3FF"/>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6.xml><?xml version="1.0" encoding="utf-8"?>
<a:theme xmlns:a="http://schemas.openxmlformats.org/drawingml/2006/main" name="5_Chalmers">
  <a:themeElements>
    <a:clrScheme name="Chalmers 3">
      <a:dk1>
        <a:srgbClr val="000000"/>
      </a:dk1>
      <a:lt1>
        <a:srgbClr val="9C9C9C"/>
      </a:lt1>
      <a:dk2>
        <a:srgbClr val="262626"/>
      </a:dk2>
      <a:lt2>
        <a:srgbClr val="FFFFFF"/>
      </a:lt2>
      <a:accent1>
        <a:srgbClr val="0330F6"/>
      </a:accent1>
      <a:accent2>
        <a:srgbClr val="02BA5B"/>
      </a:accent2>
      <a:accent3>
        <a:srgbClr val="F92B07"/>
      </a:accent3>
      <a:accent4>
        <a:srgbClr val="FFD830"/>
      </a:accent4>
      <a:accent5>
        <a:srgbClr val="FF5B04"/>
      </a:accent5>
      <a:accent6>
        <a:srgbClr val="E1FA1F"/>
      </a:accent6>
      <a:hlink>
        <a:srgbClr val="55C3FF"/>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7.xml><?xml version="1.0" encoding="utf-8"?>
<a:theme xmlns:a="http://schemas.openxmlformats.org/drawingml/2006/main" name="1_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halmer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9.xml><?xml version="1.0" encoding="utf-8"?>
<a:theme xmlns:a="http://schemas.openxmlformats.org/drawingml/2006/main" name="2_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Chalmers PPT_Skiss.potx</Template>
  <TotalTime>8669</TotalTime>
  <Words>2109</Words>
  <Application>Microsoft Office PowerPoint</Application>
  <PresentationFormat>On-screen Show (16:9)</PresentationFormat>
  <Paragraphs>385</Paragraphs>
  <Slides>44</Slides>
  <Notes>18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44</vt:i4>
      </vt:variant>
    </vt:vector>
  </HeadingPairs>
  <TitlesOfParts>
    <vt:vector size="63" baseType="lpstr">
      <vt:lpstr>Arial</vt:lpstr>
      <vt:lpstr>Calibri</vt:lpstr>
      <vt:lpstr>Calibri Light</vt:lpstr>
      <vt:lpstr>Times</vt:lpstr>
      <vt:lpstr>8_Chalmers PPT_Skiss</vt:lpstr>
      <vt:lpstr>6_Chalmers PPT_Skiss</vt:lpstr>
      <vt:lpstr>7_Chalmers PPT_Skiss</vt:lpstr>
      <vt:lpstr>1_Chalmers</vt:lpstr>
      <vt:lpstr>4_Chalmers</vt:lpstr>
      <vt:lpstr>5_Chalmers</vt:lpstr>
      <vt:lpstr>1_Chalmers PPT_Skiss</vt:lpstr>
      <vt:lpstr>6_Chalmers</vt:lpstr>
      <vt:lpstr>2_Chalmers PPT_Skiss</vt:lpstr>
      <vt:lpstr>7_Chalmers</vt:lpstr>
      <vt:lpstr>3_Chalmers PPT_Skiss</vt:lpstr>
      <vt:lpstr>2_Chalmers</vt:lpstr>
      <vt:lpstr>3_Custom Design</vt:lpstr>
      <vt:lpstr>6_Custom Design</vt:lpstr>
      <vt:lpstr>1_Custom Design</vt:lpstr>
      <vt:lpstr>PowerPoint Presentation</vt:lpstr>
      <vt:lpstr>Great people don’t think alike</vt:lpstr>
      <vt:lpstr>Diversity</vt:lpstr>
      <vt:lpstr>PowerPoint Presentation</vt:lpstr>
      <vt:lpstr>Cultures don’t meet, people do</vt:lpstr>
      <vt:lpstr>PowerPoint Presentation</vt:lpstr>
      <vt:lpstr>PowerPoint Presentation</vt:lpstr>
      <vt:lpstr>Differences of opinion? </vt:lpstr>
      <vt:lpstr>Example Master’s group</vt:lpstr>
      <vt:lpstr>Stories from last year….</vt:lpstr>
      <vt:lpstr>PowerPoint Presentation</vt:lpstr>
      <vt:lpstr>PowerPoint Presentation</vt:lpstr>
      <vt:lpstr>Which boxes…..</vt:lpstr>
      <vt:lpstr>PowerPoint Presentation</vt:lpstr>
      <vt:lpstr>Results of survey: Top 5 in being a good group member</vt:lpstr>
      <vt:lpstr>PowerPoint Presentation</vt:lpstr>
      <vt:lpstr>SCRUM: Respect</vt:lpstr>
      <vt:lpstr>Result of survey: Top 5 in being a good group</vt:lpstr>
      <vt:lpstr>PowerPoint Presentation</vt:lpstr>
      <vt:lpstr>Choosing position</vt:lpstr>
      <vt:lpstr>Language skills</vt:lpstr>
      <vt:lpstr>Disagreements in groups</vt:lpstr>
      <vt:lpstr>Disagreement with supervisor</vt:lpstr>
      <vt:lpstr>Being honest</vt:lpstr>
      <vt:lpstr>Conflict</vt:lpstr>
      <vt:lpstr>Leadership</vt:lpstr>
      <vt:lpstr>Contribution</vt:lpstr>
      <vt:lpstr>PowerPoint Presentation</vt:lpstr>
      <vt:lpstr>Example Master’s group</vt:lpstr>
      <vt:lpstr>PowerPoint Presentation</vt:lpstr>
      <vt:lpstr>PowerPoint Presentation</vt:lpstr>
      <vt:lpstr>Example Master’s group</vt:lpstr>
      <vt:lpstr>Development of intercultural sensitivity</vt:lpstr>
      <vt:lpstr>Extra support at Chalmers</vt:lpstr>
      <vt:lpstr>PowerPoint Presentation</vt:lpstr>
      <vt:lpstr>Learning outcomes</vt:lpstr>
      <vt:lpstr>Deliverables connected to group diversity</vt:lpstr>
      <vt:lpstr>Group contract</vt:lpstr>
      <vt:lpstr>Mid term team assessment</vt:lpstr>
      <vt:lpstr>Team reflection meeting (with Becky)</vt:lpstr>
      <vt:lpstr>Differences of opinion? </vt:lpstr>
      <vt:lpstr>Back to the films / group work model</vt:lpstr>
      <vt:lpstr>References (Intercultural communication)</vt:lpstr>
      <vt:lpstr>PowerPoint Presentation</vt:lpstr>
    </vt:vector>
  </TitlesOfParts>
  <Company>Chalmers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Mikael Terfors</dc:creator>
  <cp:lastModifiedBy>Becky Bergman</cp:lastModifiedBy>
  <cp:revision>768</cp:revision>
  <cp:lastPrinted>2020-01-27T10:47:03Z</cp:lastPrinted>
  <dcterms:created xsi:type="dcterms:W3CDTF">2015-08-13T07:30:14Z</dcterms:created>
  <dcterms:modified xsi:type="dcterms:W3CDTF">2020-01-27T16:32:23Z</dcterms:modified>
</cp:coreProperties>
</file>