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0" r:id="rId2"/>
    <p:sldMasterId id="2147483663" r:id="rId3"/>
    <p:sldMasterId id="2147483666" r:id="rId4"/>
  </p:sldMasterIdLst>
  <p:notesMasterIdLst>
    <p:notesMasterId r:id="rId25"/>
  </p:notesMasterIdLst>
  <p:handoutMasterIdLst>
    <p:handoutMasterId r:id="rId26"/>
  </p:handoutMasterIdLst>
  <p:sldIdLst>
    <p:sldId id="296" r:id="rId5"/>
    <p:sldId id="300" r:id="rId6"/>
    <p:sldId id="301" r:id="rId7"/>
    <p:sldId id="302" r:id="rId8"/>
    <p:sldId id="318" r:id="rId9"/>
    <p:sldId id="307" r:id="rId10"/>
    <p:sldId id="305" r:id="rId11"/>
    <p:sldId id="308" r:id="rId12"/>
    <p:sldId id="309" r:id="rId13"/>
    <p:sldId id="310" r:id="rId14"/>
    <p:sldId id="312" r:id="rId15"/>
    <p:sldId id="313" r:id="rId16"/>
    <p:sldId id="314" r:id="rId17"/>
    <p:sldId id="315" r:id="rId18"/>
    <p:sldId id="316" r:id="rId19"/>
    <p:sldId id="311" r:id="rId20"/>
    <p:sldId id="317" r:id="rId21"/>
    <p:sldId id="306" r:id="rId22"/>
    <p:sldId id="304" r:id="rId23"/>
    <p:sldId id="295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3069" autoAdjust="0"/>
  </p:normalViewPr>
  <p:slideViewPr>
    <p:cSldViewPr snapToGrid="0" snapToObjects="1">
      <p:cViewPr varScale="1">
        <p:scale>
          <a:sx n="79" d="100"/>
          <a:sy n="79" d="100"/>
        </p:scale>
        <p:origin x="108" y="85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A945-BE08-1B46-8413-6A5263A27AC2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40B72-058A-2D4C-873C-A488ACFBA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B3ED-92BC-DC4E-AB7C-EF538A1098F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6158-C7CB-0F44-B0F2-0892C423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SLIDE 1</a:t>
            </a:r>
          </a:p>
          <a:p>
            <a:r>
              <a:rPr lang="sv-SE" dirty="0" err="1"/>
              <a:t>Opening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10</a:t>
            </a:r>
          </a:p>
          <a:p>
            <a:r>
              <a:rPr lang="en-US" dirty="0" err="1"/>
              <a:t>Upconversion</a:t>
            </a:r>
            <a:r>
              <a:rPr lang="en-US" dirty="0"/>
              <a:t> lane stage</a:t>
            </a:r>
          </a:p>
          <a:p>
            <a:endParaRPr lang="en-US" dirty="0"/>
          </a:p>
          <a:p>
            <a:r>
              <a:rPr lang="en-US" dirty="0"/>
              <a:t>Key terms:</a:t>
            </a:r>
          </a:p>
          <a:p>
            <a:r>
              <a:rPr lang="en-US" dirty="0"/>
              <a:t>- FIFO buffer</a:t>
            </a:r>
          </a:p>
          <a:p>
            <a:r>
              <a:rPr lang="en-US" dirty="0"/>
              <a:t>- Run length encoding</a:t>
            </a:r>
          </a:p>
          <a:p>
            <a:r>
              <a:rPr lang="en-US" dirty="0"/>
              <a:t>- NCO</a:t>
            </a:r>
          </a:p>
          <a:p>
            <a:r>
              <a:rPr lang="en-US" dirty="0"/>
              <a:t>- IQ mixing (this is a big one)</a:t>
            </a:r>
          </a:p>
          <a:p>
            <a:endParaRPr lang="en-US" dirty="0"/>
          </a:p>
          <a:p>
            <a:r>
              <a:rPr lang="en-US" dirty="0"/>
              <a:t>The target FPGA DAC (and ADC) has eight parallel slots expected to be written</a:t>
            </a:r>
          </a:p>
          <a:p>
            <a:r>
              <a:rPr lang="en-US" dirty="0"/>
              <a:t>to at a speed of 500 </a:t>
            </a:r>
            <a:r>
              <a:rPr lang="en-US" dirty="0" err="1"/>
              <a:t>MHz.</a:t>
            </a:r>
            <a:r>
              <a:rPr lang="en-US" dirty="0"/>
              <a:t> These are then read out successfully to generate</a:t>
            </a:r>
          </a:p>
          <a:p>
            <a:r>
              <a:rPr lang="en-US" dirty="0"/>
              <a:t>a GHz output.</a:t>
            </a:r>
          </a:p>
          <a:p>
            <a:endParaRPr lang="en-US" dirty="0"/>
          </a:p>
          <a:p>
            <a:r>
              <a:rPr lang="en-US" dirty="0"/>
              <a:t>Meaning, you have to treat 8 simultaneous data samples.</a:t>
            </a:r>
          </a:p>
          <a:p>
            <a:endParaRPr lang="en-US" dirty="0"/>
          </a:p>
          <a:p>
            <a:r>
              <a:rPr lang="en-US" dirty="0"/>
              <a:t>These may arrive at random times, thus to keep the data pace constant,</a:t>
            </a:r>
          </a:p>
          <a:p>
            <a:r>
              <a:rPr lang="en-US" dirty="0"/>
              <a:t>your </a:t>
            </a:r>
            <a:r>
              <a:rPr lang="en-US" dirty="0" err="1"/>
              <a:t>upconversion</a:t>
            </a:r>
            <a:r>
              <a:rPr lang="en-US" dirty="0"/>
              <a:t> lane will contain a FIFO buffer at the beginning.</a:t>
            </a:r>
          </a:p>
          <a:p>
            <a:endParaRPr lang="en-US" dirty="0"/>
          </a:p>
          <a:p>
            <a:r>
              <a:rPr lang="en-US" dirty="0"/>
              <a:t>One slice of the FIFO buffer typically contains several payloads.</a:t>
            </a:r>
          </a:p>
          <a:p>
            <a:r>
              <a:rPr lang="en-US" dirty="0"/>
              <a:t>The payloads in turn contain the I and Q components of the signal sample,</a:t>
            </a:r>
          </a:p>
          <a:p>
            <a:r>
              <a:rPr lang="en-US" dirty="0"/>
              <a:t>needed in you IQ mixing block.</a:t>
            </a:r>
          </a:p>
          <a:p>
            <a:endParaRPr lang="en-US" dirty="0"/>
          </a:p>
          <a:p>
            <a:r>
              <a:rPr lang="en-US" dirty="0"/>
              <a:t>The FIFO is expected to be able to signal to the controller that it may be</a:t>
            </a:r>
          </a:p>
          <a:p>
            <a:r>
              <a:rPr lang="en-US" dirty="0"/>
              <a:t>filled up with additional content.</a:t>
            </a:r>
          </a:p>
          <a:p>
            <a:endParaRPr lang="en-US" dirty="0"/>
          </a:p>
          <a:p>
            <a:r>
              <a:rPr lang="en-US" dirty="0"/>
              <a:t>Not illustrated: control lines to (pretty much) every module, from some host</a:t>
            </a:r>
          </a:p>
          <a:p>
            <a:r>
              <a:rPr lang="en-US" dirty="0"/>
              <a:t>module that you steer using the '</a:t>
            </a:r>
            <a:r>
              <a:rPr lang="en-US" dirty="0" err="1"/>
              <a:t>other_data</a:t>
            </a:r>
            <a:r>
              <a:rPr lang="en-US" dirty="0"/>
              <a:t>' line in the Ethernet</a:t>
            </a:r>
          </a:p>
          <a:p>
            <a:r>
              <a:rPr lang="en-US" dirty="0"/>
              <a:t>communications module.</a:t>
            </a:r>
          </a:p>
          <a:p>
            <a:endParaRPr lang="en-US" dirty="0"/>
          </a:p>
          <a:p>
            <a:r>
              <a:rPr lang="en-US" dirty="0"/>
              <a:t>Typically, sending 150 zeroes one-after-another is not that useful.</a:t>
            </a:r>
          </a:p>
          <a:p>
            <a:r>
              <a:rPr lang="en-US" dirty="0"/>
              <a:t>Thus, you are expected to implement very basic RLE. Through some command</a:t>
            </a:r>
          </a:p>
          <a:p>
            <a:r>
              <a:rPr lang="en-US" dirty="0"/>
              <a:t>structure, controlled using the control signal host, this block is expected</a:t>
            </a:r>
          </a:p>
          <a:p>
            <a:r>
              <a:rPr lang="en-US" dirty="0"/>
              <a:t>to be able to output said 150 zeroes when deemed necessary.</a:t>
            </a:r>
          </a:p>
          <a:p>
            <a:endParaRPr lang="en-US" dirty="0"/>
          </a:p>
          <a:p>
            <a:r>
              <a:rPr lang="en-US" dirty="0"/>
              <a:t>The qubit system is sensitive. We do not want to flood the QPU core with</a:t>
            </a:r>
          </a:p>
          <a:p>
            <a:r>
              <a:rPr lang="en-US" dirty="0" err="1"/>
              <a:t>unneccesary</a:t>
            </a:r>
            <a:r>
              <a:rPr lang="en-US" dirty="0"/>
              <a:t> frequency content from sideband mirrors. Thus, you are expected</a:t>
            </a:r>
          </a:p>
          <a:p>
            <a:r>
              <a:rPr lang="en-US" dirty="0"/>
              <a:t>to implement IQ mixers into the </a:t>
            </a:r>
            <a:r>
              <a:rPr lang="en-US" dirty="0" err="1"/>
              <a:t>upconversion</a:t>
            </a:r>
            <a:r>
              <a:rPr lang="en-US" dirty="0"/>
              <a:t> stages. These in turn require</a:t>
            </a:r>
          </a:p>
          <a:p>
            <a:r>
              <a:rPr lang="en-US" dirty="0"/>
              <a:t>numerically controlled oscillators. These will in turn be settable by the</a:t>
            </a:r>
          </a:p>
          <a:p>
            <a:r>
              <a:rPr lang="en-US" dirty="0"/>
              <a:t>operator, which provides immense flexibility in quantum experiments.</a:t>
            </a:r>
          </a:p>
          <a:p>
            <a:endParaRPr lang="en-US" dirty="0"/>
          </a:p>
          <a:p>
            <a:r>
              <a:rPr lang="en-US" dirty="0"/>
              <a:t>Remember: the qubit must receive data in its expected frequency range,</a:t>
            </a:r>
          </a:p>
          <a:p>
            <a:r>
              <a:rPr lang="en-US" dirty="0"/>
              <a:t>otherwise you fall down the rabbit hole to the quantum fairyland.</a:t>
            </a:r>
          </a:p>
          <a:p>
            <a:endParaRPr lang="en-US" dirty="0"/>
          </a:p>
          <a:p>
            <a:r>
              <a:rPr lang="en-US" dirty="0"/>
              <a:t>Meaning that IQ-mixing will have to be part of the final device.</a:t>
            </a:r>
          </a:p>
          <a:p>
            <a:r>
              <a:rPr lang="en-US" dirty="0"/>
              <a:t>We do know that the ADC / DAC has a built in IQ-mixer, *but* it is only</a:t>
            </a:r>
          </a:p>
          <a:p>
            <a:r>
              <a:rPr lang="en-US" dirty="0"/>
              <a:t>capable of mixing with a fixed frequency.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11</a:t>
            </a:r>
          </a:p>
          <a:p>
            <a:r>
              <a:rPr lang="en-US" dirty="0"/>
              <a:t>(Zoomed-in </a:t>
            </a:r>
            <a:r>
              <a:rPr lang="en-US" dirty="0" err="1"/>
              <a:t>upconversion</a:t>
            </a:r>
            <a:r>
              <a:rPr lang="en-US" dirty="0"/>
              <a:t> lane stage)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12</a:t>
            </a:r>
          </a:p>
          <a:p>
            <a:r>
              <a:rPr lang="en-US" dirty="0"/>
              <a:t>(Zoomed-in </a:t>
            </a:r>
            <a:r>
              <a:rPr lang="en-US" dirty="0" err="1"/>
              <a:t>upconversion</a:t>
            </a:r>
            <a:r>
              <a:rPr lang="en-US" dirty="0"/>
              <a:t> lane stage)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35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13</a:t>
            </a:r>
          </a:p>
          <a:p>
            <a:r>
              <a:rPr lang="en-US" dirty="0" err="1"/>
              <a:t>Downconversion</a:t>
            </a:r>
            <a:r>
              <a:rPr lang="en-US" dirty="0"/>
              <a:t> lane stage</a:t>
            </a:r>
          </a:p>
          <a:p>
            <a:endParaRPr lang="en-US" dirty="0"/>
          </a:p>
          <a:p>
            <a:r>
              <a:rPr lang="en-US" dirty="0"/>
              <a:t>See </a:t>
            </a:r>
            <a:r>
              <a:rPr lang="en-US" dirty="0" err="1"/>
              <a:t>upconversion</a:t>
            </a:r>
            <a:r>
              <a:rPr lang="en-US" dirty="0"/>
              <a:t> lane stage, this is a reversed mirror image of the former,</a:t>
            </a:r>
          </a:p>
          <a:p>
            <a:r>
              <a:rPr lang="en-US" dirty="0"/>
              <a:t>apart from the skip/store block.</a:t>
            </a:r>
          </a:p>
          <a:p>
            <a:endParaRPr lang="en-US" dirty="0"/>
          </a:p>
          <a:p>
            <a:r>
              <a:rPr lang="en-US" dirty="0"/>
              <a:t>The skip/store block will be your fundamental tool for windowing a received</a:t>
            </a:r>
          </a:p>
          <a:p>
            <a:r>
              <a:rPr lang="en-US" dirty="0"/>
              <a:t>waveform. The operator should be able to specify that everything outside</a:t>
            </a:r>
          </a:p>
          <a:p>
            <a:r>
              <a:rPr lang="en-US" dirty="0"/>
              <a:t>a 5-8 µs window should be discarded, for instance.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27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14</a:t>
            </a:r>
          </a:p>
          <a:p>
            <a:r>
              <a:rPr lang="en-US" dirty="0"/>
              <a:t>(Zoomed-in </a:t>
            </a:r>
            <a:r>
              <a:rPr lang="en-US" dirty="0" err="1"/>
              <a:t>downconversion</a:t>
            </a:r>
            <a:r>
              <a:rPr lang="en-US" dirty="0"/>
              <a:t> lane stage)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</a:t>
            </a:r>
          </a:p>
          <a:p>
            <a:r>
              <a:rPr lang="en-US" dirty="0"/>
              <a:t>(Zoomed-in </a:t>
            </a:r>
            <a:r>
              <a:rPr lang="en-US" dirty="0" err="1"/>
              <a:t>downconversion</a:t>
            </a:r>
            <a:r>
              <a:rPr lang="en-US" dirty="0"/>
              <a:t> lane stage)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65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16</a:t>
            </a:r>
          </a:p>
          <a:p>
            <a:r>
              <a:rPr lang="en-US" dirty="0"/>
              <a:t>A general notice, warning if you may, is that sinusoidal generators and IQ-</a:t>
            </a:r>
          </a:p>
          <a:p>
            <a:r>
              <a:rPr lang="en-US" dirty="0"/>
              <a:t>mixers may easily take up a lot of your time if you are not careful.</a:t>
            </a:r>
          </a:p>
          <a:p>
            <a:endParaRPr lang="en-US" dirty="0"/>
          </a:p>
          <a:p>
            <a:r>
              <a:rPr lang="en-US" dirty="0"/>
              <a:t>Or, if you manage to get such a solution working, you might even want to</a:t>
            </a:r>
          </a:p>
          <a:p>
            <a:r>
              <a:rPr lang="en-US" dirty="0"/>
              <a:t>play with the DSP designing tools available through </a:t>
            </a:r>
            <a:r>
              <a:rPr lang="en-US" dirty="0" err="1"/>
              <a:t>Matlab</a:t>
            </a:r>
            <a:r>
              <a:rPr lang="en-US" dirty="0"/>
              <a:t> toolboxes.</a:t>
            </a:r>
          </a:p>
          <a:p>
            <a:r>
              <a:rPr lang="en-US" dirty="0"/>
              <a:t>I personally advice against this solution in this course.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51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17</a:t>
            </a:r>
          </a:p>
          <a:p>
            <a:r>
              <a:rPr lang="en-US" dirty="0"/>
              <a:t>For testing, you are advised to rely on looping back your digital signals</a:t>
            </a:r>
          </a:p>
          <a:p>
            <a:r>
              <a:rPr lang="en-US" dirty="0"/>
              <a:t>wherever you wish to test them.</a:t>
            </a:r>
          </a:p>
          <a:p>
            <a:endParaRPr lang="en-US" dirty="0"/>
          </a:p>
          <a:p>
            <a:r>
              <a:rPr lang="en-US" dirty="0"/>
              <a:t>Should you want to procure input signals, corresponding to actual quantum</a:t>
            </a:r>
          </a:p>
          <a:p>
            <a:r>
              <a:rPr lang="en-US" dirty="0"/>
              <a:t>experiments, let me know and I'll generate these on the fly.</a:t>
            </a:r>
          </a:p>
          <a:p>
            <a:endParaRPr lang="en-US" dirty="0"/>
          </a:p>
          <a:p>
            <a:r>
              <a:rPr lang="en-US" dirty="0"/>
              <a:t>Extremely likely, I will upload a broad set of test signals for you to</a:t>
            </a:r>
          </a:p>
          <a:p>
            <a:r>
              <a:rPr lang="en-US" dirty="0"/>
              <a:t>experiment with either way.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18</a:t>
            </a:r>
          </a:p>
          <a:p>
            <a:r>
              <a:rPr lang="en-US" dirty="0"/>
              <a:t>Documentation in this project will be plentiful.</a:t>
            </a:r>
          </a:p>
          <a:p>
            <a:r>
              <a:rPr lang="en-US" dirty="0"/>
              <a:t>If not straight away, then as soon as possible.</a:t>
            </a:r>
          </a:p>
          <a:p>
            <a:endParaRPr lang="en-US" dirty="0"/>
          </a:p>
          <a:p>
            <a:r>
              <a:rPr lang="en-US" dirty="0"/>
              <a:t>We have knowingly used existing protocols etc. with documentation widely</a:t>
            </a:r>
          </a:p>
          <a:p>
            <a:r>
              <a:rPr lang="en-US" dirty="0"/>
              <a:t>available practically anywhere online. Frankly, our spec. for (for instance)</a:t>
            </a:r>
          </a:p>
          <a:p>
            <a:r>
              <a:rPr lang="en-US" dirty="0"/>
              <a:t>an Ethernet frame from the PC would pretty much be a copy of the Wikipedia</a:t>
            </a:r>
          </a:p>
          <a:p>
            <a:r>
              <a:rPr lang="en-US" dirty="0"/>
              <a:t>entry.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precise specifications can of course be arranged.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28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</a:t>
            </a:r>
          </a:p>
          <a:p>
            <a:r>
              <a:rPr lang="en-US" dirty="0"/>
              <a:t>We are the people behind this project. Myself, Christian, will be your product</a:t>
            </a:r>
          </a:p>
          <a:p>
            <a:r>
              <a:rPr lang="en-US" dirty="0"/>
              <a:t>owner. Please direct all your questions to me, I listen very actively to my</a:t>
            </a:r>
          </a:p>
          <a:p>
            <a:r>
              <a:rPr lang="en-US" dirty="0"/>
              <a:t>e-mail, krizan@chalmers.se.</a:t>
            </a:r>
          </a:p>
          <a:p>
            <a:endParaRPr lang="en-US" dirty="0"/>
          </a:p>
          <a:p>
            <a:r>
              <a:rPr lang="en-US" dirty="0"/>
              <a:t>The questions which arise are likely to be shared by many, don't be</a:t>
            </a:r>
          </a:p>
          <a:p>
            <a:r>
              <a:rPr lang="en-US" dirty="0"/>
              <a:t>surprised if I post a bulletin or similar explaining your question + answer in</a:t>
            </a:r>
          </a:p>
          <a:p>
            <a:r>
              <a:rPr lang="en-US" dirty="0"/>
              <a:t>further detail.</a:t>
            </a:r>
          </a:p>
          <a:p>
            <a:endParaRPr lang="en-US" dirty="0"/>
          </a:p>
          <a:p>
            <a:r>
              <a:rPr lang="en-US" dirty="0"/>
              <a:t>At times, I may have to "refer up a level" to the specification source of this</a:t>
            </a:r>
          </a:p>
          <a:p>
            <a:r>
              <a:rPr lang="en-US" dirty="0"/>
              <a:t>project, Mats </a:t>
            </a:r>
            <a:r>
              <a:rPr lang="en-US" dirty="0" err="1"/>
              <a:t>Tholén</a:t>
            </a:r>
            <a:r>
              <a:rPr lang="en-US" dirty="0"/>
              <a:t>. He wishes to be kept out of communication, as he is busy</a:t>
            </a:r>
          </a:p>
          <a:p>
            <a:r>
              <a:rPr lang="en-US" dirty="0"/>
              <a:t>with other projects.</a:t>
            </a:r>
          </a:p>
          <a:p>
            <a:endParaRPr lang="en-US" dirty="0"/>
          </a:p>
          <a:p>
            <a:r>
              <a:rPr lang="en-US" dirty="0"/>
              <a:t>Do note: Mats is associated with a company, Intermodulation Products AB.</a:t>
            </a:r>
          </a:p>
          <a:p>
            <a:r>
              <a:rPr lang="en-US" dirty="0"/>
              <a:t>Mats is interested in co-ownership rights to your code (note: not total</a:t>
            </a:r>
          </a:p>
          <a:p>
            <a:r>
              <a:rPr lang="en-US" dirty="0"/>
              <a:t>ownership transferal). The conversation is ongoing, and a contract is</a:t>
            </a:r>
          </a:p>
          <a:p>
            <a:r>
              <a:rPr lang="en-US" dirty="0"/>
              <a:t>underway.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  <a:p>
            <a:r>
              <a:rPr lang="en-US" dirty="0"/>
              <a:t>General welcome slide. Congratulations for selecting the first DAT096 project</a:t>
            </a:r>
          </a:p>
          <a:p>
            <a:r>
              <a:rPr lang="en-US" dirty="0"/>
              <a:t>on FPGA-QPU interfaces. Your product owner would be myself, Christian.</a:t>
            </a:r>
          </a:p>
          <a:p>
            <a:r>
              <a:rPr lang="en-US" dirty="0"/>
              <a:t>Currently employed as a research engineer at the Quantum Technology Laboratory,</a:t>
            </a:r>
          </a:p>
          <a:p>
            <a:r>
              <a:rPr lang="en-US" dirty="0"/>
              <a:t>MC2 (Chalmers).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71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SLIDE 20</a:t>
            </a:r>
          </a:p>
          <a:p>
            <a:r>
              <a:rPr lang="sv-SE" dirty="0"/>
              <a:t>Final </a:t>
            </a:r>
            <a:r>
              <a:rPr lang="sv-SE" dirty="0" err="1"/>
              <a:t>slide</a:t>
            </a:r>
            <a:r>
              <a:rPr lang="sv-S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1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</a:t>
            </a:r>
            <a:br>
              <a:rPr lang="en-US" dirty="0"/>
            </a:br>
            <a:r>
              <a:rPr lang="en-US" dirty="0"/>
              <a:t>What is it for?</a:t>
            </a:r>
          </a:p>
          <a:p>
            <a:endParaRPr lang="en-US" dirty="0"/>
          </a:p>
          <a:p>
            <a:r>
              <a:rPr lang="en-US" dirty="0"/>
              <a:t>You have been tasked with constructing a QPU interface device, described in</a:t>
            </a:r>
          </a:p>
          <a:p>
            <a:r>
              <a:rPr lang="en-US" dirty="0"/>
              <a:t>its entirety as per FPGA. The Project introduction document, currently on</a:t>
            </a:r>
          </a:p>
          <a:p>
            <a:r>
              <a:rPr lang="en-US" dirty="0"/>
              <a:t>Canvas, introduces this project in further detail. This presentation will</a:t>
            </a:r>
          </a:p>
          <a:p>
            <a:r>
              <a:rPr lang="en-US" dirty="0"/>
              <a:t>focus on introducing technical aspects.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</a:t>
            </a:r>
            <a:br>
              <a:rPr lang="en-US" dirty="0"/>
            </a:br>
            <a:r>
              <a:rPr lang="en-US" dirty="0"/>
              <a:t>Cont. What is it for</a:t>
            </a:r>
          </a:p>
          <a:p>
            <a:endParaRPr lang="en-US" dirty="0"/>
          </a:p>
          <a:p>
            <a:r>
              <a:rPr lang="en-US" dirty="0"/>
              <a:t>The idea of this device it to act as the interface to a QPU. An operator</a:t>
            </a:r>
          </a:p>
          <a:p>
            <a:r>
              <a:rPr lang="en-US" dirty="0"/>
              <a:t>will specify some experiment, stream data to your device, which will then</a:t>
            </a:r>
          </a:p>
          <a:p>
            <a:r>
              <a:rPr lang="en-US" dirty="0"/>
              <a:t>control and readout the state of qubits.</a:t>
            </a:r>
          </a:p>
          <a:p>
            <a:endParaRPr lang="en-US" dirty="0"/>
          </a:p>
          <a:p>
            <a:r>
              <a:rPr lang="en-US" dirty="0"/>
              <a:t>Qubits are the fundamental processing 'unit' of a quantum processor. The</a:t>
            </a:r>
          </a:p>
          <a:p>
            <a:r>
              <a:rPr lang="en-US" dirty="0"/>
              <a:t>logical state of a qubit is much more complex than that of the classical</a:t>
            </a:r>
          </a:p>
          <a:p>
            <a:r>
              <a:rPr lang="en-US" dirty="0"/>
              <a:t>bit, </a:t>
            </a:r>
            <a:r>
              <a:rPr lang="en-US" dirty="0" err="1"/>
              <a:t>ie</a:t>
            </a:r>
            <a:r>
              <a:rPr lang="en-US" dirty="0"/>
              <a:t>. more complex than 0 and 1. These two logical states in fact comprise</a:t>
            </a:r>
          </a:p>
          <a:p>
            <a:r>
              <a:rPr lang="en-US" dirty="0"/>
              <a:t>a subset of the qubit logical space, often illustrated as a sphere with 0 and</a:t>
            </a:r>
          </a:p>
          <a:p>
            <a:r>
              <a:rPr lang="en-US" dirty="0"/>
              <a:t>1 on its two poles.</a:t>
            </a:r>
          </a:p>
          <a:p>
            <a:endParaRPr lang="en-US" dirty="0"/>
          </a:p>
          <a:p>
            <a:r>
              <a:rPr lang="en-US" dirty="0"/>
              <a:t>A typical qubit state is represented by a vector, drawn from the origin of the</a:t>
            </a:r>
          </a:p>
          <a:p>
            <a:r>
              <a:rPr lang="en-US" dirty="0"/>
              <a:t>sphere (its center) to its surface. But, depending on a broad set of factors,</a:t>
            </a:r>
          </a:p>
          <a:p>
            <a:r>
              <a:rPr lang="en-US" dirty="0"/>
              <a:t>the vector may point within the sphere itself as well.</a:t>
            </a:r>
          </a:p>
          <a:p>
            <a:endParaRPr lang="en-US" dirty="0"/>
          </a:p>
          <a:p>
            <a:r>
              <a:rPr lang="en-US" dirty="0"/>
              <a:t>I have outlined more introductory theory to the qubit in my master's thesis,</a:t>
            </a:r>
          </a:p>
          <a:p>
            <a:r>
              <a:rPr lang="en-US" dirty="0"/>
              <a:t>which is currently available on Canvas and in the Chalmers ODR.</a:t>
            </a:r>
          </a:p>
          <a:p>
            <a:endParaRPr lang="en-US" dirty="0"/>
          </a:p>
          <a:p>
            <a:r>
              <a:rPr lang="en-US" dirty="0"/>
              <a:t>The QPU is an analogue device. An RF pulse enters, gets modified, and leaves.</a:t>
            </a:r>
          </a:p>
          <a:p>
            <a:r>
              <a:rPr lang="en-US" dirty="0"/>
              <a:t>The resulting waveform contains the result of the quantum computation.</a:t>
            </a:r>
          </a:p>
          <a:p>
            <a:r>
              <a:rPr lang="en-US" dirty="0"/>
              <a:t>Often simply represented in a so-called IQ-diagram. This latter term, </a:t>
            </a:r>
            <a:r>
              <a:rPr lang="en-US" dirty="0" err="1"/>
              <a:t>ie</a:t>
            </a:r>
            <a:r>
              <a:rPr lang="en-US" dirty="0"/>
              <a:t>.</a:t>
            </a:r>
          </a:p>
          <a:p>
            <a:r>
              <a:rPr lang="en-US" dirty="0"/>
              <a:t>IQ-representation, is very relevant to the EESD engineer and appears</a:t>
            </a:r>
          </a:p>
          <a:p>
            <a:r>
              <a:rPr lang="en-US" dirty="0"/>
              <a:t>practically everywhere in DSP engineering.</a:t>
            </a:r>
          </a:p>
          <a:p>
            <a:endParaRPr lang="en-US" dirty="0"/>
          </a:p>
          <a:p>
            <a:r>
              <a:rPr lang="en-US" dirty="0"/>
              <a:t>The qubit signal is very weak at the QPU core, -135 dBm. So typically, there</a:t>
            </a:r>
          </a:p>
          <a:p>
            <a:r>
              <a:rPr lang="en-US" dirty="0"/>
              <a:t>are a lot of sources of noise etc. that the operator does not want sent back</a:t>
            </a:r>
          </a:p>
          <a:p>
            <a:r>
              <a:rPr lang="en-US" dirty="0"/>
              <a:t>to the host PC. This will be further outlined in the </a:t>
            </a:r>
            <a:r>
              <a:rPr lang="en-US" dirty="0" err="1"/>
              <a:t>downconversion</a:t>
            </a:r>
            <a:r>
              <a:rPr lang="en-US" dirty="0"/>
              <a:t> slides,</a:t>
            </a:r>
          </a:p>
          <a:p>
            <a:r>
              <a:rPr lang="en-US" dirty="0"/>
              <a:t>as this is the main purpose of the skip / store block (waveform windowing).</a:t>
            </a:r>
          </a:p>
          <a:p>
            <a:endParaRPr lang="en-US" dirty="0"/>
          </a:p>
          <a:p>
            <a:r>
              <a:rPr lang="en-US" dirty="0"/>
              <a:t>Apart from the so-called IQ-conversion stages, this comprises the simple DSP</a:t>
            </a:r>
          </a:p>
          <a:p>
            <a:r>
              <a:rPr lang="en-US" dirty="0"/>
              <a:t>work expected in your project. The major hurdle of this project will </a:t>
            </a:r>
          </a:p>
          <a:p>
            <a:r>
              <a:rPr lang="en-US" dirty="0"/>
              <a:t>highly likely be dataflow handling.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81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  <a:p>
            <a:r>
              <a:rPr lang="en-US" dirty="0"/>
              <a:t>Illustrated: a quantum processor.</a:t>
            </a:r>
          </a:p>
          <a:p>
            <a:endParaRPr lang="en-US" dirty="0"/>
          </a:p>
          <a:p>
            <a:r>
              <a:rPr lang="en-US" dirty="0"/>
              <a:t>Quantum processors are third-level packaging systems. Components typically</a:t>
            </a:r>
          </a:p>
          <a:p>
            <a:r>
              <a:rPr lang="en-US" dirty="0"/>
              <a:t>consist of microwave equipment put in racks (black). The rest (white) is</a:t>
            </a:r>
          </a:p>
          <a:p>
            <a:r>
              <a:rPr lang="en-US" dirty="0"/>
              <a:t>a refrigerator, a helium-3 dilution cryostat capable of holding the QPU</a:t>
            </a:r>
          </a:p>
          <a:p>
            <a:r>
              <a:rPr lang="en-US" dirty="0"/>
              <a:t>core at 7 </a:t>
            </a:r>
            <a:r>
              <a:rPr lang="en-US" dirty="0" err="1"/>
              <a:t>mK.</a:t>
            </a:r>
            <a:r>
              <a:rPr lang="en-US" dirty="0"/>
              <a:t> The core holder is about the size of an egg (the chip is </a:t>
            </a:r>
          </a:p>
          <a:p>
            <a:r>
              <a:rPr lang="en-US" dirty="0"/>
              <a:t>of course much smaller), and resides inside a set of cylinders, themselves</a:t>
            </a:r>
          </a:p>
          <a:p>
            <a:r>
              <a:rPr lang="en-US" dirty="0"/>
              <a:t>residing inside the white cylinder on the left ("the vacuum can").</a:t>
            </a:r>
          </a:p>
          <a:p>
            <a:endParaRPr lang="en-US" dirty="0"/>
          </a:p>
          <a:p>
            <a:r>
              <a:rPr lang="en-US" dirty="0"/>
              <a:t>A lot of smaller components are put inside the </a:t>
            </a:r>
            <a:r>
              <a:rPr lang="en-US" dirty="0" err="1"/>
              <a:t>refridgeration</a:t>
            </a:r>
            <a:r>
              <a:rPr lang="en-US" dirty="0"/>
              <a:t> unit itself.</a:t>
            </a:r>
          </a:p>
          <a:p>
            <a:r>
              <a:rPr lang="en-US" dirty="0"/>
              <a:t>Microwave TWPA and HEMT amplifiers, isolators, cryogenic switches etc.</a:t>
            </a:r>
          </a:p>
          <a:p>
            <a:endParaRPr lang="en-US" dirty="0"/>
          </a:p>
          <a:p>
            <a:r>
              <a:rPr lang="en-US" dirty="0"/>
              <a:t>The illustrated QPU is the one I myself do most of my work on, it does not</a:t>
            </a:r>
          </a:p>
          <a:p>
            <a:r>
              <a:rPr lang="en-US" dirty="0"/>
              <a:t>use a user-configurable FPGA as its interface. Thus, your final testing will</a:t>
            </a:r>
          </a:p>
          <a:p>
            <a:r>
              <a:rPr lang="en-US" dirty="0"/>
              <a:t>be performed on another QPU, standing further back in this image.</a:t>
            </a:r>
          </a:p>
          <a:p>
            <a:endParaRPr lang="en-US" dirty="0"/>
          </a:p>
          <a:p>
            <a:r>
              <a:rPr lang="en-US" dirty="0"/>
              <a:t>There are currently four operational QPUs at QTL, Chalmers. We plan on</a:t>
            </a:r>
          </a:p>
          <a:p>
            <a:r>
              <a:rPr lang="en-US" dirty="0"/>
              <a:t>acquiring many more.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  <a:p>
            <a:r>
              <a:rPr lang="en-US" dirty="0"/>
              <a:t>The very big picture.</a:t>
            </a:r>
          </a:p>
          <a:p>
            <a:endParaRPr lang="en-US" dirty="0"/>
          </a:p>
          <a:p>
            <a:r>
              <a:rPr lang="en-US" dirty="0"/>
              <a:t>Your device comprises four major components: an Ethernet interface to a host</a:t>
            </a:r>
          </a:p>
          <a:p>
            <a:r>
              <a:rPr lang="en-US" dirty="0"/>
              <a:t>PC, a central stream controller, an </a:t>
            </a:r>
            <a:r>
              <a:rPr lang="en-US" dirty="0" err="1"/>
              <a:t>upconversion</a:t>
            </a:r>
            <a:r>
              <a:rPr lang="en-US" dirty="0"/>
              <a:t> stage, and finally a</a:t>
            </a:r>
          </a:p>
          <a:p>
            <a:r>
              <a:rPr lang="en-US" dirty="0" err="1"/>
              <a:t>downconversion</a:t>
            </a:r>
            <a:r>
              <a:rPr lang="en-US" dirty="0"/>
              <a:t> stage.</a:t>
            </a:r>
          </a:p>
          <a:p>
            <a:endParaRPr lang="en-US" dirty="0"/>
          </a:p>
          <a:p>
            <a:r>
              <a:rPr lang="en-US" dirty="0"/>
              <a:t>The Ethernet module will receive / send packets to / from the host PC.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upconversion</a:t>
            </a:r>
            <a:r>
              <a:rPr lang="en-US" dirty="0"/>
              <a:t> lane will convert the payload contained within said packets</a:t>
            </a:r>
          </a:p>
          <a:p>
            <a:r>
              <a:rPr lang="en-US" dirty="0"/>
              <a:t>to appropriate microwave frequencies used for communicating with the qubit.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downconversion</a:t>
            </a:r>
            <a:r>
              <a:rPr lang="en-US" dirty="0"/>
              <a:t> lane will convert the output result from the QPU core</a:t>
            </a:r>
          </a:p>
          <a:p>
            <a:r>
              <a:rPr lang="en-US" dirty="0"/>
              <a:t>into host-PC-readable data.</a:t>
            </a:r>
          </a:p>
          <a:p>
            <a:endParaRPr lang="en-US" dirty="0"/>
          </a:p>
          <a:p>
            <a:r>
              <a:rPr lang="en-US" dirty="0"/>
              <a:t>Finally, the central stream controller will tie everything together in this</a:t>
            </a:r>
          </a:p>
          <a:p>
            <a:r>
              <a:rPr lang="en-US" dirty="0"/>
              <a:t>system.</a:t>
            </a:r>
          </a:p>
          <a:p>
            <a:endParaRPr lang="en-US" dirty="0"/>
          </a:p>
          <a:p>
            <a:r>
              <a:rPr lang="en-US" dirty="0"/>
              <a:t>Do note that the </a:t>
            </a:r>
            <a:r>
              <a:rPr lang="en-US" dirty="0" err="1"/>
              <a:t>upconversion</a:t>
            </a:r>
            <a:r>
              <a:rPr lang="en-US" dirty="0"/>
              <a:t> lane box contains within it a summation unit</a:t>
            </a:r>
          </a:p>
          <a:p>
            <a:r>
              <a:rPr lang="en-US" dirty="0"/>
              <a:t>("Add N") which allows for some nifty DSP tricks. It combines user-selected</a:t>
            </a:r>
          </a:p>
          <a:p>
            <a:r>
              <a:rPr lang="en-US" dirty="0"/>
              <a:t>DAC channels element-by-element into some data output.</a:t>
            </a:r>
          </a:p>
          <a:p>
            <a:endParaRPr lang="en-US" dirty="0"/>
          </a:p>
          <a:p>
            <a:r>
              <a:rPr lang="en-US" dirty="0"/>
              <a:t>All of these modules have been designed with the </a:t>
            </a:r>
            <a:r>
              <a:rPr lang="en-US" dirty="0" err="1"/>
              <a:t>Nexys</a:t>
            </a:r>
            <a:r>
              <a:rPr lang="en-US" dirty="0"/>
              <a:t> 4 DDR board in mind.</a:t>
            </a:r>
          </a:p>
          <a:p>
            <a:r>
              <a:rPr lang="en-US" dirty="0"/>
              <a:t>The final device however, will be the Xilinx </a:t>
            </a:r>
            <a:r>
              <a:rPr lang="en-US" dirty="0" err="1"/>
              <a:t>Zync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 </a:t>
            </a:r>
            <a:r>
              <a:rPr lang="en-US" dirty="0" err="1"/>
              <a:t>RFSoC</a:t>
            </a:r>
            <a:r>
              <a:rPr lang="en-US" dirty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4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</a:t>
            </a:r>
          </a:p>
          <a:p>
            <a:r>
              <a:rPr lang="en-US" dirty="0"/>
              <a:t>Illustrated: the overall dataflow diagram. This image does not illustrate</a:t>
            </a:r>
          </a:p>
          <a:p>
            <a:r>
              <a:rPr lang="en-US" dirty="0"/>
              <a:t>block-by-block what you are expected to implement. It outlines the over-</a:t>
            </a:r>
          </a:p>
          <a:p>
            <a:r>
              <a:rPr lang="en-US" dirty="0"/>
              <a:t>arching dataflow plan of the device; you are implementing modules to achieve</a:t>
            </a:r>
          </a:p>
          <a:p>
            <a:r>
              <a:rPr lang="en-US" dirty="0"/>
              <a:t>this overall dataflow plan.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3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</a:t>
            </a:r>
          </a:p>
          <a:p>
            <a:r>
              <a:rPr lang="en-US" dirty="0"/>
              <a:t>Ethernet communications</a:t>
            </a:r>
          </a:p>
          <a:p>
            <a:endParaRPr lang="en-US" dirty="0"/>
          </a:p>
          <a:p>
            <a:r>
              <a:rPr lang="en-US" dirty="0"/>
              <a:t>Key terms:</a:t>
            </a:r>
          </a:p>
          <a:p>
            <a:r>
              <a:rPr lang="en-US" dirty="0"/>
              <a:t>- Physical Ethernet</a:t>
            </a:r>
          </a:p>
          <a:p>
            <a:r>
              <a:rPr lang="en-US" dirty="0"/>
              <a:t>- UDP</a:t>
            </a:r>
          </a:p>
          <a:p>
            <a:r>
              <a:rPr lang="en-US" dirty="0"/>
              <a:t>- RMII</a:t>
            </a:r>
          </a:p>
          <a:p>
            <a:r>
              <a:rPr lang="en-US" dirty="0"/>
              <a:t>- ARP</a:t>
            </a:r>
          </a:p>
          <a:p>
            <a:r>
              <a:rPr lang="en-US" dirty="0"/>
              <a:t>- AXI</a:t>
            </a:r>
          </a:p>
          <a:p>
            <a:endParaRPr lang="en-US" dirty="0"/>
          </a:p>
          <a:p>
            <a:r>
              <a:rPr lang="en-US" dirty="0"/>
              <a:t>This is a custom module. To enable high-speed data streaming from the host-PC,</a:t>
            </a:r>
          </a:p>
          <a:p>
            <a:r>
              <a:rPr lang="en-US" dirty="0"/>
              <a:t>many modifications must be made to 'typical' Ethernet communication designs.</a:t>
            </a:r>
          </a:p>
          <a:p>
            <a:endParaRPr lang="en-US" dirty="0"/>
          </a:p>
          <a:p>
            <a:r>
              <a:rPr lang="en-US" dirty="0"/>
              <a:t>Yet, to keep this module bare-bones enough to be suiting for DAT096, we have</a:t>
            </a:r>
          </a:p>
          <a:p>
            <a:r>
              <a:rPr lang="en-US" dirty="0"/>
              <a:t>also kept the amount of specified modules to a minimum.</a:t>
            </a:r>
          </a:p>
          <a:p>
            <a:endParaRPr lang="en-US" dirty="0"/>
          </a:p>
          <a:p>
            <a:r>
              <a:rPr lang="en-US" dirty="0"/>
              <a:t>From the PC, the operator will stream data using off-the-shelf, standard</a:t>
            </a:r>
          </a:p>
          <a:p>
            <a:r>
              <a:rPr lang="en-US" dirty="0"/>
              <a:t>Ethernet frames. We have specified this project to operate using UDP,</a:t>
            </a:r>
          </a:p>
          <a:p>
            <a:r>
              <a:rPr lang="en-US" dirty="0"/>
              <a:t>although you are expected to treat all frames regardless (aka. don't simply</a:t>
            </a:r>
          </a:p>
          <a:p>
            <a:r>
              <a:rPr lang="en-US" dirty="0"/>
              <a:t>throw away non-UDP-containing frames).</a:t>
            </a:r>
          </a:p>
          <a:p>
            <a:endParaRPr lang="en-US" dirty="0"/>
          </a:p>
          <a:p>
            <a:r>
              <a:rPr lang="en-US" dirty="0"/>
              <a:t>Should UDP be detected, and be within the specified port numbers 30000-30255,</a:t>
            </a:r>
          </a:p>
          <a:p>
            <a:r>
              <a:rPr lang="en-US" dirty="0"/>
              <a:t>then this is a valid data stream packet. This will be sent onwards to the</a:t>
            </a:r>
          </a:p>
          <a:p>
            <a:r>
              <a:rPr lang="en-US" dirty="0"/>
              <a:t>central stream controller.</a:t>
            </a:r>
          </a:p>
          <a:p>
            <a:endParaRPr lang="en-US" dirty="0"/>
          </a:p>
          <a:p>
            <a:r>
              <a:rPr lang="en-US" dirty="0"/>
              <a:t>Packets that do not conform to this is to be sent onwards into the system.</a:t>
            </a:r>
          </a:p>
          <a:p>
            <a:r>
              <a:rPr lang="en-US" dirty="0"/>
              <a:t>Typically, this will be your control signals for all kinds of modules in</a:t>
            </a:r>
          </a:p>
          <a:p>
            <a:r>
              <a:rPr lang="en-US" dirty="0"/>
              <a:t>your design, such as selected frequency for the </a:t>
            </a:r>
            <a:r>
              <a:rPr lang="en-US" dirty="0" err="1"/>
              <a:t>upconversion</a:t>
            </a:r>
            <a:r>
              <a:rPr lang="en-US" dirty="0"/>
              <a:t> NCO.</a:t>
            </a:r>
          </a:p>
          <a:p>
            <a:endParaRPr lang="en-US" dirty="0"/>
          </a:p>
          <a:p>
            <a:r>
              <a:rPr lang="en-US" dirty="0"/>
              <a:t>There may also be so-called ARP requests. You are expected to treat these</a:t>
            </a:r>
          </a:p>
          <a:p>
            <a:r>
              <a:rPr lang="en-US" dirty="0"/>
              <a:t>using an ARP resolver module. This is so that you don't have to set MAC</a:t>
            </a:r>
          </a:p>
          <a:p>
            <a:r>
              <a:rPr lang="en-US" dirty="0"/>
              <a:t>manually for a static IP on the host-PC operating system. Mainly as this is</a:t>
            </a:r>
          </a:p>
          <a:p>
            <a:r>
              <a:rPr lang="en-US" dirty="0"/>
              <a:t>usually bound to admin-right issues.</a:t>
            </a:r>
          </a:p>
          <a:p>
            <a:endParaRPr lang="en-US" dirty="0"/>
          </a:p>
          <a:p>
            <a:r>
              <a:rPr lang="en-US" dirty="0"/>
              <a:t>It is adamant that your design is non-host-PC-CPU dependent.</a:t>
            </a:r>
          </a:p>
          <a:p>
            <a:endParaRPr lang="en-US" dirty="0"/>
          </a:p>
          <a:p>
            <a:r>
              <a:rPr lang="en-US" dirty="0"/>
              <a:t>The custom package format sent in the data payload is illustrated in a</a:t>
            </a:r>
          </a:p>
          <a:p>
            <a:r>
              <a:rPr lang="en-US" dirty="0"/>
              <a:t>separate document. Basically, the first 16 bits will contain the data stream</a:t>
            </a:r>
          </a:p>
          <a:p>
            <a:r>
              <a:rPr lang="en-US" dirty="0"/>
              <a:t>index, the following 16 bits the I-component of the waveform, and the last</a:t>
            </a:r>
          </a:p>
          <a:p>
            <a:r>
              <a:rPr lang="en-US" dirty="0"/>
              <a:t>16-bits the Q-component of the waveform. In total, expect at least</a:t>
            </a:r>
          </a:p>
          <a:p>
            <a:r>
              <a:rPr lang="en-US" dirty="0"/>
              <a:t>a usable payload of 48 bits.</a:t>
            </a:r>
          </a:p>
          <a:p>
            <a:endParaRPr lang="en-US" dirty="0"/>
          </a:p>
          <a:p>
            <a:r>
              <a:rPr lang="en-US" dirty="0"/>
              <a:t>The interface from the Ethernet communications module to the central stream</a:t>
            </a:r>
          </a:p>
          <a:p>
            <a:r>
              <a:rPr lang="en-US" dirty="0"/>
              <a:t>controller will be over AXI bus. This is true for almost all </a:t>
            </a:r>
            <a:r>
              <a:rPr lang="en-US" dirty="0" err="1"/>
              <a:t>datastream</a:t>
            </a:r>
            <a:endParaRPr lang="en-US" dirty="0"/>
          </a:p>
          <a:p>
            <a:r>
              <a:rPr lang="en-US" dirty="0"/>
              <a:t>buses in the system. Likely, you will want to separate the stream index</a:t>
            </a:r>
          </a:p>
          <a:p>
            <a:r>
              <a:rPr lang="en-US" dirty="0"/>
              <a:t>at this early stage; it is best to leave the dataflow path to *only*</a:t>
            </a:r>
          </a:p>
          <a:p>
            <a:r>
              <a:rPr lang="en-US" dirty="0" err="1"/>
              <a:t>datastream</a:t>
            </a:r>
            <a:r>
              <a:rPr lang="en-US" dirty="0"/>
              <a:t> payloads.</a:t>
            </a:r>
          </a:p>
          <a:p>
            <a:endParaRPr lang="en-US" dirty="0"/>
          </a:p>
          <a:p>
            <a:r>
              <a:rPr lang="en-US" dirty="0"/>
              <a:t>The upstream to the host-PC is identical to the downstream one, of course in</a:t>
            </a:r>
          </a:p>
          <a:p>
            <a:r>
              <a:rPr lang="en-US" dirty="0"/>
              <a:t>reverse. You are expected to conform to RMII, since this is what the </a:t>
            </a:r>
            <a:r>
              <a:rPr lang="en-US" dirty="0" err="1"/>
              <a:t>Nexys</a:t>
            </a:r>
            <a:r>
              <a:rPr lang="en-US" dirty="0"/>
              <a:t> 4</a:t>
            </a:r>
          </a:p>
          <a:p>
            <a:r>
              <a:rPr lang="en-US" dirty="0"/>
              <a:t>board uses in its Ethernet communications.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0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9</a:t>
            </a:r>
          </a:p>
          <a:p>
            <a:r>
              <a:rPr lang="en-US" dirty="0"/>
              <a:t>Central stream controller</a:t>
            </a:r>
          </a:p>
          <a:p>
            <a:endParaRPr lang="en-US" dirty="0"/>
          </a:p>
          <a:p>
            <a:r>
              <a:rPr lang="en-US" dirty="0"/>
              <a:t>Key terms:</a:t>
            </a:r>
          </a:p>
          <a:p>
            <a:r>
              <a:rPr lang="en-US" dirty="0"/>
              <a:t>- Stream management</a:t>
            </a:r>
          </a:p>
          <a:p>
            <a:r>
              <a:rPr lang="en-US" dirty="0"/>
              <a:t>- FIFO buffering</a:t>
            </a:r>
          </a:p>
          <a:p>
            <a:r>
              <a:rPr lang="en-US" dirty="0"/>
              <a:t>- DDR DRAM</a:t>
            </a:r>
          </a:p>
          <a:p>
            <a:r>
              <a:rPr lang="en-US" dirty="0"/>
              <a:t>- BRAM cells</a:t>
            </a:r>
          </a:p>
          <a:p>
            <a:endParaRPr lang="en-US" dirty="0"/>
          </a:p>
          <a:p>
            <a:r>
              <a:rPr lang="en-US" dirty="0"/>
              <a:t>This block has on purpose been left up to interpretation, as it will differ</a:t>
            </a:r>
          </a:p>
          <a:p>
            <a:r>
              <a:rPr lang="en-US" dirty="0"/>
              <a:t>greatly between groups.</a:t>
            </a:r>
          </a:p>
          <a:p>
            <a:endParaRPr lang="en-US" dirty="0"/>
          </a:p>
          <a:p>
            <a:r>
              <a:rPr lang="en-US" dirty="0"/>
              <a:t>At any time, you may receive </a:t>
            </a:r>
            <a:r>
              <a:rPr lang="en-US" dirty="0" err="1"/>
              <a:t>datastream</a:t>
            </a:r>
            <a:r>
              <a:rPr lang="en-US" dirty="0"/>
              <a:t> packages from various sources in the</a:t>
            </a:r>
          </a:p>
          <a:p>
            <a:r>
              <a:rPr lang="en-US" dirty="0"/>
              <a:t>system. These will have to be managed to ensure that the output stays in sync,</a:t>
            </a:r>
          </a:p>
          <a:p>
            <a:r>
              <a:rPr lang="en-US" dirty="0"/>
              <a:t>and is constant.</a:t>
            </a:r>
          </a:p>
          <a:p>
            <a:endParaRPr lang="en-US" dirty="0"/>
          </a:p>
          <a:p>
            <a:r>
              <a:rPr lang="en-US" dirty="0"/>
              <a:t>Some package will at some time be inserted into this controller from the</a:t>
            </a:r>
          </a:p>
          <a:p>
            <a:r>
              <a:rPr lang="en-US" dirty="0"/>
              <a:t>Ethernet communications module. Its job is thereafter to look at the package</a:t>
            </a:r>
          </a:p>
          <a:p>
            <a:r>
              <a:rPr lang="en-US" dirty="0"/>
              <a:t>index, and send its to the target FIFO buffer. Keep in mind that you are</a:t>
            </a:r>
          </a:p>
          <a:p>
            <a:r>
              <a:rPr lang="en-US" dirty="0"/>
              <a:t>recommended to keep the number of writes to a minimum, thus typically the</a:t>
            </a:r>
          </a:p>
          <a:p>
            <a:r>
              <a:rPr lang="en-US" dirty="0"/>
              <a:t>size of a slice in the FIFO buffer will typically equal that of a DRAM one.</a:t>
            </a:r>
          </a:p>
          <a:p>
            <a:r>
              <a:rPr lang="en-US" dirty="0"/>
              <a:t>Meaning that the DRAM memory slice in question, containing several</a:t>
            </a:r>
          </a:p>
          <a:p>
            <a:r>
              <a:rPr lang="en-US" dirty="0" err="1"/>
              <a:t>datastream</a:t>
            </a:r>
            <a:r>
              <a:rPr lang="en-US" dirty="0"/>
              <a:t> payloads, is typically transferable as-is to the FIFO</a:t>
            </a:r>
          </a:p>
          <a:p>
            <a:r>
              <a:rPr lang="en-US" dirty="0"/>
              <a:t>when the </a:t>
            </a:r>
            <a:r>
              <a:rPr lang="en-US" dirty="0" err="1"/>
              <a:t>fifo_not_full</a:t>
            </a:r>
            <a:r>
              <a:rPr lang="en-US" dirty="0"/>
              <a:t> signal is lit.</a:t>
            </a:r>
          </a:p>
          <a:p>
            <a:endParaRPr lang="en-US" dirty="0"/>
          </a:p>
          <a:p>
            <a:r>
              <a:rPr lang="en-US" dirty="0"/>
              <a:t>You are greatly encouraged to look into the capabilities of the board,</a:t>
            </a:r>
          </a:p>
          <a:p>
            <a:r>
              <a:rPr lang="en-US" dirty="0"/>
              <a:t>such as its DDR DRAM. Although not necessarily required, for instance</a:t>
            </a:r>
          </a:p>
          <a:p>
            <a:r>
              <a:rPr lang="en-US" dirty="0"/>
              <a:t>if your design is fully operational using BRAM cells.</a:t>
            </a:r>
          </a:p>
          <a:p>
            <a:endParaRPr lang="en-US" dirty="0"/>
          </a:p>
          <a:p>
            <a:r>
              <a:rPr lang="en-US" dirty="0"/>
              <a:t>This block will likely lead to a lot of </a:t>
            </a:r>
            <a:r>
              <a:rPr lang="en-US" dirty="0" err="1"/>
              <a:t>contraints</a:t>
            </a:r>
            <a:r>
              <a:rPr lang="en-US" dirty="0"/>
              <a:t> in your system, you are</a:t>
            </a:r>
          </a:p>
          <a:p>
            <a:r>
              <a:rPr lang="en-US" dirty="0"/>
              <a:t>recommended to illustrate your dataflow using higher-level tools beyond</a:t>
            </a:r>
          </a:p>
          <a:p>
            <a:r>
              <a:rPr lang="en-US" dirty="0"/>
              <a:t>blank VHDL on a screen. This will make it easier for whomever reads your</a:t>
            </a:r>
          </a:p>
          <a:p>
            <a:r>
              <a:rPr lang="en-US" dirty="0"/>
              <a:t>final documentation as well.</a:t>
            </a:r>
          </a:p>
          <a:p>
            <a:endParaRPr lang="en-US" dirty="0"/>
          </a:p>
          <a:p>
            <a:r>
              <a:rPr lang="en-US" dirty="0"/>
              <a:t>The bus annotations to the right of this image (M x N AXI) are misleading,</a:t>
            </a:r>
          </a:p>
          <a:p>
            <a:r>
              <a:rPr lang="en-US" dirty="0"/>
              <a:t>please refer to more updated documentation.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83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19100"/>
            <a:ext cx="9144000" cy="472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0DBAB-0F9B-4EF1-8981-23365224EB97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573867"/>
            <a:ext cx="8228012" cy="2036232"/>
          </a:xfrm>
          <a:prstGeom prst="rect">
            <a:avLst/>
          </a:prstGeom>
        </p:spPr>
        <p:txBody>
          <a:bodyPr vert="horz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49"/>
            <a:ext cx="8228012" cy="1001183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C6B44-D54C-49AF-869A-98DDBF7B4225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6666" y="421200"/>
            <a:ext cx="2917334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8788" y="1651000"/>
            <a:ext cx="5664209" cy="29591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tx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4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6ABF-316A-48F9-9316-EE450AA61769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1200"/>
            <a:ext cx="9144000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1513-CAE0-4DE0-AD13-F78BD25B4A73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573866"/>
            <a:ext cx="8228012" cy="2036233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bg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49"/>
            <a:ext cx="8228012" cy="1001183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39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D2DB-5CFB-4995-B771-28C94F34C7A2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26666" y="421200"/>
            <a:ext cx="2917334" cy="4284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58788" y="1651000"/>
            <a:ext cx="5664209" cy="29591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1pPr>
            <a:lvl2pPr marL="742950" indent="-28575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chemeClr val="bg2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C184-D9AB-4B95-9BFA-E8F41A88D57A}" type="datetime3">
              <a:rPr lang="en-US" smtClean="0"/>
              <a:t>23 January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19100"/>
            <a:ext cx="9144000" cy="4286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fisk_skiss.ai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ChalmersU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848" y="2050493"/>
            <a:ext cx="2749004" cy="6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1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413821"/>
            <a:ext cx="6254750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fisk_skiss_liten.ai"/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58" y="4233"/>
            <a:ext cx="3182042" cy="1139836"/>
          </a:xfrm>
          <a:prstGeom prst="rect">
            <a:avLst/>
          </a:prstGeom>
        </p:spPr>
      </p:pic>
      <p:pic>
        <p:nvPicPr>
          <p:cNvPr id="5" name="Picture 4" descr="ChalmersU_white.eps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28" y="61338"/>
            <a:ext cx="1289844" cy="3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33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6364052-3742-439A-BDB4-B7B53EEBFD98}" type="datetime3">
              <a:rPr lang="en-US" smtClean="0"/>
              <a:t>23 January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 University of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4706471"/>
            <a:ext cx="82296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fisk_skiss_liten.ai"/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58" y="4233"/>
            <a:ext cx="3182042" cy="1139836"/>
          </a:xfrm>
          <a:prstGeom prst="rect">
            <a:avLst/>
          </a:prstGeom>
        </p:spPr>
      </p:pic>
      <p:pic>
        <p:nvPicPr>
          <p:cNvPr id="10" name="Picture 9" descr="ChalmersU_white.eps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28" y="61338"/>
            <a:ext cx="1289844" cy="3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74" r:id="rId3"/>
    <p:sldLayoutId id="2147483665" r:id="rId4"/>
    <p:sldLayoutId id="2147483673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ncezChalmersU_white_center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58" y="1041400"/>
            <a:ext cx="2717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4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37AB4-BE14-4B8E-BA21-DD844E586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0" t="1391" r="454" b="44947"/>
          <a:stretch/>
        </p:blipFill>
        <p:spPr>
          <a:xfrm>
            <a:off x="375078" y="1806139"/>
            <a:ext cx="8393844" cy="17621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D7805C-961C-4C6E-AA0E-48AD74259A96}"/>
              </a:ext>
            </a:extLst>
          </p:cNvPr>
          <p:cNvSpPr/>
          <p:nvPr/>
        </p:nvSpPr>
        <p:spPr>
          <a:xfrm>
            <a:off x="143082" y="1029076"/>
            <a:ext cx="3634740" cy="9517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Upconversion</a:t>
            </a: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 lane</a:t>
            </a:r>
          </a:p>
        </p:txBody>
      </p:sp>
    </p:spTree>
    <p:extLst>
      <p:ext uri="{BB962C8B-B14F-4D97-AF65-F5344CB8AC3E}">
        <p14:creationId xmlns:p14="http://schemas.microsoft.com/office/powerpoint/2010/main" val="1721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37AB4-BE14-4B8E-BA21-DD844E586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1" t="6786" r="48041" b="44947"/>
          <a:stretch/>
        </p:blipFill>
        <p:spPr>
          <a:xfrm>
            <a:off x="901533" y="1221304"/>
            <a:ext cx="7340934" cy="28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6357A-2118-4B6B-A924-D23820A42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9" t="3473" b="48260"/>
          <a:stretch/>
        </p:blipFill>
        <p:spPr>
          <a:xfrm>
            <a:off x="458196" y="949466"/>
            <a:ext cx="8012834" cy="28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37AB4-BE14-4B8E-BA21-DD844E586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8" t="69614" r="-444" b="-23276"/>
          <a:stretch/>
        </p:blipFill>
        <p:spPr>
          <a:xfrm>
            <a:off x="292956" y="1928059"/>
            <a:ext cx="8393844" cy="17621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D7805C-961C-4C6E-AA0E-48AD74259A96}"/>
              </a:ext>
            </a:extLst>
          </p:cNvPr>
          <p:cNvSpPr/>
          <p:nvPr/>
        </p:nvSpPr>
        <p:spPr>
          <a:xfrm>
            <a:off x="60960" y="1150996"/>
            <a:ext cx="3634740" cy="9517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Downconversion</a:t>
            </a: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 lane</a:t>
            </a:r>
          </a:p>
        </p:txBody>
      </p:sp>
    </p:spTree>
    <p:extLst>
      <p:ext uri="{BB962C8B-B14F-4D97-AF65-F5344CB8AC3E}">
        <p14:creationId xmlns:p14="http://schemas.microsoft.com/office/powerpoint/2010/main" val="33141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37AB4-BE14-4B8E-BA21-DD844E586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44" t="62385" r="-2240" b="-16047"/>
          <a:stretch/>
        </p:blipFill>
        <p:spPr>
          <a:xfrm>
            <a:off x="544161" y="1150996"/>
            <a:ext cx="8055678" cy="33173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D7805C-961C-4C6E-AA0E-48AD74259A96}"/>
              </a:ext>
            </a:extLst>
          </p:cNvPr>
          <p:cNvSpPr/>
          <p:nvPr/>
        </p:nvSpPr>
        <p:spPr>
          <a:xfrm>
            <a:off x="60960" y="1150996"/>
            <a:ext cx="3634740" cy="9517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7C174E-CACF-498B-84F2-65F358CFDEA8}"/>
              </a:ext>
            </a:extLst>
          </p:cNvPr>
          <p:cNvSpPr/>
          <p:nvPr/>
        </p:nvSpPr>
        <p:spPr>
          <a:xfrm>
            <a:off x="8031480" y="2270008"/>
            <a:ext cx="1051560" cy="8618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02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8724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37AB4-BE14-4B8E-BA21-DD844E586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7" t="75697" r="47927" b="-12525"/>
          <a:stretch/>
        </p:blipFill>
        <p:spPr>
          <a:xfrm>
            <a:off x="198152" y="1902431"/>
            <a:ext cx="8055678" cy="22766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D7805C-961C-4C6E-AA0E-48AD74259A96}"/>
              </a:ext>
            </a:extLst>
          </p:cNvPr>
          <p:cNvSpPr/>
          <p:nvPr/>
        </p:nvSpPr>
        <p:spPr>
          <a:xfrm>
            <a:off x="60960" y="1150996"/>
            <a:ext cx="3634740" cy="9517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cs typeface="Arial" charset="0"/>
              </a:rPr>
              <a:t>Important notes on frequency conversion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384FBB-D1DF-477B-94EB-F5F163A48E5A}"/>
              </a:ext>
            </a:extLst>
          </p:cNvPr>
          <p:cNvSpPr txBox="1">
            <a:spLocks/>
          </p:cNvSpPr>
          <p:nvPr/>
        </p:nvSpPr>
        <p:spPr>
          <a:xfrm>
            <a:off x="353916" y="1459466"/>
            <a:ext cx="7829964" cy="279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sinusoid generator sub-block can easily become your greatest adversary if not taken seriously.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Troves of academic matter exist on how to produce the perfect sine wave.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Same goes for IQ mixing, you should get to know the equations (not very hard).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39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cs typeface="Arial" charset="0"/>
              </a:rPr>
              <a:t>Quick notes on testing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384FBB-D1DF-477B-94EB-F5F163A48E5A}"/>
              </a:ext>
            </a:extLst>
          </p:cNvPr>
          <p:cNvSpPr txBox="1">
            <a:spLocks/>
          </p:cNvSpPr>
          <p:nvPr/>
        </p:nvSpPr>
        <p:spPr>
          <a:xfrm>
            <a:off x="353916" y="1459466"/>
            <a:ext cx="7829964" cy="279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Loopback is 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Generating test waveforms can be done on the fly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Even though ‘broken’ qubits can be faked using C-LC filters, your focus should lie on digital development techniques, actual DAC/ADC-work is best performed on the final FPGA platform.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17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Documentation to get you started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409FB79-3AA3-4817-99BB-1FA0B7C883DF}"/>
              </a:ext>
            </a:extLst>
          </p:cNvPr>
          <p:cNvSpPr txBox="1">
            <a:spLocks/>
          </p:cNvSpPr>
          <p:nvPr/>
        </p:nvSpPr>
        <p:spPr>
          <a:xfrm>
            <a:off x="353916" y="1459466"/>
            <a:ext cx="5117244" cy="27924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Project introduction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Module map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Module map specification document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Hints on testing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Dataflow diagram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… likely more content</a:t>
            </a:r>
          </a:p>
        </p:txBody>
      </p:sp>
    </p:spTree>
    <p:extLst>
      <p:ext uri="{BB962C8B-B14F-4D97-AF65-F5344CB8AC3E}">
        <p14:creationId xmlns:p14="http://schemas.microsoft.com/office/powerpoint/2010/main" val="322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B2A6F9-0528-424A-B031-BD107F019D16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47BF-0148-4678-9FFB-8944737B3CD4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987" y="595928"/>
            <a:ext cx="2934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charset="0"/>
                <a:cs typeface="Arial" charset="0"/>
              </a:rPr>
              <a:t>People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DF4B91F3-7A0E-400E-B4E9-1E3883C37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0" y="727299"/>
            <a:ext cx="1300375" cy="18151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57852E-840A-4601-AC50-678A0AB75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r="5962"/>
          <a:stretch/>
        </p:blipFill>
        <p:spPr bwMode="auto">
          <a:xfrm>
            <a:off x="624179" y="2755242"/>
            <a:ext cx="1300375" cy="18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11">
            <a:extLst>
              <a:ext uri="{FF2B5EF4-FFF2-40B4-BE49-F238E27FC236}">
                <a16:creationId xmlns:a16="http://schemas.microsoft.com/office/drawing/2014/main" id="{36C5535D-7BB8-48D2-BD54-1648A096726B}"/>
              </a:ext>
            </a:extLst>
          </p:cNvPr>
          <p:cNvSpPr txBox="1"/>
          <p:nvPr/>
        </p:nvSpPr>
        <p:spPr>
          <a:xfrm>
            <a:off x="2008174" y="2166005"/>
            <a:ext cx="4269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Handles</a:t>
            </a:r>
            <a:r>
              <a:rPr lang="sv-SE" sz="1200" dirty="0"/>
              <a:t> </a:t>
            </a:r>
            <a:r>
              <a:rPr lang="sv-SE" sz="1200" dirty="0" err="1"/>
              <a:t>specification</a:t>
            </a:r>
            <a:r>
              <a:rPr lang="sv-SE" sz="1200" dirty="0"/>
              <a:t> to </a:t>
            </a:r>
            <a:r>
              <a:rPr lang="sv-SE" sz="1200" dirty="0" err="1"/>
              <a:t>product</a:t>
            </a:r>
            <a:r>
              <a:rPr lang="sv-SE" sz="1200" dirty="0"/>
              <a:t> </a:t>
            </a:r>
            <a:r>
              <a:rPr lang="sv-SE" sz="1200" dirty="0" err="1"/>
              <a:t>owner</a:t>
            </a:r>
            <a:endParaRPr lang="sv-SE" sz="1200" dirty="0"/>
          </a:p>
        </p:txBody>
      </p:sp>
      <p:sp>
        <p:nvSpPr>
          <p:cNvPr id="11" name="textruta 14">
            <a:extLst>
              <a:ext uri="{FF2B5EF4-FFF2-40B4-BE49-F238E27FC236}">
                <a16:creationId xmlns:a16="http://schemas.microsoft.com/office/drawing/2014/main" id="{09741244-7840-43BD-B831-6EB2710B8615}"/>
              </a:ext>
            </a:extLst>
          </p:cNvPr>
          <p:cNvSpPr txBox="1"/>
          <p:nvPr/>
        </p:nvSpPr>
        <p:spPr>
          <a:xfrm>
            <a:off x="2008174" y="4209675"/>
            <a:ext cx="309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Product</a:t>
            </a:r>
            <a:r>
              <a:rPr lang="sv-SE" dirty="0"/>
              <a:t> </a:t>
            </a:r>
            <a:r>
              <a:rPr lang="sv-SE" sz="1200" dirty="0" err="1"/>
              <a:t>owner</a:t>
            </a:r>
            <a:endParaRPr lang="sv-SE" dirty="0"/>
          </a:p>
        </p:txBody>
      </p:sp>
      <p:cxnSp>
        <p:nvCxnSpPr>
          <p:cNvPr id="12" name="Koppling: böjd 15">
            <a:extLst>
              <a:ext uri="{FF2B5EF4-FFF2-40B4-BE49-F238E27FC236}">
                <a16:creationId xmlns:a16="http://schemas.microsoft.com/office/drawing/2014/main" id="{6CDD8240-4E49-4CAC-8B1C-FEC6DD42E8E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8196" y="1634886"/>
            <a:ext cx="1" cy="2041391"/>
          </a:xfrm>
          <a:prstGeom prst="curvedConnector3">
            <a:avLst>
              <a:gd name="adj1" fmla="val 22860100000"/>
            </a:avLst>
          </a:prstGeom>
          <a:ln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oppling: böjd 21">
            <a:extLst>
              <a:ext uri="{FF2B5EF4-FFF2-40B4-BE49-F238E27FC236}">
                <a16:creationId xmlns:a16="http://schemas.microsoft.com/office/drawing/2014/main" id="{42936B51-CD92-4E6A-8090-AF55743492B7}"/>
              </a:ext>
            </a:extLst>
          </p:cNvPr>
          <p:cNvCxnSpPr>
            <a:cxnSpLocks/>
          </p:cNvCxnSpPr>
          <p:nvPr/>
        </p:nvCxnSpPr>
        <p:spPr>
          <a:xfrm>
            <a:off x="2105279" y="4072895"/>
            <a:ext cx="3835625" cy="12700"/>
          </a:xfrm>
          <a:prstGeom prst="curvedConnector3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23">
            <a:extLst>
              <a:ext uri="{FF2B5EF4-FFF2-40B4-BE49-F238E27FC236}">
                <a16:creationId xmlns:a16="http://schemas.microsoft.com/office/drawing/2014/main" id="{3CB2D120-7037-4FF9-B869-E3CB5C6C50CF}"/>
              </a:ext>
            </a:extLst>
          </p:cNvPr>
          <p:cNvSpPr txBox="1"/>
          <p:nvPr/>
        </p:nvSpPr>
        <p:spPr>
          <a:xfrm>
            <a:off x="2008175" y="727299"/>
            <a:ext cx="327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/>
              <a:t>Mats </a:t>
            </a:r>
            <a:r>
              <a:rPr lang="sv-SE" sz="1200" b="1" dirty="0" err="1"/>
              <a:t>Tholén</a:t>
            </a:r>
            <a:br>
              <a:rPr lang="sv-SE" sz="1200" dirty="0"/>
            </a:br>
            <a:r>
              <a:rPr lang="sv-SE" sz="1200" dirty="0" err="1"/>
              <a:t>Ph.D</a:t>
            </a:r>
            <a:r>
              <a:rPr lang="sv-SE" sz="1200" dirty="0"/>
              <a:t>. student, WACQT</a:t>
            </a:r>
          </a:p>
          <a:p>
            <a:r>
              <a:rPr lang="sv-SE" sz="1200" dirty="0"/>
              <a:t>Intermodulation Products AB</a:t>
            </a:r>
          </a:p>
        </p:txBody>
      </p:sp>
      <p:sp>
        <p:nvSpPr>
          <p:cNvPr id="18" name="Rektangel: rundade hörn 10">
            <a:extLst>
              <a:ext uri="{FF2B5EF4-FFF2-40B4-BE49-F238E27FC236}">
                <a16:creationId xmlns:a16="http://schemas.microsoft.com/office/drawing/2014/main" id="{45CF093C-6083-439F-9A47-527F2EFD1F4B}"/>
              </a:ext>
            </a:extLst>
          </p:cNvPr>
          <p:cNvSpPr/>
          <p:nvPr/>
        </p:nvSpPr>
        <p:spPr>
          <a:xfrm>
            <a:off x="6469584" y="3337207"/>
            <a:ext cx="1772155" cy="83347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2"/>
                </a:solidFill>
              </a:rPr>
              <a:t>DAT096</a:t>
            </a:r>
            <a:br>
              <a:rPr lang="sv-SE" sz="1600" dirty="0">
                <a:solidFill>
                  <a:schemeClr val="bg2"/>
                </a:solidFill>
              </a:rPr>
            </a:br>
            <a:r>
              <a:rPr lang="sv-SE" sz="1600" dirty="0">
                <a:solidFill>
                  <a:schemeClr val="bg2"/>
                </a:solidFill>
              </a:rPr>
              <a:t>Project teams</a:t>
            </a:r>
          </a:p>
        </p:txBody>
      </p:sp>
      <p:sp>
        <p:nvSpPr>
          <p:cNvPr id="15" name="textruta 24">
            <a:extLst>
              <a:ext uri="{FF2B5EF4-FFF2-40B4-BE49-F238E27FC236}">
                <a16:creationId xmlns:a16="http://schemas.microsoft.com/office/drawing/2014/main" id="{5813BF18-FA32-4C8A-A158-42B50A347814}"/>
              </a:ext>
            </a:extLst>
          </p:cNvPr>
          <p:cNvSpPr txBox="1"/>
          <p:nvPr/>
        </p:nvSpPr>
        <p:spPr>
          <a:xfrm>
            <a:off x="2008175" y="2755242"/>
            <a:ext cx="30264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/>
              <a:t>Christian Križan</a:t>
            </a:r>
            <a:br>
              <a:rPr lang="sv-SE" sz="1200" dirty="0"/>
            </a:br>
            <a:r>
              <a:rPr lang="sv-SE" sz="1200" dirty="0"/>
              <a:t>Research </a:t>
            </a:r>
            <a:r>
              <a:rPr lang="sv-SE" sz="1200" dirty="0" err="1"/>
              <a:t>engineer</a:t>
            </a:r>
            <a:r>
              <a:rPr lang="sv-SE" sz="1200" dirty="0"/>
              <a:t>, QTL, MC2</a:t>
            </a:r>
          </a:p>
          <a:p>
            <a:br>
              <a:rPr lang="sv-SE" sz="100" dirty="0"/>
            </a:br>
            <a:r>
              <a:rPr lang="sv-SE" sz="100" dirty="0"/>
              <a:t> </a:t>
            </a:r>
            <a:r>
              <a:rPr lang="sv-SE" sz="900" dirty="0"/>
              <a:t>krizan@chalmers.se</a:t>
            </a:r>
          </a:p>
        </p:txBody>
      </p:sp>
      <p:sp>
        <p:nvSpPr>
          <p:cNvPr id="17" name="Rektangel: rundade hörn 10">
            <a:extLst>
              <a:ext uri="{FF2B5EF4-FFF2-40B4-BE49-F238E27FC236}">
                <a16:creationId xmlns:a16="http://schemas.microsoft.com/office/drawing/2014/main" id="{40E6AE48-1808-4B02-A88E-DD003BA2B70A}"/>
              </a:ext>
            </a:extLst>
          </p:cNvPr>
          <p:cNvSpPr/>
          <p:nvPr/>
        </p:nvSpPr>
        <p:spPr>
          <a:xfrm>
            <a:off x="6287850" y="3503170"/>
            <a:ext cx="1772155" cy="83347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2"/>
                </a:solidFill>
              </a:rPr>
              <a:t>DAT096</a:t>
            </a:r>
            <a:br>
              <a:rPr lang="sv-SE" sz="1600" dirty="0">
                <a:solidFill>
                  <a:schemeClr val="bg2"/>
                </a:solidFill>
              </a:rPr>
            </a:br>
            <a:r>
              <a:rPr lang="sv-SE" sz="1600" dirty="0">
                <a:solidFill>
                  <a:schemeClr val="bg2"/>
                </a:solidFill>
              </a:rPr>
              <a:t>Project teams</a:t>
            </a:r>
          </a:p>
        </p:txBody>
      </p:sp>
      <p:sp>
        <p:nvSpPr>
          <p:cNvPr id="9" name="Rektangel: rundade hörn 10">
            <a:extLst>
              <a:ext uri="{FF2B5EF4-FFF2-40B4-BE49-F238E27FC236}">
                <a16:creationId xmlns:a16="http://schemas.microsoft.com/office/drawing/2014/main" id="{775DD3E4-7BC6-43CA-9888-DBE303019386}"/>
              </a:ext>
            </a:extLst>
          </p:cNvPr>
          <p:cNvSpPr/>
          <p:nvPr/>
        </p:nvSpPr>
        <p:spPr>
          <a:xfrm>
            <a:off x="6106116" y="3676278"/>
            <a:ext cx="1772155" cy="83347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2"/>
                </a:solidFill>
              </a:rPr>
              <a:t>DAT096</a:t>
            </a:r>
            <a:br>
              <a:rPr lang="sv-SE" sz="1600" dirty="0">
                <a:solidFill>
                  <a:schemeClr val="bg2"/>
                </a:solidFill>
              </a:rPr>
            </a:br>
            <a:r>
              <a:rPr lang="sv-SE" sz="1600" dirty="0">
                <a:solidFill>
                  <a:schemeClr val="bg2"/>
                </a:solidFill>
              </a:rPr>
              <a:t>Project teams</a:t>
            </a:r>
          </a:p>
        </p:txBody>
      </p:sp>
    </p:spTree>
    <p:extLst>
      <p:ext uri="{BB962C8B-B14F-4D97-AF65-F5344CB8AC3E}">
        <p14:creationId xmlns:p14="http://schemas.microsoft.com/office/powerpoint/2010/main" val="3482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EE3B41-BDE9-4F1B-8AE1-2D2475558115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86C2-61DE-4E73-AE2C-25420F4203CC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4912" y="640120"/>
            <a:ext cx="89390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</a:rPr>
              <a:t>FPGA-based QPU interface unit for</a:t>
            </a:r>
          </a:p>
          <a:p>
            <a:r>
              <a:rPr lang="en-US" sz="3600" b="1" dirty="0">
                <a:latin typeface="+mj-lt"/>
              </a:rPr>
              <a:t>fast qubit control and readout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81996" y="3796804"/>
            <a:ext cx="195438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Christian </a:t>
            </a:r>
            <a:r>
              <a:rPr lang="sv-SE" sz="1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Križan</a:t>
            </a:r>
            <a:endParaRPr lang="sv-SE" sz="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sv-SE" sz="3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sv-SE" sz="1200" dirty="0">
                <a:solidFill>
                  <a:srgbClr val="000000"/>
                </a:solidFill>
                <a:latin typeface="Arial" charset="0"/>
                <a:cs typeface="Arial" charset="0"/>
              </a:rPr>
              <a:t>Research </a:t>
            </a:r>
            <a:r>
              <a:rPr lang="sv-SE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engineer</a:t>
            </a:r>
            <a:r>
              <a:rPr lang="sv-SE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QTL</a:t>
            </a:r>
            <a:endParaRPr lang="sv-SE" sz="3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sv-SE" sz="3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sv-SE" sz="1200" dirty="0">
                <a:solidFill>
                  <a:srgbClr val="000000"/>
                </a:solidFill>
                <a:latin typeface="Arial" charset="0"/>
                <a:cs typeface="Arial" charset="0"/>
              </a:rPr>
              <a:t>krizan@chalmers.se</a:t>
            </a:r>
          </a:p>
          <a:p>
            <a:pPr eaLnBrk="1" hangingPunct="1"/>
            <a:endParaRPr lang="sv-SE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sv-SE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B2A6F9-0528-424A-B031-BD107F019D16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7EAB-30FE-4500-8D83-2442B758AF22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56" y="195990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What is it for?</a:t>
            </a:r>
          </a:p>
        </p:txBody>
      </p:sp>
    </p:spTree>
    <p:extLst>
      <p:ext uri="{BB962C8B-B14F-4D97-AF65-F5344CB8AC3E}">
        <p14:creationId xmlns:p14="http://schemas.microsoft.com/office/powerpoint/2010/main" val="33224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What is it for?</a:t>
            </a:r>
          </a:p>
        </p:txBody>
      </p:sp>
      <p:pic>
        <p:nvPicPr>
          <p:cNvPr id="8" name="Bildobjekt 9" descr="En bild som visar elektronik, krets&#10;&#10;Automatiskt genererad beskrivning">
            <a:extLst>
              <a:ext uri="{FF2B5EF4-FFF2-40B4-BE49-F238E27FC236}">
                <a16:creationId xmlns:a16="http://schemas.microsoft.com/office/drawing/2014/main" id="{D8F9B046-F8AE-496E-BD81-62E0C61C6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7" r="22752"/>
          <a:stretch/>
        </p:blipFill>
        <p:spPr>
          <a:xfrm>
            <a:off x="4409136" y="419100"/>
            <a:ext cx="4734863" cy="51434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409FB79-3AA3-4817-99BB-1FA0B7C883DF}"/>
              </a:ext>
            </a:extLst>
          </p:cNvPr>
          <p:cNvSpPr txBox="1">
            <a:spLocks/>
          </p:cNvSpPr>
          <p:nvPr/>
        </p:nvSpPr>
        <p:spPr>
          <a:xfrm>
            <a:off x="353916" y="1459466"/>
            <a:ext cx="3840085" cy="2596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2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Qubit control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Qubit readout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Signal processing (to some extent)</a:t>
            </a:r>
          </a:p>
        </p:txBody>
      </p:sp>
    </p:spTree>
    <p:extLst>
      <p:ext uri="{BB962C8B-B14F-4D97-AF65-F5344CB8AC3E}">
        <p14:creationId xmlns:p14="http://schemas.microsoft.com/office/powerpoint/2010/main" val="27163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59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You’ll run it on one of these</a:t>
            </a:r>
          </a:p>
        </p:txBody>
      </p:sp>
      <p:pic>
        <p:nvPicPr>
          <p:cNvPr id="8" name="Bildobjekt 9" descr="En bild som visar inomhus, bord, sitter, dator&#10;&#10;Automatiskt genererad beskrivning">
            <a:extLst>
              <a:ext uri="{FF2B5EF4-FFF2-40B4-BE49-F238E27FC236}">
                <a16:creationId xmlns:a16="http://schemas.microsoft.com/office/drawing/2014/main" id="{C6013A26-29D6-44F7-B750-42D1AD8B2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5" t="8628" r="17645"/>
          <a:stretch/>
        </p:blipFill>
        <p:spPr>
          <a:xfrm>
            <a:off x="2309348" y="1434396"/>
            <a:ext cx="4525304" cy="30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59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The very big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63D02-C79D-4DA6-843B-BB48B5C8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92" y="1635853"/>
            <a:ext cx="8227608" cy="23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Dataflow diagram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06B565-DA48-42EA-B550-A075759F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1503653"/>
            <a:ext cx="8732520" cy="21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Ethernet communications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467AA-746C-476F-B8DB-77A990C57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7" b="35742"/>
          <a:stretch/>
        </p:blipFill>
        <p:spPr>
          <a:xfrm>
            <a:off x="36672" y="1330841"/>
            <a:ext cx="4588668" cy="2831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B55E2-ADD1-48FC-B24A-8EA8B9CDA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60"/>
          <a:stretch/>
        </p:blipFill>
        <p:spPr>
          <a:xfrm>
            <a:off x="4569585" y="1494782"/>
            <a:ext cx="4357245" cy="26885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53DEF0-907F-4C84-9757-33D873372DD9}"/>
              </a:ext>
            </a:extLst>
          </p:cNvPr>
          <p:cNvCxnSpPr>
            <a:cxnSpLocks/>
          </p:cNvCxnSpPr>
          <p:nvPr/>
        </p:nvCxnSpPr>
        <p:spPr>
          <a:xfrm>
            <a:off x="2331006" y="4083081"/>
            <a:ext cx="260790" cy="15830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8D04B2-2D57-4B27-A496-A1A3531F7C2F}"/>
              </a:ext>
            </a:extLst>
          </p:cNvPr>
          <p:cNvCxnSpPr>
            <a:cxnSpLocks/>
          </p:cNvCxnSpPr>
          <p:nvPr/>
        </p:nvCxnSpPr>
        <p:spPr>
          <a:xfrm>
            <a:off x="6748207" y="1415629"/>
            <a:ext cx="260790" cy="15830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E2A093-06C7-41F9-9853-8A19008E31C3}"/>
              </a:ext>
            </a:extLst>
          </p:cNvPr>
          <p:cNvSpPr/>
          <p:nvPr/>
        </p:nvSpPr>
        <p:spPr>
          <a:xfrm>
            <a:off x="0" y="419100"/>
            <a:ext cx="9144000" cy="42595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3F4-4276-4C1B-ABAD-134FF1FA57F0}" type="datetime3">
              <a:rPr lang="en-US" smtClean="0"/>
              <a:t>23 January 2020</a:t>
            </a:fld>
            <a:endParaRPr lang="en-US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University of Technology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C54232-E092-4057-8237-8FE306FB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6" y="595928"/>
            <a:ext cx="8939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Central stream</a:t>
            </a:r>
            <a:b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" charset="0"/>
                <a:cs typeface="Arial" charset="0"/>
              </a:rPr>
              <a:t>controller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048CB-07F9-46BE-8118-DAE6334D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7"/>
          <a:stretch/>
        </p:blipFill>
        <p:spPr>
          <a:xfrm>
            <a:off x="4120722" y="595928"/>
            <a:ext cx="3316224" cy="39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halmer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PPT_Skiss.potx</Template>
  <TotalTime>3403</TotalTime>
  <Words>2306</Words>
  <Application>Microsoft Office PowerPoint</Application>
  <PresentationFormat>On-screen Show (16:9)</PresentationFormat>
  <Paragraphs>416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Chalmers PPT_Skiss</vt:lpstr>
      <vt:lpstr>2_Custom Design</vt:lpstr>
      <vt:lpstr>1_Chalmers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Nystås</dc:creator>
  <cp:lastModifiedBy>Christian Krizan</cp:lastModifiedBy>
  <cp:revision>498</cp:revision>
  <cp:lastPrinted>2015-08-20T09:26:37Z</cp:lastPrinted>
  <dcterms:created xsi:type="dcterms:W3CDTF">2015-08-13T07:30:14Z</dcterms:created>
  <dcterms:modified xsi:type="dcterms:W3CDTF">2020-01-23T11:12:28Z</dcterms:modified>
</cp:coreProperties>
</file>