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0" r:id="rId2"/>
    <p:sldMasterId id="2147483663" r:id="rId3"/>
    <p:sldMasterId id="2147483666" r:id="rId4"/>
  </p:sldMasterIdLst>
  <p:notesMasterIdLst>
    <p:notesMasterId r:id="rId37"/>
  </p:notesMasterIdLst>
  <p:handoutMasterIdLst>
    <p:handoutMasterId r:id="rId38"/>
  </p:handoutMasterIdLst>
  <p:sldIdLst>
    <p:sldId id="328" r:id="rId5"/>
    <p:sldId id="300" r:id="rId6"/>
    <p:sldId id="354" r:id="rId7"/>
    <p:sldId id="340" r:id="rId8"/>
    <p:sldId id="347" r:id="rId9"/>
    <p:sldId id="346" r:id="rId10"/>
    <p:sldId id="348" r:id="rId11"/>
    <p:sldId id="350" r:id="rId12"/>
    <p:sldId id="351" r:id="rId13"/>
    <p:sldId id="352" r:id="rId14"/>
    <p:sldId id="353" r:id="rId15"/>
    <p:sldId id="345" r:id="rId16"/>
    <p:sldId id="355" r:id="rId17"/>
    <p:sldId id="361" r:id="rId18"/>
    <p:sldId id="356" r:id="rId19"/>
    <p:sldId id="358" r:id="rId20"/>
    <p:sldId id="360" r:id="rId21"/>
    <p:sldId id="362" r:id="rId22"/>
    <p:sldId id="364" r:id="rId23"/>
    <p:sldId id="363" r:id="rId24"/>
    <p:sldId id="365" r:id="rId25"/>
    <p:sldId id="366" r:id="rId26"/>
    <p:sldId id="367" r:id="rId27"/>
    <p:sldId id="369" r:id="rId28"/>
    <p:sldId id="368" r:id="rId29"/>
    <p:sldId id="370" r:id="rId30"/>
    <p:sldId id="375" r:id="rId31"/>
    <p:sldId id="371" r:id="rId32"/>
    <p:sldId id="373" r:id="rId33"/>
    <p:sldId id="372" r:id="rId34"/>
    <p:sldId id="329" r:id="rId35"/>
    <p:sldId id="330"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83069" autoAdjust="0"/>
  </p:normalViewPr>
  <p:slideViewPr>
    <p:cSldViewPr snapToGrid="0" snapToObjects="1">
      <p:cViewPr varScale="1">
        <p:scale>
          <a:sx n="79" d="100"/>
          <a:sy n="79" d="100"/>
        </p:scale>
        <p:origin x="108" y="85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DAA945-BE08-1B46-8413-6A5263A27AC2}" type="datetimeFigureOut">
              <a:rPr lang="en-US" smtClean="0"/>
              <a:t>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B40B72-058A-2D4C-873C-A488ACFBAB3A}" type="slidenum">
              <a:rPr lang="en-US" smtClean="0"/>
              <a:t>‹#›</a:t>
            </a:fld>
            <a:endParaRPr lang="en-US" dirty="0"/>
          </a:p>
        </p:txBody>
      </p:sp>
    </p:spTree>
    <p:extLst>
      <p:ext uri="{BB962C8B-B14F-4D97-AF65-F5344CB8AC3E}">
        <p14:creationId xmlns:p14="http://schemas.microsoft.com/office/powerpoint/2010/main" val="833030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1B3ED-92BC-DC4E-AB7C-EF538A1098F1}" type="datetimeFigureOut">
              <a:rPr lang="en-US" smtClean="0"/>
              <a:t>2/7/2020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B6158-C7CB-0F44-B0F2-0892C423F71E}" type="slidenum">
              <a:rPr lang="en-US" smtClean="0"/>
              <a:t>‹#›</a:t>
            </a:fld>
            <a:endParaRPr lang="en-US" dirty="0"/>
          </a:p>
        </p:txBody>
      </p:sp>
    </p:spTree>
    <p:extLst>
      <p:ext uri="{BB962C8B-B14F-4D97-AF65-F5344CB8AC3E}">
        <p14:creationId xmlns:p14="http://schemas.microsoft.com/office/powerpoint/2010/main" val="9483596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SLIDE 1</a:t>
            </a:r>
          </a:p>
          <a:p>
            <a:r>
              <a:rPr lang="sv-SE" dirty="0" err="1"/>
              <a:t>Opening</a:t>
            </a:r>
            <a:r>
              <a:rPr lang="sv-SE" dirty="0"/>
              <a:t> </a:t>
            </a:r>
            <a:r>
              <a:rPr lang="sv-SE" dirty="0" err="1"/>
              <a:t>slide</a:t>
            </a:r>
            <a:r>
              <a:rPr lang="sv-SE" dirty="0"/>
              <a:t>.</a:t>
            </a:r>
          </a:p>
        </p:txBody>
      </p:sp>
      <p:sp>
        <p:nvSpPr>
          <p:cNvPr id="4" name="Slide Number Placeholder 3"/>
          <p:cNvSpPr>
            <a:spLocks noGrp="1"/>
          </p:cNvSpPr>
          <p:nvPr>
            <p:ph type="sldNum" sz="quarter" idx="5"/>
          </p:nvPr>
        </p:nvSpPr>
        <p:spPr/>
        <p:txBody>
          <a:bodyPr/>
          <a:lstStyle/>
          <a:p>
            <a:fld id="{F0BB6158-C7CB-0F44-B0F2-0892C423F71E}" type="slidenum">
              <a:rPr lang="en-US" smtClean="0"/>
              <a:t>1</a:t>
            </a:fld>
            <a:endParaRPr lang="en-US"/>
          </a:p>
        </p:txBody>
      </p:sp>
    </p:spTree>
    <p:extLst>
      <p:ext uri="{BB962C8B-B14F-4D97-AF65-F5344CB8AC3E}">
        <p14:creationId xmlns:p14="http://schemas.microsoft.com/office/powerpoint/2010/main" val="4083492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10</a:t>
            </a:r>
          </a:p>
          <a:p>
            <a:pPr>
              <a:buFont typeface="Arial" panose="020B0604020202020204" pitchFamily="34" charset="0"/>
              <a:buNone/>
            </a:pPr>
            <a:r>
              <a:rPr lang="en-US" sz="1200" dirty="0">
                <a:solidFill>
                  <a:schemeClr val="bg2"/>
                </a:solidFill>
              </a:rPr>
              <a:t>So how do you achieve a 200 MHz clock when the main system clock is 100 MHz?</a:t>
            </a:r>
          </a:p>
          <a:p>
            <a:pPr>
              <a:buFont typeface="Arial" panose="020B0604020202020204" pitchFamily="34" charset="0"/>
              <a:buNone/>
            </a:pPr>
            <a:r>
              <a:rPr lang="en-US" sz="1200" dirty="0">
                <a:solidFill>
                  <a:schemeClr val="bg2"/>
                </a:solidFill>
              </a:rPr>
              <a:t>Well, you will have to use one (or several) of the six included MMCM + PLL</a:t>
            </a:r>
          </a:p>
          <a:p>
            <a:pPr>
              <a:buFont typeface="Arial" panose="020B0604020202020204" pitchFamily="34" charset="0"/>
              <a:buNone/>
            </a:pPr>
            <a:r>
              <a:rPr lang="en-US" sz="1200" dirty="0">
                <a:solidFill>
                  <a:schemeClr val="bg2"/>
                </a:solidFill>
              </a:rPr>
              <a:t>modules. These include some clever tricks to convert a clock rate to another.</a:t>
            </a:r>
          </a:p>
          <a:p>
            <a:pPr>
              <a:buFont typeface="Arial" panose="020B0604020202020204" pitchFamily="34" charset="0"/>
              <a:buNone/>
            </a:pPr>
            <a:r>
              <a:rPr lang="en-US" sz="1200" dirty="0">
                <a:solidFill>
                  <a:schemeClr val="bg2"/>
                </a:solidFill>
              </a:rPr>
              <a:t>I strongly object to you designing your own MMCM + PLL loop, since this</a:t>
            </a:r>
          </a:p>
          <a:p>
            <a:pPr>
              <a:buFont typeface="Arial" panose="020B0604020202020204" pitchFamily="34" charset="0"/>
              <a:buNone/>
            </a:pPr>
            <a:r>
              <a:rPr lang="en-US" sz="1200" dirty="0">
                <a:solidFill>
                  <a:schemeClr val="bg2"/>
                </a:solidFill>
              </a:rPr>
              <a:t>is available as an IP core configuration onboard. Also, unless I'm mistaken,</a:t>
            </a:r>
          </a:p>
          <a:p>
            <a:pPr>
              <a:buFont typeface="Arial" panose="020B0604020202020204" pitchFamily="34" charset="0"/>
              <a:buNone/>
            </a:pPr>
            <a:r>
              <a:rPr lang="en-US" sz="1200" dirty="0">
                <a:solidFill>
                  <a:schemeClr val="bg2"/>
                </a:solidFill>
              </a:rPr>
              <a:t>the synthesis tool will know what to include from the hard-silicon</a:t>
            </a:r>
          </a:p>
          <a:p>
            <a:pPr>
              <a:buFont typeface="Arial" panose="020B0604020202020204" pitchFamily="34" charset="0"/>
              <a:buNone/>
            </a:pPr>
            <a:r>
              <a:rPr lang="en-US" sz="1200" dirty="0">
                <a:solidFill>
                  <a:schemeClr val="bg2"/>
                </a:solidFill>
              </a:rPr>
              <a:t>circuitry - which might not be inferred from your design.</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Also, for reference, this IF stream rate will also be scaled with a factor</a:t>
            </a:r>
          </a:p>
          <a:p>
            <a:pPr>
              <a:buFont typeface="Arial" panose="020B0604020202020204" pitchFamily="34" charset="0"/>
              <a:buNone/>
            </a:pPr>
            <a:r>
              <a:rPr lang="en-US" sz="1200" dirty="0">
                <a:solidFill>
                  <a:schemeClr val="bg2"/>
                </a:solidFill>
              </a:rPr>
              <a:t>of 2.5 on the target FPGA platform. Meaning that the target platform</a:t>
            </a:r>
          </a:p>
          <a:p>
            <a:pPr>
              <a:buFont typeface="Arial" panose="020B0604020202020204" pitchFamily="34" charset="0"/>
              <a:buNone/>
            </a:pPr>
            <a:r>
              <a:rPr lang="en-US" sz="1200" dirty="0">
                <a:solidFill>
                  <a:schemeClr val="bg2"/>
                </a:solidFill>
              </a:rPr>
              <a:t>will have a central stream controller clocked at 250 </a:t>
            </a:r>
            <a:r>
              <a:rPr lang="en-US" sz="1200" dirty="0" err="1">
                <a:solidFill>
                  <a:schemeClr val="bg2"/>
                </a:solidFill>
              </a:rPr>
              <a:t>MHz.</a:t>
            </a:r>
            <a:endParaRPr lang="en-US" sz="1200" dirty="0">
              <a:solidFill>
                <a:schemeClr val="bg2"/>
              </a:solidFill>
            </a:endParaRP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But, it also has support for GMII (XGMII even?) - so don't think just yet</a:t>
            </a:r>
          </a:p>
          <a:p>
            <a:pPr>
              <a:buFont typeface="Arial" panose="020B0604020202020204" pitchFamily="34" charset="0"/>
              <a:buNone/>
            </a:pPr>
            <a:r>
              <a:rPr lang="en-US" sz="1200" dirty="0">
                <a:solidFill>
                  <a:schemeClr val="bg2"/>
                </a:solidFill>
              </a:rPr>
              <a:t>that your data management will be easier because of this upscaling.</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10</a:t>
            </a:fld>
            <a:endParaRPr lang="en-US" dirty="0"/>
          </a:p>
        </p:txBody>
      </p:sp>
    </p:spTree>
    <p:extLst>
      <p:ext uri="{BB962C8B-B14F-4D97-AF65-F5344CB8AC3E}">
        <p14:creationId xmlns:p14="http://schemas.microsoft.com/office/powerpoint/2010/main" val="1558763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11</a:t>
            </a:r>
          </a:p>
          <a:p>
            <a:pPr>
              <a:buFont typeface="Arial" panose="020B0604020202020204" pitchFamily="34" charset="0"/>
              <a:buNone/>
            </a:pPr>
            <a:r>
              <a:rPr lang="en-US" sz="1200" dirty="0">
                <a:solidFill>
                  <a:schemeClr val="bg2"/>
                </a:solidFill>
              </a:rPr>
              <a:t>Your teachers this far might have been rather adamant that the maximum</a:t>
            </a:r>
          </a:p>
          <a:p>
            <a:pPr>
              <a:buFont typeface="Arial" panose="020B0604020202020204" pitchFamily="34" charset="0"/>
              <a:buNone/>
            </a:pPr>
            <a:r>
              <a:rPr lang="en-US" sz="1200" dirty="0">
                <a:solidFill>
                  <a:schemeClr val="bg2"/>
                </a:solidFill>
              </a:rPr>
              <a:t>clock frequency attainable on the </a:t>
            </a:r>
            <a:r>
              <a:rPr lang="en-US" sz="1200" dirty="0" err="1">
                <a:solidFill>
                  <a:schemeClr val="bg2"/>
                </a:solidFill>
              </a:rPr>
              <a:t>Nexys</a:t>
            </a:r>
            <a:r>
              <a:rPr lang="en-US" sz="1200" dirty="0">
                <a:solidFill>
                  <a:schemeClr val="bg2"/>
                </a:solidFill>
              </a:rPr>
              <a:t> 4 is 100 </a:t>
            </a:r>
            <a:r>
              <a:rPr lang="en-US" sz="1200" dirty="0" err="1">
                <a:solidFill>
                  <a:schemeClr val="bg2"/>
                </a:solidFill>
              </a:rPr>
              <a:t>MHz.</a:t>
            </a:r>
            <a:endParaRPr lang="en-US" sz="1200" dirty="0">
              <a:solidFill>
                <a:schemeClr val="bg2"/>
              </a:solidFill>
            </a:endParaRP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To this, I will quote two people from industry that</a:t>
            </a:r>
          </a:p>
          <a:p>
            <a:pPr>
              <a:buFont typeface="Arial" panose="020B0604020202020204" pitchFamily="34" charset="0"/>
              <a:buNone/>
            </a:pPr>
            <a:r>
              <a:rPr lang="en-US" sz="1200" dirty="0">
                <a:solidFill>
                  <a:schemeClr val="bg2"/>
                </a:solidFill>
              </a:rPr>
              <a:t>"They may set the clock rate however they want"</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 of course, there are upper bounds, ideating that you may not specify</a:t>
            </a:r>
          </a:p>
          <a:p>
            <a:pPr>
              <a:buFont typeface="Arial" panose="020B0604020202020204" pitchFamily="34" charset="0"/>
              <a:buNone/>
            </a:pPr>
            <a:r>
              <a:rPr lang="en-US" sz="1200" dirty="0">
                <a:solidFill>
                  <a:schemeClr val="bg2"/>
                </a:solidFill>
              </a:rPr>
              <a:t>a 500 THz clock rate and get away with it.</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As you even se here, the internal clock rate is advertised far beyond the</a:t>
            </a:r>
          </a:p>
          <a:p>
            <a:pPr>
              <a:buFont typeface="Arial" panose="020B0604020202020204" pitchFamily="34" charset="0"/>
              <a:buNone/>
            </a:pPr>
            <a:r>
              <a:rPr lang="en-US" sz="1200" dirty="0">
                <a:solidFill>
                  <a:schemeClr val="bg2"/>
                </a:solidFill>
              </a:rPr>
              <a:t>100 MHz main system clock.</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11</a:t>
            </a:fld>
            <a:endParaRPr lang="en-US" dirty="0"/>
          </a:p>
        </p:txBody>
      </p:sp>
    </p:spTree>
    <p:extLst>
      <p:ext uri="{BB962C8B-B14F-4D97-AF65-F5344CB8AC3E}">
        <p14:creationId xmlns:p14="http://schemas.microsoft.com/office/powerpoint/2010/main" val="24763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a:t>
            </a:r>
          </a:p>
          <a:p>
            <a:r>
              <a:rPr lang="en-US" dirty="0"/>
              <a:t>We'll now head into filter territory.</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12</a:t>
            </a:fld>
            <a:endParaRPr lang="en-US" dirty="0"/>
          </a:p>
        </p:txBody>
      </p:sp>
    </p:spTree>
    <p:extLst>
      <p:ext uri="{BB962C8B-B14F-4D97-AF65-F5344CB8AC3E}">
        <p14:creationId xmlns:p14="http://schemas.microsoft.com/office/powerpoint/2010/main" val="786242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13</a:t>
            </a:r>
          </a:p>
          <a:p>
            <a:pPr>
              <a:buFont typeface="Arial" panose="020B0604020202020204" pitchFamily="34" charset="0"/>
              <a:buNone/>
            </a:pPr>
            <a:r>
              <a:rPr lang="en-US" sz="1200" dirty="0">
                <a:solidFill>
                  <a:schemeClr val="bg2"/>
                </a:solidFill>
              </a:rPr>
              <a:t>At seemingly random occasions, you will have to include filters in your design</a:t>
            </a:r>
          </a:p>
          <a:p>
            <a:pPr>
              <a:buFont typeface="Arial" panose="020B0604020202020204" pitchFamily="34" charset="0"/>
              <a:buNone/>
            </a:pPr>
            <a:r>
              <a:rPr lang="en-US" sz="1200" dirty="0">
                <a:solidFill>
                  <a:schemeClr val="bg2"/>
                </a:solidFill>
              </a:rPr>
              <a:t>for a broad range of reasons. This is common in DSP work, and will certainly</a:t>
            </a:r>
          </a:p>
          <a:p>
            <a:pPr>
              <a:buFont typeface="Arial" panose="020B0604020202020204" pitchFamily="34" charset="0"/>
              <a:buNone/>
            </a:pPr>
            <a:r>
              <a:rPr lang="en-US" sz="1200" dirty="0">
                <a:solidFill>
                  <a:schemeClr val="bg2"/>
                </a:solidFill>
              </a:rPr>
              <a:t>be required in your up-/</a:t>
            </a:r>
            <a:r>
              <a:rPr lang="en-US" sz="1200" dirty="0" err="1">
                <a:solidFill>
                  <a:schemeClr val="bg2"/>
                </a:solidFill>
              </a:rPr>
              <a:t>downconversion</a:t>
            </a:r>
            <a:r>
              <a:rPr lang="en-US" sz="1200" dirty="0">
                <a:solidFill>
                  <a:schemeClr val="bg2"/>
                </a:solidFill>
              </a:rPr>
              <a:t> stages.</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Be wary though of the risk that you may quickly run out of available space.</a:t>
            </a:r>
          </a:p>
          <a:p>
            <a:pPr>
              <a:buFont typeface="Arial" panose="020B0604020202020204" pitchFamily="34" charset="0"/>
              <a:buNone/>
            </a:pPr>
            <a:r>
              <a:rPr lang="en-US" sz="1200" dirty="0">
                <a:solidFill>
                  <a:schemeClr val="bg2"/>
                </a:solidFill>
              </a:rPr>
              <a:t>Simple impulse response filters tend to be very large. The standard academic</a:t>
            </a:r>
          </a:p>
          <a:p>
            <a:pPr>
              <a:buFont typeface="Arial" panose="020B0604020202020204" pitchFamily="34" charset="0"/>
              <a:buNone/>
            </a:pPr>
            <a:r>
              <a:rPr lang="en-US" sz="1200" dirty="0">
                <a:solidFill>
                  <a:schemeClr val="bg2"/>
                </a:solidFill>
              </a:rPr>
              <a:t>approach of interpolator -&gt; FIR -&gt; </a:t>
            </a:r>
            <a:r>
              <a:rPr lang="en-US" sz="1200" dirty="0" err="1">
                <a:solidFill>
                  <a:schemeClr val="bg2"/>
                </a:solidFill>
              </a:rPr>
              <a:t>upconversion</a:t>
            </a:r>
            <a:r>
              <a:rPr lang="en-US" sz="1200" dirty="0">
                <a:solidFill>
                  <a:schemeClr val="bg2"/>
                </a:solidFill>
              </a:rPr>
              <a:t> may be a consuming design</a:t>
            </a:r>
          </a:p>
          <a:p>
            <a:pPr>
              <a:buFont typeface="Arial" panose="020B0604020202020204" pitchFamily="34" charset="0"/>
              <a:buNone/>
            </a:pPr>
            <a:r>
              <a:rPr lang="en-US" sz="1200" dirty="0">
                <a:solidFill>
                  <a:schemeClr val="bg2"/>
                </a:solidFill>
              </a:rPr>
              <a:t>choice. You will have to see yourselves what appears to be a good/bad design.</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To quote Mats,</a:t>
            </a:r>
          </a:p>
          <a:p>
            <a:pPr>
              <a:buFont typeface="Arial" panose="020B0604020202020204" pitchFamily="34" charset="0"/>
              <a:buNone/>
            </a:pPr>
            <a:r>
              <a:rPr lang="en-US" sz="1200" dirty="0">
                <a:solidFill>
                  <a:schemeClr val="bg2"/>
                </a:solidFill>
              </a:rPr>
              <a:t>“A design based on interpolation + FIR + mixer is not normal in the business.</a:t>
            </a:r>
          </a:p>
          <a:p>
            <a:pPr>
              <a:buFont typeface="Arial" panose="020B0604020202020204" pitchFamily="34" charset="0"/>
              <a:buNone/>
            </a:pPr>
            <a:r>
              <a:rPr lang="en-US" sz="1200" dirty="0">
                <a:solidFill>
                  <a:schemeClr val="bg2"/>
                </a:solidFill>
              </a:rPr>
              <a:t>You should look into CIC.”</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Do note that you may have to eventually move out of your comfort zone and</a:t>
            </a:r>
          </a:p>
          <a:p>
            <a:pPr>
              <a:buFont typeface="Arial" panose="020B0604020202020204" pitchFamily="34" charset="0"/>
              <a:buNone/>
            </a:pPr>
            <a:r>
              <a:rPr lang="en-US" sz="1200" dirty="0">
                <a:solidFill>
                  <a:schemeClr val="bg2"/>
                </a:solidFill>
              </a:rPr>
              <a:t>start implementing new filter types.</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Slight hints for a CIC filter: these droop in the passband, commercial</a:t>
            </a:r>
          </a:p>
          <a:p>
            <a:pPr>
              <a:buFont typeface="Arial" panose="020B0604020202020204" pitchFamily="34" charset="0"/>
              <a:buNone/>
            </a:pPr>
            <a:r>
              <a:rPr lang="en-US" sz="1200" dirty="0">
                <a:solidFill>
                  <a:schemeClr val="bg2"/>
                </a:solidFill>
              </a:rPr>
              <a:t>implementations tend to have additional compensating FIR filters attached</a:t>
            </a:r>
          </a:p>
          <a:p>
            <a:pPr>
              <a:buFont typeface="Arial" panose="020B0604020202020204" pitchFamily="34" charset="0"/>
              <a:buNone/>
            </a:pPr>
            <a:r>
              <a:rPr lang="en-US" sz="1200" dirty="0">
                <a:solidFill>
                  <a:schemeClr val="bg2"/>
                </a:solidFill>
              </a:rPr>
              <a:t>to the FIR filter in order to compensate for its </a:t>
            </a:r>
            <a:r>
              <a:rPr lang="en-US" sz="1200" dirty="0" err="1">
                <a:solidFill>
                  <a:schemeClr val="bg2"/>
                </a:solidFill>
              </a:rPr>
              <a:t>behaviour</a:t>
            </a:r>
            <a:r>
              <a:rPr lang="en-US" sz="1200" dirty="0">
                <a:solidFill>
                  <a:schemeClr val="bg2"/>
                </a:solidFill>
              </a:rPr>
              <a:t> at various bands.</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One could imagine that IRL, an operator could compensate for this droop</a:t>
            </a:r>
          </a:p>
          <a:p>
            <a:pPr>
              <a:buFont typeface="Arial" panose="020B0604020202020204" pitchFamily="34" charset="0"/>
              <a:buNone/>
            </a:pPr>
            <a:r>
              <a:rPr lang="en-US" sz="1200" dirty="0">
                <a:solidFill>
                  <a:schemeClr val="bg2"/>
                </a:solidFill>
              </a:rPr>
              <a:t>already at the host PC level. The operator could potentially apply</a:t>
            </a:r>
          </a:p>
          <a:p>
            <a:pPr>
              <a:buFont typeface="Arial" panose="020B0604020202020204" pitchFamily="34" charset="0"/>
              <a:buNone/>
            </a:pPr>
            <a:r>
              <a:rPr lang="en-US" sz="1200" dirty="0">
                <a:solidFill>
                  <a:schemeClr val="bg2"/>
                </a:solidFill>
              </a:rPr>
              <a:t>some initial digital amplifier passband-effect in code.</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To be frank, I am myself unsure how I would implement this when writing a</a:t>
            </a:r>
          </a:p>
          <a:p>
            <a:pPr>
              <a:buFont typeface="Arial" panose="020B0604020202020204" pitchFamily="34" charset="0"/>
              <a:buNone/>
            </a:pPr>
            <a:r>
              <a:rPr lang="en-US" sz="1200" dirty="0">
                <a:solidFill>
                  <a:schemeClr val="bg2"/>
                </a:solidFill>
              </a:rPr>
              <a:t>potential plug-in for the software we use to generate qubit control waveforms.</a:t>
            </a:r>
          </a:p>
          <a:p>
            <a:pPr>
              <a:buFont typeface="Arial" panose="020B0604020202020204" pitchFamily="34" charset="0"/>
              <a:buNone/>
            </a:pPr>
            <a:r>
              <a:rPr lang="en-US" sz="1200" dirty="0">
                <a:solidFill>
                  <a:schemeClr val="bg2"/>
                </a:solidFill>
              </a:rPr>
              <a:t>So don't count on it.</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See rest of text in the slide.</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13</a:t>
            </a:fld>
            <a:endParaRPr lang="en-US" dirty="0"/>
          </a:p>
        </p:txBody>
      </p:sp>
    </p:spTree>
    <p:extLst>
      <p:ext uri="{BB962C8B-B14F-4D97-AF65-F5344CB8AC3E}">
        <p14:creationId xmlns:p14="http://schemas.microsoft.com/office/powerpoint/2010/main" val="69393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14</a:t>
            </a:r>
          </a:p>
          <a:p>
            <a:pPr>
              <a:buFont typeface="Arial" panose="020B0604020202020204" pitchFamily="34" charset="0"/>
              <a:buNone/>
            </a:pPr>
            <a:r>
              <a:rPr lang="en-US" sz="1200" dirty="0">
                <a:solidFill>
                  <a:schemeClr val="bg2"/>
                </a:solidFill>
              </a:rPr>
              <a:t>If I was a student in this project, I would want to know:</a:t>
            </a:r>
          </a:p>
          <a:p>
            <a:pPr>
              <a:buFont typeface="Arial" panose="020B0604020202020204" pitchFamily="34" charset="0"/>
              <a:buNone/>
            </a:pPr>
            <a:r>
              <a:rPr lang="en-US" sz="1200" dirty="0">
                <a:solidFill>
                  <a:schemeClr val="bg2"/>
                </a:solidFill>
              </a:rPr>
              <a:t>what are the basic metrics I can use in order to get going?</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Well, that's a bit hard to say since we don't know what will be the limiting</a:t>
            </a:r>
          </a:p>
          <a:p>
            <a:pPr>
              <a:buFont typeface="Arial" panose="020B0604020202020204" pitchFamily="34" charset="0"/>
              <a:buNone/>
            </a:pPr>
            <a:r>
              <a:rPr lang="en-US" sz="1200" dirty="0">
                <a:solidFill>
                  <a:schemeClr val="bg2"/>
                </a:solidFill>
              </a:rPr>
              <a:t>factors ourselves. But, to at least give some numbers: if you're starting</a:t>
            </a:r>
          </a:p>
          <a:p>
            <a:pPr>
              <a:buFont typeface="Arial" panose="020B0604020202020204" pitchFamily="34" charset="0"/>
              <a:buNone/>
            </a:pPr>
            <a:r>
              <a:rPr lang="en-US" sz="1200" dirty="0">
                <a:solidFill>
                  <a:schemeClr val="bg2"/>
                </a:solidFill>
              </a:rPr>
              <a:t>out at a simple implementation with FIR filters and the lot that you have</a:t>
            </a:r>
          </a:p>
          <a:p>
            <a:pPr>
              <a:buFont typeface="Arial" panose="020B0604020202020204" pitchFamily="34" charset="0"/>
              <a:buNone/>
            </a:pPr>
            <a:r>
              <a:rPr lang="en-US" sz="1200" dirty="0">
                <a:solidFill>
                  <a:schemeClr val="bg2"/>
                </a:solidFill>
              </a:rPr>
              <a:t>learned in previous courses, I would say go for a 0.1 dB ripple passband and</a:t>
            </a:r>
          </a:p>
          <a:p>
            <a:pPr>
              <a:buFont typeface="Arial" panose="020B0604020202020204" pitchFamily="34" charset="0"/>
              <a:buNone/>
            </a:pPr>
            <a:r>
              <a:rPr lang="en-US" sz="1200" dirty="0">
                <a:solidFill>
                  <a:schemeClr val="bg2"/>
                </a:solidFill>
              </a:rPr>
              <a:t>an attenuation of -30 </a:t>
            </a:r>
            <a:r>
              <a:rPr lang="en-US" sz="1200" dirty="0" err="1">
                <a:solidFill>
                  <a:schemeClr val="bg2"/>
                </a:solidFill>
              </a:rPr>
              <a:t>dB.</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14</a:t>
            </a:fld>
            <a:endParaRPr lang="en-US" dirty="0"/>
          </a:p>
        </p:txBody>
      </p:sp>
    </p:spTree>
    <p:extLst>
      <p:ext uri="{BB962C8B-B14F-4D97-AF65-F5344CB8AC3E}">
        <p14:creationId xmlns:p14="http://schemas.microsoft.com/office/powerpoint/2010/main" val="55049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15</a:t>
            </a:r>
          </a:p>
          <a:p>
            <a:r>
              <a:rPr lang="en-US" dirty="0"/>
              <a:t>Reading this paragraph took more time than reading the slide itself.</a:t>
            </a:r>
          </a:p>
          <a:p>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15</a:t>
            </a:fld>
            <a:endParaRPr lang="en-US" dirty="0"/>
          </a:p>
        </p:txBody>
      </p:sp>
    </p:spTree>
    <p:extLst>
      <p:ext uri="{BB962C8B-B14F-4D97-AF65-F5344CB8AC3E}">
        <p14:creationId xmlns:p14="http://schemas.microsoft.com/office/powerpoint/2010/main" val="4240537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16</a:t>
            </a:r>
          </a:p>
          <a:p>
            <a:r>
              <a:rPr lang="en-US" dirty="0"/>
              <a:t>To answer the question of IP blocks: *yes* - IP blocks, if included in </a:t>
            </a:r>
            <a:r>
              <a:rPr lang="en-US" dirty="0" err="1"/>
              <a:t>Vivado</a:t>
            </a:r>
            <a:r>
              <a:rPr lang="en-US" dirty="0"/>
              <a:t>,</a:t>
            </a:r>
          </a:p>
          <a:p>
            <a:r>
              <a:rPr lang="en-US" dirty="0"/>
              <a:t>is perfectly fine in this project. Self-bought IP blocks, are not.</a:t>
            </a:r>
          </a:p>
          <a:p>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16</a:t>
            </a:fld>
            <a:endParaRPr lang="en-US" dirty="0"/>
          </a:p>
        </p:txBody>
      </p:sp>
    </p:spTree>
    <p:extLst>
      <p:ext uri="{BB962C8B-B14F-4D97-AF65-F5344CB8AC3E}">
        <p14:creationId xmlns:p14="http://schemas.microsoft.com/office/powerpoint/2010/main" val="465576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17</a:t>
            </a:r>
          </a:p>
          <a:p>
            <a:pPr>
              <a:buFont typeface="Arial" panose="020B0604020202020204" pitchFamily="34" charset="0"/>
              <a:buNone/>
            </a:pPr>
            <a:r>
              <a:rPr lang="en-US" sz="1200" dirty="0">
                <a:solidFill>
                  <a:schemeClr val="bg2"/>
                </a:solidFill>
              </a:rPr>
              <a:t>See text in slide.</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17</a:t>
            </a:fld>
            <a:endParaRPr lang="en-US" dirty="0"/>
          </a:p>
        </p:txBody>
      </p:sp>
    </p:spTree>
    <p:extLst>
      <p:ext uri="{BB962C8B-B14F-4D97-AF65-F5344CB8AC3E}">
        <p14:creationId xmlns:p14="http://schemas.microsoft.com/office/powerpoint/2010/main" val="308283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18</a:t>
            </a:r>
          </a:p>
          <a:p>
            <a:pPr>
              <a:buFont typeface="Arial" panose="020B0604020202020204" pitchFamily="34" charset="0"/>
              <a:buNone/>
            </a:pPr>
            <a:r>
              <a:rPr lang="en-US" sz="1200" dirty="0">
                <a:solidFill>
                  <a:schemeClr val="bg2"/>
                </a:solidFill>
              </a:rPr>
              <a:t>In many applications you find online, you typically see that the IQ streams</a:t>
            </a:r>
          </a:p>
          <a:p>
            <a:pPr>
              <a:buFont typeface="Arial" panose="020B0604020202020204" pitchFamily="34" charset="0"/>
              <a:buNone/>
            </a:pPr>
            <a:r>
              <a:rPr lang="en-US" sz="1200" dirty="0">
                <a:solidFill>
                  <a:schemeClr val="bg2"/>
                </a:solidFill>
              </a:rPr>
              <a:t>are combined back again to form some real signal.</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But, do keep in mind, that every data stream sample contains an I and Q</a:t>
            </a:r>
          </a:p>
          <a:p>
            <a:pPr>
              <a:buFont typeface="Arial" panose="020B0604020202020204" pitchFamily="34" charset="0"/>
              <a:buNone/>
            </a:pPr>
            <a:r>
              <a:rPr lang="en-US" sz="1200" dirty="0">
                <a:solidFill>
                  <a:schemeClr val="bg2"/>
                </a:solidFill>
              </a:rPr>
              <a:t>component. This in turn will form what you need for the </a:t>
            </a:r>
            <a:r>
              <a:rPr lang="en-US" sz="1200" dirty="0" err="1">
                <a:solidFill>
                  <a:schemeClr val="bg2"/>
                </a:solidFill>
              </a:rPr>
              <a:t>upconversion</a:t>
            </a:r>
            <a:r>
              <a:rPr lang="en-US" sz="1200" dirty="0">
                <a:solidFill>
                  <a:schemeClr val="bg2"/>
                </a:solidFill>
              </a:rPr>
              <a:t>.</a:t>
            </a:r>
          </a:p>
          <a:p>
            <a:pPr>
              <a:buFont typeface="Arial" panose="020B0604020202020204" pitchFamily="34" charset="0"/>
              <a:buNone/>
            </a:pPr>
            <a:r>
              <a:rPr lang="en-US" sz="1200" dirty="0">
                <a:solidFill>
                  <a:schemeClr val="bg2"/>
                </a:solidFill>
              </a:rPr>
              <a:t>And, on the way back, you'll acquire another I and Q stream.</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To iterate: the QPU is a passive device.</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See text in slide.</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18</a:t>
            </a:fld>
            <a:endParaRPr lang="en-US" dirty="0"/>
          </a:p>
        </p:txBody>
      </p:sp>
    </p:spTree>
    <p:extLst>
      <p:ext uri="{BB962C8B-B14F-4D97-AF65-F5344CB8AC3E}">
        <p14:creationId xmlns:p14="http://schemas.microsoft.com/office/powerpoint/2010/main" val="3414190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19</a:t>
            </a:r>
          </a:p>
          <a:p>
            <a:r>
              <a:rPr lang="en-US" dirty="0"/>
              <a:t>The rest of these slides will introduce the IQ mixing field to those of you</a:t>
            </a:r>
          </a:p>
          <a:p>
            <a:r>
              <a:rPr lang="en-US" dirty="0"/>
              <a:t>who have never experienced mixers, and the fact that we may move</a:t>
            </a:r>
          </a:p>
          <a:p>
            <a:r>
              <a:rPr lang="en-US" dirty="0"/>
              <a:t>frequency content in the spectrum more-or-less freely.</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19</a:t>
            </a:fld>
            <a:endParaRPr lang="en-US" dirty="0"/>
          </a:p>
        </p:txBody>
      </p:sp>
    </p:spTree>
    <p:extLst>
      <p:ext uri="{BB962C8B-B14F-4D97-AF65-F5344CB8AC3E}">
        <p14:creationId xmlns:p14="http://schemas.microsoft.com/office/powerpoint/2010/main" val="208277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a:t>
            </a:r>
          </a:p>
          <a:p>
            <a:r>
              <a:rPr lang="en-US" dirty="0"/>
              <a:t>General welcome slide. This lecture will, along with other content, cover</a:t>
            </a:r>
          </a:p>
          <a:p>
            <a:r>
              <a:rPr lang="en-US" dirty="0"/>
              <a:t>the current company contract status (this part will be discussed further</a:t>
            </a:r>
          </a:p>
          <a:p>
            <a:r>
              <a:rPr lang="en-US" dirty="0"/>
              <a:t>on in the lecture by Lena), what documentation has been added since last time,</a:t>
            </a:r>
          </a:p>
          <a:p>
            <a:r>
              <a:rPr lang="en-US" dirty="0"/>
              <a:t>topics regarding up/</a:t>
            </a:r>
            <a:r>
              <a:rPr lang="en-US" dirty="0" err="1"/>
              <a:t>downconversion</a:t>
            </a:r>
            <a:r>
              <a:rPr lang="en-US" dirty="0"/>
              <a:t> - similar to what was discussed last time</a:t>
            </a:r>
          </a:p>
          <a:p>
            <a:r>
              <a:rPr lang="en-US" dirty="0"/>
              <a:t>regarding the Ethernet communications module, questions and their answers,</a:t>
            </a:r>
          </a:p>
          <a:p>
            <a:r>
              <a:rPr lang="en-US" dirty="0"/>
              <a:t>and finally introductory concepts to IQ mixing strategies for those who have</a:t>
            </a:r>
          </a:p>
          <a:p>
            <a:r>
              <a:rPr lang="en-US" dirty="0"/>
              <a:t>never heard of the concept.</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2</a:t>
            </a:fld>
            <a:endParaRPr lang="en-US" dirty="0"/>
          </a:p>
        </p:txBody>
      </p:sp>
    </p:spTree>
    <p:extLst>
      <p:ext uri="{BB962C8B-B14F-4D97-AF65-F5344CB8AC3E}">
        <p14:creationId xmlns:p14="http://schemas.microsoft.com/office/powerpoint/2010/main" val="2492729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20</a:t>
            </a:r>
          </a:p>
          <a:p>
            <a:pPr>
              <a:buFont typeface="Arial" panose="020B0604020202020204" pitchFamily="34" charset="0"/>
              <a:buNone/>
            </a:pPr>
            <a:r>
              <a:rPr lang="en-US" sz="1200" dirty="0">
                <a:solidFill>
                  <a:schemeClr val="bg2"/>
                </a:solidFill>
              </a:rPr>
              <a:t>See text in slide.</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20</a:t>
            </a:fld>
            <a:endParaRPr lang="en-US" dirty="0"/>
          </a:p>
        </p:txBody>
      </p:sp>
    </p:spTree>
    <p:extLst>
      <p:ext uri="{BB962C8B-B14F-4D97-AF65-F5344CB8AC3E}">
        <p14:creationId xmlns:p14="http://schemas.microsoft.com/office/powerpoint/2010/main" val="726013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21</a:t>
            </a:r>
          </a:p>
          <a:p>
            <a:pPr>
              <a:buFont typeface="Arial" panose="020B0604020202020204" pitchFamily="34" charset="0"/>
              <a:buNone/>
            </a:pPr>
            <a:r>
              <a:rPr lang="en-US" sz="1200" dirty="0">
                <a:solidFill>
                  <a:schemeClr val="bg2"/>
                </a:solidFill>
              </a:rPr>
              <a:t>Let's imagine some signal at 100 kHz. The order of magnitude is not important.</a:t>
            </a:r>
          </a:p>
          <a:p>
            <a:pPr>
              <a:buFont typeface="Arial" panose="020B0604020202020204" pitchFamily="34" charset="0"/>
              <a:buNone/>
            </a:pPr>
            <a:r>
              <a:rPr lang="en-US" sz="1200" dirty="0">
                <a:solidFill>
                  <a:schemeClr val="bg2"/>
                </a:solidFill>
              </a:rPr>
              <a:t>The Y-axis represents the amplitude of the signal.</a:t>
            </a:r>
          </a:p>
          <a:p>
            <a:pPr>
              <a:buFont typeface="Arial" panose="020B0604020202020204" pitchFamily="34" charset="0"/>
              <a:buNone/>
            </a:pPr>
            <a:r>
              <a:rPr lang="en-US" sz="1200" dirty="0">
                <a:solidFill>
                  <a:schemeClr val="bg2"/>
                </a:solidFill>
              </a:rPr>
              <a:t>This signal is "real" - which means that the content to the right of the</a:t>
            </a:r>
          </a:p>
          <a:p>
            <a:pPr>
              <a:buFont typeface="Arial" panose="020B0604020202020204" pitchFamily="34" charset="0"/>
              <a:buNone/>
            </a:pPr>
            <a:r>
              <a:rPr lang="en-US" sz="1200" dirty="0">
                <a:solidFill>
                  <a:schemeClr val="bg2"/>
                </a:solidFill>
              </a:rPr>
              <a:t>Y-axis must be mirrored (even) about the Y-axis.</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I like to think of it personally as cos(f) = cos(-f).</a:t>
            </a:r>
          </a:p>
          <a:p>
            <a:pPr>
              <a:buFont typeface="Arial" panose="020B0604020202020204" pitchFamily="34" charset="0"/>
              <a:buNone/>
            </a:pPr>
            <a:r>
              <a:rPr lang="en-US" sz="1200" dirty="0">
                <a:solidFill>
                  <a:schemeClr val="bg2"/>
                </a:solidFill>
              </a:rPr>
              <a:t>(Commonly in literature, cos is used to describe real parts in signals.)</a:t>
            </a:r>
          </a:p>
          <a:p>
            <a:pPr>
              <a:buFont typeface="Arial" panose="020B0604020202020204" pitchFamily="34" charset="0"/>
              <a:buNone/>
            </a:pP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21</a:t>
            </a:fld>
            <a:endParaRPr lang="en-US" dirty="0"/>
          </a:p>
        </p:txBody>
      </p:sp>
    </p:spTree>
    <p:extLst>
      <p:ext uri="{BB962C8B-B14F-4D97-AF65-F5344CB8AC3E}">
        <p14:creationId xmlns:p14="http://schemas.microsoft.com/office/powerpoint/2010/main" val="371321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22</a:t>
            </a:r>
          </a:p>
          <a:p>
            <a:pPr>
              <a:buFont typeface="Arial" panose="020B0604020202020204" pitchFamily="34" charset="0"/>
              <a:buNone/>
            </a:pPr>
            <a:r>
              <a:rPr lang="en-US" sz="1200" dirty="0">
                <a:solidFill>
                  <a:schemeClr val="bg2"/>
                </a:solidFill>
              </a:rPr>
              <a:t>These combined signals yield two new spikes in the spectrum</a:t>
            </a:r>
          </a:p>
          <a:p>
            <a:pPr>
              <a:buFont typeface="Arial" panose="020B0604020202020204" pitchFamily="34" charset="0"/>
              <a:buNone/>
            </a:pPr>
            <a:r>
              <a:rPr lang="en-US" sz="1200" dirty="0">
                <a:solidFill>
                  <a:schemeClr val="bg2"/>
                </a:solidFill>
              </a:rPr>
              <a:t>after mixing. These new spurs will appear at the distance |0-IF| from</a:t>
            </a:r>
          </a:p>
          <a:p>
            <a:pPr>
              <a:buFont typeface="Arial" panose="020B0604020202020204" pitchFamily="34" charset="0"/>
              <a:buNone/>
            </a:pPr>
            <a:r>
              <a:rPr lang="en-US" sz="1200" dirty="0">
                <a:solidFill>
                  <a:schemeClr val="bg2"/>
                </a:solidFill>
              </a:rPr>
              <a:t>the LO spike. Do note that their amplitudes have been halved.</a:t>
            </a:r>
          </a:p>
          <a:p>
            <a:pPr>
              <a:buFont typeface="Arial" panose="020B0604020202020204" pitchFamily="34" charset="0"/>
              <a:buNone/>
            </a:pP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22</a:t>
            </a:fld>
            <a:endParaRPr lang="en-US" dirty="0"/>
          </a:p>
        </p:txBody>
      </p:sp>
    </p:spTree>
    <p:extLst>
      <p:ext uri="{BB962C8B-B14F-4D97-AF65-F5344CB8AC3E}">
        <p14:creationId xmlns:p14="http://schemas.microsoft.com/office/powerpoint/2010/main" val="4273128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23</a:t>
            </a:r>
          </a:p>
          <a:p>
            <a:pPr>
              <a:buFont typeface="Arial" panose="020B0604020202020204" pitchFamily="34" charset="0"/>
              <a:buNone/>
            </a:pPr>
            <a:r>
              <a:rPr lang="en-US" sz="1200" dirty="0">
                <a:solidFill>
                  <a:schemeClr val="bg2"/>
                </a:solidFill>
              </a:rPr>
              <a:t>The normal real mixer is rather easy to explain using this picture.</a:t>
            </a:r>
          </a:p>
          <a:p>
            <a:pPr>
              <a:buFont typeface="Arial" panose="020B0604020202020204" pitchFamily="34" charset="0"/>
              <a:buNone/>
            </a:pPr>
            <a:r>
              <a:rPr lang="en-US" sz="1200" dirty="0">
                <a:solidFill>
                  <a:schemeClr val="bg2"/>
                </a:solidFill>
              </a:rPr>
              <a:t>Do note that this mixer is for </a:t>
            </a:r>
            <a:r>
              <a:rPr lang="en-US" sz="1200" dirty="0" err="1">
                <a:solidFill>
                  <a:schemeClr val="bg2"/>
                </a:solidFill>
              </a:rPr>
              <a:t>upconversion</a:t>
            </a:r>
            <a:r>
              <a:rPr lang="en-US" sz="1200" dirty="0">
                <a:solidFill>
                  <a:schemeClr val="bg2"/>
                </a:solidFill>
              </a:rPr>
              <a:t>, </a:t>
            </a:r>
            <a:r>
              <a:rPr lang="en-US" sz="1200" dirty="0" err="1">
                <a:solidFill>
                  <a:schemeClr val="bg2"/>
                </a:solidFill>
              </a:rPr>
              <a:t>ie</a:t>
            </a:r>
            <a:r>
              <a:rPr lang="en-US" sz="1200" dirty="0">
                <a:solidFill>
                  <a:schemeClr val="bg2"/>
                </a:solidFill>
              </a:rPr>
              <a:t>. IF and LO are used</a:t>
            </a:r>
          </a:p>
          <a:p>
            <a:pPr>
              <a:buFont typeface="Arial" panose="020B0604020202020204" pitchFamily="34" charset="0"/>
              <a:buNone/>
            </a:pPr>
            <a:r>
              <a:rPr lang="en-US" sz="1200" dirty="0">
                <a:solidFill>
                  <a:schemeClr val="bg2"/>
                </a:solidFill>
              </a:rPr>
              <a:t>as an input while RF outputs our mixed waveform.</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You'll see RF and IF switching roles in literature online, the</a:t>
            </a:r>
          </a:p>
          <a:p>
            <a:pPr>
              <a:buFont typeface="Arial" panose="020B0604020202020204" pitchFamily="34" charset="0"/>
              <a:buNone/>
            </a:pPr>
            <a:r>
              <a:rPr lang="en-US" sz="1200" dirty="0">
                <a:solidFill>
                  <a:schemeClr val="bg2"/>
                </a:solidFill>
              </a:rPr>
              <a:t>reason being up/</a:t>
            </a:r>
            <a:r>
              <a:rPr lang="en-US" sz="1200" dirty="0" err="1">
                <a:solidFill>
                  <a:schemeClr val="bg2"/>
                </a:solidFill>
              </a:rPr>
              <a:t>downconversion</a:t>
            </a:r>
            <a:r>
              <a:rPr lang="en-US" sz="1200" dirty="0">
                <a:solidFill>
                  <a:schemeClr val="bg2"/>
                </a:solidFill>
              </a:rPr>
              <a:t> respectively.</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Please observe the multiplication cos*cos</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23</a:t>
            </a:fld>
            <a:endParaRPr lang="en-US" dirty="0"/>
          </a:p>
        </p:txBody>
      </p:sp>
    </p:spTree>
    <p:extLst>
      <p:ext uri="{BB962C8B-B14F-4D97-AF65-F5344CB8AC3E}">
        <p14:creationId xmlns:p14="http://schemas.microsoft.com/office/powerpoint/2010/main" val="1629012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24</a:t>
            </a:r>
          </a:p>
          <a:p>
            <a:r>
              <a:rPr lang="en-US" dirty="0"/>
              <a:t>This slide is more important than you first may think.</a:t>
            </a:r>
          </a:p>
          <a:p>
            <a:endParaRPr lang="en-US" dirty="0"/>
          </a:p>
          <a:p>
            <a:r>
              <a:rPr lang="en-US" dirty="0"/>
              <a:t>In the digital domain, mixing is just a multiplication.</a:t>
            </a:r>
          </a:p>
          <a:p>
            <a:r>
              <a:rPr lang="en-US" dirty="0"/>
              <a:t>Unless you do something really interesting, this multiplication will be</a:t>
            </a:r>
          </a:p>
          <a:p>
            <a:r>
              <a:rPr lang="en-US" dirty="0"/>
              <a:t>commutative across your entire signal path.</a:t>
            </a:r>
          </a:p>
          <a:p>
            <a:endParaRPr lang="en-US" dirty="0"/>
          </a:p>
          <a:p>
            <a:r>
              <a:rPr lang="en-US" dirty="0"/>
              <a:t>Meaning that this multiplication does not have to happen were you'd</a:t>
            </a:r>
          </a:p>
          <a:p>
            <a:r>
              <a:rPr lang="en-US" dirty="0"/>
              <a:t>typically expect it to (at "the end" of a typical </a:t>
            </a:r>
            <a:r>
              <a:rPr lang="en-US" dirty="0" err="1"/>
              <a:t>upconversion</a:t>
            </a:r>
            <a:r>
              <a:rPr lang="en-US" dirty="0"/>
              <a:t>).</a:t>
            </a:r>
          </a:p>
          <a:p>
            <a:endParaRPr lang="en-US" dirty="0"/>
          </a:p>
          <a:p>
            <a:r>
              <a:rPr lang="en-US" dirty="0"/>
              <a:t>If you consider your signal, and draw it on paper, you see that you</a:t>
            </a:r>
          </a:p>
          <a:p>
            <a:r>
              <a:rPr lang="en-US" dirty="0"/>
              <a:t>end up with the same result if you multiply the signal already</a:t>
            </a:r>
          </a:p>
          <a:p>
            <a:r>
              <a:rPr lang="en-US" dirty="0"/>
              <a:t>at the beginning of said typical </a:t>
            </a:r>
            <a:r>
              <a:rPr lang="en-US" dirty="0" err="1"/>
              <a:t>upconversion</a:t>
            </a:r>
            <a:r>
              <a:rPr lang="en-US" dirty="0"/>
              <a:t>. And this is the whole</a:t>
            </a:r>
          </a:p>
          <a:p>
            <a:r>
              <a:rPr lang="en-US" dirty="0"/>
              <a:t>point of so-called translation filters.</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24</a:t>
            </a:fld>
            <a:endParaRPr lang="en-US" dirty="0"/>
          </a:p>
        </p:txBody>
      </p:sp>
    </p:spTree>
    <p:extLst>
      <p:ext uri="{BB962C8B-B14F-4D97-AF65-F5344CB8AC3E}">
        <p14:creationId xmlns:p14="http://schemas.microsoft.com/office/powerpoint/2010/main" val="2944370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25</a:t>
            </a:r>
          </a:p>
          <a:p>
            <a:pPr>
              <a:buFont typeface="Arial" panose="020B0604020202020204" pitchFamily="34" charset="0"/>
              <a:buNone/>
            </a:pPr>
            <a:r>
              <a:rPr lang="en-US" sz="1200" dirty="0">
                <a:solidFill>
                  <a:schemeClr val="bg2"/>
                </a:solidFill>
              </a:rPr>
              <a:t>See text in slide.</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25</a:t>
            </a:fld>
            <a:endParaRPr lang="en-US" dirty="0"/>
          </a:p>
        </p:txBody>
      </p:sp>
    </p:spTree>
    <p:extLst>
      <p:ext uri="{BB962C8B-B14F-4D97-AF65-F5344CB8AC3E}">
        <p14:creationId xmlns:p14="http://schemas.microsoft.com/office/powerpoint/2010/main" val="2660919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26</a:t>
            </a:r>
          </a:p>
          <a:p>
            <a:pPr>
              <a:buFont typeface="Arial" panose="020B0604020202020204" pitchFamily="34" charset="0"/>
              <a:buNone/>
            </a:pPr>
            <a:r>
              <a:rPr lang="en-US" sz="1200" dirty="0">
                <a:solidFill>
                  <a:schemeClr val="bg2"/>
                </a:solidFill>
              </a:rPr>
              <a:t>A is in this image the "I + Q", it is a signal detailed by using the</a:t>
            </a:r>
          </a:p>
          <a:p>
            <a:pPr>
              <a:buFont typeface="Arial" panose="020B0604020202020204" pitchFamily="34" charset="0"/>
              <a:buNone/>
            </a:pPr>
            <a:r>
              <a:rPr lang="en-US" sz="1200" dirty="0">
                <a:solidFill>
                  <a:schemeClr val="bg2"/>
                </a:solidFill>
              </a:rPr>
              <a:t>amplitude of the I component as the X-axis </a:t>
            </a:r>
            <a:r>
              <a:rPr lang="en-US" sz="1200" dirty="0" err="1">
                <a:solidFill>
                  <a:schemeClr val="bg2"/>
                </a:solidFill>
              </a:rPr>
              <a:t>composant</a:t>
            </a:r>
            <a:r>
              <a:rPr lang="en-US" sz="1200" dirty="0">
                <a:solidFill>
                  <a:schemeClr val="bg2"/>
                </a:solidFill>
              </a:rPr>
              <a:t>, and by using the</a:t>
            </a:r>
          </a:p>
          <a:p>
            <a:pPr>
              <a:buFont typeface="Arial" panose="020B0604020202020204" pitchFamily="34" charset="0"/>
              <a:buNone/>
            </a:pPr>
            <a:r>
              <a:rPr lang="en-US" sz="1200" dirty="0">
                <a:solidFill>
                  <a:schemeClr val="bg2"/>
                </a:solidFill>
              </a:rPr>
              <a:t>Q component amplitude as the Y-axis </a:t>
            </a:r>
            <a:r>
              <a:rPr lang="en-US" sz="1200" dirty="0" err="1">
                <a:solidFill>
                  <a:schemeClr val="bg2"/>
                </a:solidFill>
              </a:rPr>
              <a:t>composant</a:t>
            </a:r>
            <a:r>
              <a:rPr lang="en-US" sz="1200" dirty="0">
                <a:solidFill>
                  <a:schemeClr val="bg2"/>
                </a:solidFill>
              </a:rPr>
              <a:t>.</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[Phi] is in turn the phase of "I + Q".</a:t>
            </a:r>
          </a:p>
          <a:p>
            <a:pPr>
              <a:buFont typeface="Arial" panose="020B0604020202020204" pitchFamily="34" charset="0"/>
              <a:buNone/>
            </a:pPr>
            <a:endParaRPr lang="en-US" sz="1200" dirty="0">
              <a:solidFill>
                <a:schemeClr val="bg2"/>
              </a:solidFill>
            </a:endParaRPr>
          </a:p>
          <a:p>
            <a:pPr>
              <a:buFont typeface="Arial" panose="020B0604020202020204" pitchFamily="34" charset="0"/>
              <a:buNone/>
            </a:pPr>
            <a:r>
              <a:rPr lang="en-US" sz="1200" dirty="0">
                <a:solidFill>
                  <a:schemeClr val="bg2"/>
                </a:solidFill>
              </a:rPr>
              <a:t>Meaning also, that at no point can you probe your circuit with a dumb</a:t>
            </a:r>
          </a:p>
          <a:p>
            <a:pPr>
              <a:buFont typeface="Arial" panose="020B0604020202020204" pitchFamily="34" charset="0"/>
              <a:buNone/>
            </a:pPr>
            <a:r>
              <a:rPr lang="en-US" sz="1200" dirty="0">
                <a:solidFill>
                  <a:schemeClr val="bg2"/>
                </a:solidFill>
              </a:rPr>
              <a:t>multimeter and read out the amplitude of A. A is a resulting vector</a:t>
            </a:r>
          </a:p>
          <a:p>
            <a:pPr>
              <a:buFont typeface="Arial" panose="020B0604020202020204" pitchFamily="34" charset="0"/>
              <a:buNone/>
            </a:pPr>
            <a:r>
              <a:rPr lang="en-US" sz="1200" dirty="0">
                <a:solidFill>
                  <a:schemeClr val="bg2"/>
                </a:solidFill>
              </a:rPr>
              <a:t>from having the complete information in I and Q, without any of these</a:t>
            </a:r>
          </a:p>
          <a:p>
            <a:pPr>
              <a:buFont typeface="Arial" panose="020B0604020202020204" pitchFamily="34" charset="0"/>
              <a:buNone/>
            </a:pPr>
            <a:r>
              <a:rPr lang="en-US" sz="1200" dirty="0">
                <a:solidFill>
                  <a:schemeClr val="bg2"/>
                </a:solidFill>
              </a:rPr>
              <a:t>components - you no longer have a complex representation.</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26</a:t>
            </a:fld>
            <a:endParaRPr lang="en-US" dirty="0"/>
          </a:p>
        </p:txBody>
      </p:sp>
    </p:spTree>
    <p:extLst>
      <p:ext uri="{BB962C8B-B14F-4D97-AF65-F5344CB8AC3E}">
        <p14:creationId xmlns:p14="http://schemas.microsoft.com/office/powerpoint/2010/main" val="211464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27</a:t>
            </a:r>
          </a:p>
          <a:p>
            <a:r>
              <a:rPr lang="en-US" dirty="0"/>
              <a:t>... which allows for an incredible toolbox in signal processing.</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27</a:t>
            </a:fld>
            <a:endParaRPr lang="en-US" dirty="0"/>
          </a:p>
        </p:txBody>
      </p:sp>
    </p:spTree>
    <p:extLst>
      <p:ext uri="{BB962C8B-B14F-4D97-AF65-F5344CB8AC3E}">
        <p14:creationId xmlns:p14="http://schemas.microsoft.com/office/powerpoint/2010/main" val="2821485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28</a:t>
            </a:r>
          </a:p>
          <a:p>
            <a:pPr>
              <a:buFont typeface="Arial" panose="020B0604020202020204" pitchFamily="34" charset="0"/>
              <a:buNone/>
            </a:pPr>
            <a:r>
              <a:rPr lang="en-US" sz="1200" dirty="0">
                <a:solidFill>
                  <a:schemeClr val="bg2"/>
                </a:solidFill>
              </a:rPr>
              <a:t>See text in slide.</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28</a:t>
            </a:fld>
            <a:endParaRPr lang="en-US" dirty="0"/>
          </a:p>
        </p:txBody>
      </p:sp>
    </p:spTree>
    <p:extLst>
      <p:ext uri="{BB962C8B-B14F-4D97-AF65-F5344CB8AC3E}">
        <p14:creationId xmlns:p14="http://schemas.microsoft.com/office/powerpoint/2010/main" val="361664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29</a:t>
            </a:r>
          </a:p>
          <a:p>
            <a:r>
              <a:rPr lang="en-US" dirty="0"/>
              <a:t>These ideas were meant to introduce you to the concept, and not to explain</a:t>
            </a:r>
          </a:p>
          <a:p>
            <a:r>
              <a:rPr lang="en-US" dirty="0"/>
              <a:t>a deeply algebraic meaning. There is an incredible amount of content</a:t>
            </a:r>
          </a:p>
          <a:p>
            <a:r>
              <a:rPr lang="en-US" dirty="0"/>
              <a:t>available that does a great job of introducing every detail that goes</a:t>
            </a:r>
          </a:p>
          <a:p>
            <a:r>
              <a:rPr lang="en-US" dirty="0"/>
              <a:t>into the IQ concept.</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29</a:t>
            </a:fld>
            <a:endParaRPr lang="en-US" dirty="0"/>
          </a:p>
        </p:txBody>
      </p:sp>
    </p:spTree>
    <p:extLst>
      <p:ext uri="{BB962C8B-B14F-4D97-AF65-F5344CB8AC3E}">
        <p14:creationId xmlns:p14="http://schemas.microsoft.com/office/powerpoint/2010/main" val="305880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a:t>
            </a:r>
          </a:p>
          <a:p>
            <a:r>
              <a:rPr lang="en-US" dirty="0"/>
              <a:t>The contract has been finished, the plan is that you sign it on the 7th of </a:t>
            </a:r>
          </a:p>
          <a:p>
            <a:r>
              <a:rPr lang="en-US" dirty="0"/>
              <a:t>February. This is a modified Chalmers product development contract.</a:t>
            </a:r>
          </a:p>
          <a:p>
            <a:endParaRPr lang="en-US" dirty="0"/>
          </a:p>
          <a:p>
            <a:r>
              <a:rPr lang="en-US" dirty="0"/>
              <a:t>I have taken the liberty to cut out sections of the contract that I believe</a:t>
            </a:r>
          </a:p>
          <a:p>
            <a:r>
              <a:rPr lang="en-US" dirty="0"/>
              <a:t>is not relevant to this course, and many IMO excessive rights signed over</a:t>
            </a:r>
          </a:p>
          <a:p>
            <a:r>
              <a:rPr lang="en-US" dirty="0"/>
              <a:t>to the company regarding what rights you have - and more </a:t>
            </a:r>
            <a:r>
              <a:rPr lang="en-US" dirty="0" err="1"/>
              <a:t>inportantly</a:t>
            </a:r>
            <a:r>
              <a:rPr lang="en-US" dirty="0"/>
              <a:t>,</a:t>
            </a:r>
          </a:p>
          <a:p>
            <a:r>
              <a:rPr lang="en-US" dirty="0"/>
              <a:t>do not have.</a:t>
            </a:r>
          </a:p>
          <a:p>
            <a:endParaRPr lang="en-US" dirty="0"/>
          </a:p>
          <a:p>
            <a:r>
              <a:rPr lang="en-US" dirty="0"/>
              <a:t>In the end, what you'll be signing in short is:</a:t>
            </a:r>
          </a:p>
          <a:p>
            <a:r>
              <a:rPr lang="en-US" dirty="0"/>
              <a:t>- Mats is added as owner to the code.</a:t>
            </a:r>
          </a:p>
          <a:p>
            <a:r>
              <a:rPr lang="en-US" dirty="0"/>
              <a:t>- Mats gets to take said code and use it for commercial purposes.</a:t>
            </a:r>
          </a:p>
          <a:p>
            <a:r>
              <a:rPr lang="en-US" dirty="0"/>
              <a:t>- You are not to smack an </a:t>
            </a:r>
            <a:r>
              <a:rPr lang="en-US" dirty="0" err="1"/>
              <a:t>OpenSource</a:t>
            </a:r>
            <a:r>
              <a:rPr lang="en-US" dirty="0"/>
              <a:t> license onto the code and distribute it</a:t>
            </a:r>
          </a:p>
          <a:p>
            <a:r>
              <a:rPr lang="en-US" dirty="0"/>
              <a:t>	freely online, where competitors to Intermodulation Products may simply</a:t>
            </a:r>
          </a:p>
          <a:p>
            <a:r>
              <a:rPr lang="en-US" dirty="0"/>
              <a:t>	download your code and </a:t>
            </a:r>
            <a:r>
              <a:rPr lang="en-US" dirty="0" err="1"/>
              <a:t>synthesise</a:t>
            </a:r>
            <a:r>
              <a:rPr lang="en-US" dirty="0"/>
              <a:t> it for their own FPGA without buying</a:t>
            </a:r>
          </a:p>
          <a:p>
            <a:r>
              <a:rPr lang="en-US" dirty="0"/>
              <a:t>	the real deal.</a:t>
            </a:r>
          </a:p>
          <a:p>
            <a:endParaRPr lang="en-US" dirty="0"/>
          </a:p>
          <a:p>
            <a:r>
              <a:rPr lang="en-US" dirty="0"/>
              <a:t>The detailed terms and conditions are handed out on this lecture for you</a:t>
            </a:r>
          </a:p>
          <a:p>
            <a:r>
              <a:rPr lang="en-US" dirty="0"/>
              <a:t>to see until tomorrow.</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3</a:t>
            </a:fld>
            <a:endParaRPr lang="en-US" dirty="0"/>
          </a:p>
        </p:txBody>
      </p:sp>
    </p:spTree>
    <p:extLst>
      <p:ext uri="{BB962C8B-B14F-4D97-AF65-F5344CB8AC3E}">
        <p14:creationId xmlns:p14="http://schemas.microsoft.com/office/powerpoint/2010/main" val="1098191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bg2"/>
                </a:solidFill>
              </a:rPr>
              <a:t>SLIDE 30</a:t>
            </a:r>
          </a:p>
          <a:p>
            <a:pPr>
              <a:buFont typeface="Arial" panose="020B0604020202020204" pitchFamily="34" charset="0"/>
              <a:buNone/>
            </a:pPr>
            <a:r>
              <a:rPr lang="en-US" sz="1200" dirty="0">
                <a:solidFill>
                  <a:schemeClr val="bg2"/>
                </a:solidFill>
              </a:rPr>
              <a:t>These slides represent a typical academic way of explaining frequency</a:t>
            </a:r>
          </a:p>
          <a:p>
            <a:pPr>
              <a:buFont typeface="Arial" panose="020B0604020202020204" pitchFamily="34" charset="0"/>
              <a:buNone/>
            </a:pPr>
            <a:r>
              <a:rPr lang="en-US" sz="1200" dirty="0" err="1">
                <a:solidFill>
                  <a:schemeClr val="bg2"/>
                </a:solidFill>
              </a:rPr>
              <a:t>upconversion</a:t>
            </a:r>
            <a:r>
              <a:rPr lang="en-US" sz="1200" dirty="0">
                <a:solidFill>
                  <a:schemeClr val="bg2"/>
                </a:solidFill>
              </a:rPr>
              <a:t>. Let's say that you start out with some frequency content</a:t>
            </a:r>
          </a:p>
          <a:p>
            <a:pPr>
              <a:buFont typeface="Arial" panose="020B0604020202020204" pitchFamily="34" charset="0"/>
              <a:buNone/>
            </a:pPr>
            <a:r>
              <a:rPr lang="en-US" sz="1200" dirty="0">
                <a:solidFill>
                  <a:schemeClr val="bg2"/>
                </a:solidFill>
              </a:rPr>
              <a:t>as shown in (1). The sample rate is </a:t>
            </a:r>
            <a:r>
              <a:rPr lang="en-US" sz="1200" dirty="0" err="1">
                <a:solidFill>
                  <a:schemeClr val="bg2"/>
                </a:solidFill>
              </a:rPr>
              <a:t>f_s</a:t>
            </a:r>
            <a:r>
              <a:rPr lang="en-US" sz="1200" dirty="0">
                <a:solidFill>
                  <a:schemeClr val="bg2"/>
                </a:solidFill>
              </a:rPr>
              <a:t>.</a:t>
            </a:r>
            <a:endParaRPr lang="en-GB" sz="1200" dirty="0">
              <a:solidFill>
                <a:schemeClr val="bg2"/>
              </a:solidFill>
            </a:endParaRPr>
          </a:p>
        </p:txBody>
      </p:sp>
      <p:sp>
        <p:nvSpPr>
          <p:cNvPr id="4" name="Slide Number Placeholder 3"/>
          <p:cNvSpPr>
            <a:spLocks noGrp="1"/>
          </p:cNvSpPr>
          <p:nvPr>
            <p:ph type="sldNum" sz="quarter" idx="5"/>
          </p:nvPr>
        </p:nvSpPr>
        <p:spPr/>
        <p:txBody>
          <a:bodyPr/>
          <a:lstStyle/>
          <a:p>
            <a:fld id="{F0BB6158-C7CB-0F44-B0F2-0892C423F71E}" type="slidenum">
              <a:rPr lang="en-US" smtClean="0"/>
              <a:t>30</a:t>
            </a:fld>
            <a:endParaRPr lang="en-US" dirty="0"/>
          </a:p>
        </p:txBody>
      </p:sp>
    </p:spTree>
    <p:extLst>
      <p:ext uri="{BB962C8B-B14F-4D97-AF65-F5344CB8AC3E}">
        <p14:creationId xmlns:p14="http://schemas.microsoft.com/office/powerpoint/2010/main" val="1419279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31</a:t>
            </a:r>
          </a:p>
          <a:p>
            <a:r>
              <a:rPr lang="en-US" dirty="0"/>
              <a:t>Time for open-class questions, if you got any.</a:t>
            </a:r>
          </a:p>
          <a:p>
            <a:endParaRPr lang="en-US" dirty="0"/>
          </a:p>
          <a:p>
            <a:r>
              <a:rPr lang="en-US" dirty="0"/>
              <a:t>Or send these to me at any time,</a:t>
            </a:r>
          </a:p>
          <a:p>
            <a:r>
              <a:rPr lang="en-US" dirty="0"/>
              <a:t>krizan@chalmers.se</a:t>
            </a:r>
          </a:p>
        </p:txBody>
      </p:sp>
      <p:sp>
        <p:nvSpPr>
          <p:cNvPr id="4" name="Slide Number Placeholder 3"/>
          <p:cNvSpPr>
            <a:spLocks noGrp="1"/>
          </p:cNvSpPr>
          <p:nvPr>
            <p:ph type="sldNum" sz="quarter" idx="5"/>
          </p:nvPr>
        </p:nvSpPr>
        <p:spPr/>
        <p:txBody>
          <a:bodyPr/>
          <a:lstStyle/>
          <a:p>
            <a:fld id="{F0BB6158-C7CB-0F44-B0F2-0892C423F71E}" type="slidenum">
              <a:rPr lang="en-US" smtClean="0"/>
              <a:t>31</a:t>
            </a:fld>
            <a:endParaRPr lang="en-US"/>
          </a:p>
        </p:txBody>
      </p:sp>
    </p:spTree>
    <p:extLst>
      <p:ext uri="{BB962C8B-B14F-4D97-AF65-F5344CB8AC3E}">
        <p14:creationId xmlns:p14="http://schemas.microsoft.com/office/powerpoint/2010/main" val="3305228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SLIDE 32</a:t>
            </a:r>
            <a:endParaRPr lang="sv-SE" dirty="0"/>
          </a:p>
          <a:p>
            <a:r>
              <a:rPr lang="sv-SE" dirty="0"/>
              <a:t>Final </a:t>
            </a:r>
            <a:r>
              <a:rPr lang="sv-SE" dirty="0" err="1"/>
              <a:t>slide</a:t>
            </a:r>
            <a:r>
              <a:rPr lang="sv-SE" dirty="0"/>
              <a:t>.</a:t>
            </a:r>
          </a:p>
        </p:txBody>
      </p:sp>
      <p:sp>
        <p:nvSpPr>
          <p:cNvPr id="4" name="Slide Number Placeholder 3"/>
          <p:cNvSpPr>
            <a:spLocks noGrp="1"/>
          </p:cNvSpPr>
          <p:nvPr>
            <p:ph type="sldNum" sz="quarter" idx="5"/>
          </p:nvPr>
        </p:nvSpPr>
        <p:spPr/>
        <p:txBody>
          <a:bodyPr/>
          <a:lstStyle/>
          <a:p>
            <a:fld id="{F0BB6158-C7CB-0F44-B0F2-0892C423F71E}" type="slidenum">
              <a:rPr lang="en-US" smtClean="0"/>
              <a:t>32</a:t>
            </a:fld>
            <a:endParaRPr lang="en-US"/>
          </a:p>
        </p:txBody>
      </p:sp>
    </p:spTree>
    <p:extLst>
      <p:ext uri="{BB962C8B-B14F-4D97-AF65-F5344CB8AC3E}">
        <p14:creationId xmlns:p14="http://schemas.microsoft.com/office/powerpoint/2010/main" val="364811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a:t>
            </a:r>
          </a:p>
          <a:p>
            <a:r>
              <a:rPr lang="en-US" dirty="0"/>
              <a:t>Since last time, there have been updates to the Canvas specification content.</a:t>
            </a:r>
          </a:p>
          <a:p>
            <a:endParaRPr lang="en-US" dirty="0"/>
          </a:p>
          <a:p>
            <a:r>
              <a:rPr lang="en-US" dirty="0"/>
              <a:t>This includes, although is not limited to:</a:t>
            </a:r>
          </a:p>
          <a:p>
            <a:r>
              <a:rPr lang="en-US" dirty="0"/>
              <a:t>- A document outlining a set of suggested development procedures, as well as</a:t>
            </a:r>
          </a:p>
          <a:p>
            <a:r>
              <a:rPr lang="en-US" dirty="0"/>
              <a:t>	hints on testing during the development of this device. This document</a:t>
            </a:r>
          </a:p>
          <a:p>
            <a:r>
              <a:rPr lang="en-US" dirty="0"/>
              <a:t>	also outlines what would be the minimal viable system as well as what</a:t>
            </a:r>
          </a:p>
          <a:p>
            <a:r>
              <a:rPr lang="en-US" dirty="0"/>
              <a:t>	your priorities would be during development.</a:t>
            </a:r>
          </a:p>
          <a:p>
            <a:r>
              <a:rPr lang="en-US" dirty="0"/>
              <a:t>- What has been said during lectures / questioned about etc. has been added</a:t>
            </a:r>
          </a:p>
          <a:p>
            <a:r>
              <a:rPr lang="en-US" dirty="0"/>
              <a:t>	to the Module specification document. Yet again, if there is content</a:t>
            </a:r>
          </a:p>
          <a:p>
            <a:r>
              <a:rPr lang="en-US" dirty="0"/>
              <a:t>	missing - feel free to contact me so that I may forward it to the other</a:t>
            </a:r>
          </a:p>
          <a:p>
            <a:r>
              <a:rPr lang="en-US" dirty="0"/>
              <a:t>	groups.</a:t>
            </a:r>
          </a:p>
          <a:p>
            <a:r>
              <a:rPr lang="en-US" dirty="0"/>
              <a:t>(- A student contract has been made.)</a:t>
            </a:r>
          </a:p>
          <a:p>
            <a:r>
              <a:rPr lang="en-US" dirty="0"/>
              <a:t>- I have distributed the datasheets to the PHY chip on the </a:t>
            </a:r>
            <a:r>
              <a:rPr lang="en-US" dirty="0" err="1"/>
              <a:t>Nexys</a:t>
            </a:r>
            <a:r>
              <a:rPr lang="en-US" dirty="0"/>
              <a:t> 4, as well</a:t>
            </a:r>
          </a:p>
          <a:p>
            <a:r>
              <a:rPr lang="en-US" dirty="0"/>
              <a:t>	as the ADC/DAC on the Xilinx </a:t>
            </a:r>
            <a:r>
              <a:rPr lang="en-US" dirty="0" err="1"/>
              <a:t>Ultrascale</a:t>
            </a:r>
            <a:r>
              <a:rPr lang="en-US" dirty="0"/>
              <a:t>+ </a:t>
            </a:r>
            <a:r>
              <a:rPr lang="en-US" dirty="0" err="1"/>
              <a:t>RFSoC</a:t>
            </a:r>
            <a:r>
              <a:rPr lang="en-US" dirty="0"/>
              <a:t>. The latter is in fact</a:t>
            </a:r>
          </a:p>
          <a:p>
            <a:r>
              <a:rPr lang="en-US" dirty="0"/>
              <a:t>	a good read for anyone who wishes to get into data conversion.</a:t>
            </a:r>
          </a:p>
          <a:p>
            <a:r>
              <a:rPr lang="en-US" dirty="0"/>
              <a:t>- The lecture slides have been annotated and uploaded onto Canvas.</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4</a:t>
            </a:fld>
            <a:endParaRPr lang="en-US" dirty="0"/>
          </a:p>
        </p:txBody>
      </p:sp>
    </p:spTree>
    <p:extLst>
      <p:ext uri="{BB962C8B-B14F-4D97-AF65-F5344CB8AC3E}">
        <p14:creationId xmlns:p14="http://schemas.microsoft.com/office/powerpoint/2010/main" val="375597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a:t>
            </a:r>
          </a:p>
          <a:p>
            <a:r>
              <a:rPr lang="en-US" dirty="0"/>
              <a:t>When designing, you will have to take a lot of decisions regarding for instance</a:t>
            </a:r>
          </a:p>
          <a:p>
            <a:r>
              <a:rPr lang="en-US" dirty="0"/>
              <a:t>what frequencies to design for and the lot. It is highly relevant for this</a:t>
            </a:r>
          </a:p>
          <a:p>
            <a:r>
              <a:rPr lang="en-US" dirty="0"/>
              <a:t>project that you are given a frequency set ansatz.</a:t>
            </a:r>
          </a:p>
          <a:p>
            <a:endParaRPr lang="en-US" dirty="0"/>
          </a:p>
          <a:p>
            <a:r>
              <a:rPr lang="en-US" dirty="0"/>
              <a:t>The main goal is to aim for a constant frequency ratio when comparing</a:t>
            </a:r>
          </a:p>
          <a:p>
            <a:r>
              <a:rPr lang="en-US" dirty="0"/>
              <a:t>stages in the target platform and the development one.</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5</a:t>
            </a:fld>
            <a:endParaRPr lang="en-US" dirty="0"/>
          </a:p>
        </p:txBody>
      </p:sp>
    </p:spTree>
    <p:extLst>
      <p:ext uri="{BB962C8B-B14F-4D97-AF65-F5344CB8AC3E}">
        <p14:creationId xmlns:p14="http://schemas.microsoft.com/office/powerpoint/2010/main" val="19036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t>
            </a:r>
          </a:p>
          <a:p>
            <a:r>
              <a:rPr lang="en-US" dirty="0"/>
              <a:t>Earlier, Mats and co. have noticed that clocking the central stream controller</a:t>
            </a:r>
          </a:p>
          <a:p>
            <a:r>
              <a:rPr lang="en-US" dirty="0"/>
              <a:t>(or its previous equivalent) at 100 MHz have been insufficient for a</a:t>
            </a:r>
          </a:p>
          <a:p>
            <a:r>
              <a:rPr lang="en-US" dirty="0"/>
              <a:t>sufficiently adequate </a:t>
            </a:r>
            <a:r>
              <a:rPr lang="en-US" dirty="0" err="1"/>
              <a:t>datastream</a:t>
            </a:r>
            <a:r>
              <a:rPr lang="en-US" dirty="0"/>
              <a:t> output. Meaning that the target platform</a:t>
            </a:r>
          </a:p>
          <a:p>
            <a:r>
              <a:rPr lang="en-US" dirty="0"/>
              <a:t>must go much higher.</a:t>
            </a:r>
          </a:p>
          <a:p>
            <a:endParaRPr lang="en-US" dirty="0"/>
          </a:p>
          <a:p>
            <a:r>
              <a:rPr lang="en-US" dirty="0"/>
              <a:t>Preferably, you should design for the fastest possible system you can get</a:t>
            </a:r>
          </a:p>
          <a:p>
            <a:r>
              <a:rPr lang="en-US" dirty="0"/>
              <a:t>working on the development platform.</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6</a:t>
            </a:fld>
            <a:endParaRPr lang="en-US" dirty="0"/>
          </a:p>
        </p:txBody>
      </p:sp>
    </p:spTree>
    <p:extLst>
      <p:ext uri="{BB962C8B-B14F-4D97-AF65-F5344CB8AC3E}">
        <p14:creationId xmlns:p14="http://schemas.microsoft.com/office/powerpoint/2010/main" val="50993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a:t>
            </a:r>
          </a:p>
          <a:p>
            <a:r>
              <a:rPr lang="en-US" dirty="0"/>
              <a:t>If we look in the datasheet of the particular </a:t>
            </a:r>
            <a:r>
              <a:rPr lang="en-US" dirty="0" err="1"/>
              <a:t>Artix</a:t>
            </a:r>
            <a:r>
              <a:rPr lang="en-US" dirty="0"/>
              <a:t> 7 present on your</a:t>
            </a:r>
          </a:p>
          <a:p>
            <a:r>
              <a:rPr lang="en-US" dirty="0"/>
              <a:t>development board, we can see that one of the most limiting factors when</a:t>
            </a:r>
          </a:p>
          <a:p>
            <a:r>
              <a:rPr lang="en-US" dirty="0"/>
              <a:t>designing the central stream controller are the FIFOs at its periphery.</a:t>
            </a:r>
          </a:p>
          <a:p>
            <a:endParaRPr lang="en-US" dirty="0"/>
          </a:p>
          <a:p>
            <a:r>
              <a:rPr lang="en-US" dirty="0"/>
              <a:t>These have a maximum operational frequency of 200 </a:t>
            </a:r>
            <a:r>
              <a:rPr lang="en-US" dirty="0" err="1"/>
              <a:t>MHz.</a:t>
            </a:r>
            <a:r>
              <a:rPr lang="en-US" dirty="0"/>
              <a:t> This in turn</a:t>
            </a:r>
          </a:p>
          <a:p>
            <a:r>
              <a:rPr lang="en-US" dirty="0"/>
              <a:t>will serve as a benchmark for the target ratio on slide 9.</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7</a:t>
            </a:fld>
            <a:endParaRPr lang="en-US" dirty="0"/>
          </a:p>
        </p:txBody>
      </p:sp>
    </p:spTree>
    <p:extLst>
      <p:ext uri="{BB962C8B-B14F-4D97-AF65-F5344CB8AC3E}">
        <p14:creationId xmlns:p14="http://schemas.microsoft.com/office/powerpoint/2010/main" val="141651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a:t>
            </a:r>
          </a:p>
          <a:p>
            <a:r>
              <a:rPr lang="en-US" dirty="0"/>
              <a:t>In the earlier stages of your design, you could definitely design with a</a:t>
            </a:r>
          </a:p>
          <a:p>
            <a:r>
              <a:rPr lang="en-US" dirty="0"/>
              <a:t>fixed clock frequency in mind. Although such designs tend to cut corners.</a:t>
            </a:r>
          </a:p>
          <a:p>
            <a:r>
              <a:rPr lang="en-US" dirty="0"/>
              <a:t>When </a:t>
            </a:r>
            <a:r>
              <a:rPr lang="en-US" dirty="0" err="1"/>
              <a:t>synthesising</a:t>
            </a:r>
            <a:r>
              <a:rPr lang="en-US" dirty="0"/>
              <a:t> for the target platform, you will make it easier for</a:t>
            </a:r>
          </a:p>
          <a:p>
            <a:r>
              <a:rPr lang="en-US" dirty="0"/>
              <a:t>everybody if you keep your design as generic as possible (considering </a:t>
            </a:r>
          </a:p>
          <a:p>
            <a:r>
              <a:rPr lang="en-US" dirty="0"/>
              <a:t>operating frequencies) without making it too hard for your development.</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8</a:t>
            </a:fld>
            <a:endParaRPr lang="en-US" dirty="0"/>
          </a:p>
        </p:txBody>
      </p:sp>
    </p:spTree>
    <p:extLst>
      <p:ext uri="{BB962C8B-B14F-4D97-AF65-F5344CB8AC3E}">
        <p14:creationId xmlns:p14="http://schemas.microsoft.com/office/powerpoint/2010/main" val="19248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9</a:t>
            </a:r>
          </a:p>
          <a:p>
            <a:r>
              <a:rPr lang="en-US" dirty="0"/>
              <a:t>Comparing now the FIFOs of the central stream controller, we see that</a:t>
            </a:r>
          </a:p>
          <a:p>
            <a:r>
              <a:rPr lang="en-US" dirty="0"/>
              <a:t>the target FPGA platform has a maximum FIFO clock frequency of 516 </a:t>
            </a:r>
            <a:r>
              <a:rPr lang="en-US" dirty="0" err="1"/>
              <a:t>MHz.</a:t>
            </a:r>
            <a:endParaRPr lang="en-US" dirty="0"/>
          </a:p>
          <a:p>
            <a:r>
              <a:rPr lang="en-US" dirty="0"/>
              <a:t>Let's keep it simple and say that this number is 500 </a:t>
            </a:r>
            <a:r>
              <a:rPr lang="en-US" dirty="0" err="1"/>
              <a:t>MHz.</a:t>
            </a:r>
            <a:endParaRPr lang="en-US" dirty="0"/>
          </a:p>
          <a:p>
            <a:endParaRPr lang="en-US" dirty="0"/>
          </a:p>
          <a:p>
            <a:r>
              <a:rPr lang="en-US" dirty="0"/>
              <a:t>Meaning, that your scale-up reference is 2.5 - frequencies and similar</a:t>
            </a:r>
          </a:p>
          <a:p>
            <a:r>
              <a:rPr lang="en-US" dirty="0"/>
              <a:t>in the development design will end up 2.5 times larger in the final platform.</a:t>
            </a:r>
          </a:p>
          <a:p>
            <a:endParaRPr lang="en-US" dirty="0"/>
          </a:p>
          <a:p>
            <a:r>
              <a:rPr lang="en-US" dirty="0"/>
              <a:t>IF this development platform, the </a:t>
            </a:r>
            <a:r>
              <a:rPr lang="en-US" dirty="0" err="1"/>
              <a:t>Nexys</a:t>
            </a:r>
            <a:r>
              <a:rPr lang="en-US" dirty="0"/>
              <a:t> 4, had a representative ADC/DAC,</a:t>
            </a:r>
          </a:p>
          <a:p>
            <a:r>
              <a:rPr lang="en-US" dirty="0"/>
              <a:t>it would achieve an output sample rate of 1.6 </a:t>
            </a:r>
            <a:r>
              <a:rPr lang="en-US" dirty="0" err="1"/>
              <a:t>GSa</a:t>
            </a:r>
            <a:r>
              <a:rPr lang="en-US" dirty="0"/>
              <a:t>/s.</a:t>
            </a:r>
          </a:p>
          <a:p>
            <a:endParaRPr lang="en-US" dirty="0"/>
          </a:p>
          <a:p>
            <a:r>
              <a:rPr lang="en-US" dirty="0"/>
              <a:t>In short, your IF stream rate will be 100 </a:t>
            </a:r>
            <a:r>
              <a:rPr lang="en-US" dirty="0" err="1"/>
              <a:t>MHz.</a:t>
            </a:r>
            <a:r>
              <a:rPr lang="en-US" dirty="0"/>
              <a:t> Your IQ mixers will upconvert</a:t>
            </a:r>
          </a:p>
          <a:p>
            <a:r>
              <a:rPr lang="en-US" dirty="0"/>
              <a:t>with a factor of 2. Processing eight parallel samples will mean an</a:t>
            </a:r>
          </a:p>
          <a:p>
            <a:r>
              <a:rPr lang="en-US" dirty="0"/>
              <a:t>effective sample throughput of the sought 1.6 </a:t>
            </a:r>
            <a:r>
              <a:rPr lang="en-US" dirty="0" err="1"/>
              <a:t>GSa</a:t>
            </a:r>
            <a:r>
              <a:rPr lang="en-US" dirty="0"/>
              <a:t>/s, as would be expected</a:t>
            </a:r>
          </a:p>
          <a:p>
            <a:r>
              <a:rPr lang="en-US" dirty="0"/>
              <a:t>from scaling.</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9</a:t>
            </a:fld>
            <a:endParaRPr lang="en-US" dirty="0"/>
          </a:p>
        </p:txBody>
      </p:sp>
    </p:spTree>
    <p:extLst>
      <p:ext uri="{BB962C8B-B14F-4D97-AF65-F5344CB8AC3E}">
        <p14:creationId xmlns:p14="http://schemas.microsoft.com/office/powerpoint/2010/main" val="166686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658437"/>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69496"/>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16"/>
          <p:cNvSpPr>
            <a:spLocks noGrp="1"/>
          </p:cNvSpPr>
          <p:nvPr>
            <p:ph type="body" sz="quarter" idx="13"/>
          </p:nvPr>
        </p:nvSpPr>
        <p:spPr>
          <a:xfrm>
            <a:off x="458788" y="2273300"/>
            <a:ext cx="8228012" cy="2336800"/>
          </a:xfrm>
          <a:prstGeom prst="rect">
            <a:avLst/>
          </a:prstGeom>
        </p:spPr>
        <p:txBody>
          <a:bodyPr vert="horz"/>
          <a:lstStyle>
            <a:lvl1pPr marL="342900" indent="-342900">
              <a:buFontTx/>
              <a:buBlip>
                <a:blip r:embed="rId2"/>
              </a:buBlip>
              <a:defRPr b="1">
                <a:solidFill>
                  <a:srgbClr val="FFFFFF"/>
                </a:solidFill>
              </a:defRPr>
            </a:lvl1pPr>
            <a:lvl2pPr marL="742950" indent="-285750">
              <a:buFontTx/>
              <a:buBlip>
                <a:blip r:embed="rId2"/>
              </a:buBlip>
              <a:defRPr b="1">
                <a:solidFill>
                  <a:srgbClr val="FFFFFF"/>
                </a:solidFill>
              </a:defRPr>
            </a:lvl2pPr>
            <a:lvl3pPr marL="1143000" indent="-228600">
              <a:buFontTx/>
              <a:buBlip>
                <a:blip r:embed="rId2"/>
              </a:buBlip>
              <a:defRPr b="1">
                <a:solidFill>
                  <a:srgbClr val="FFFFFF"/>
                </a:solidFill>
              </a:defRPr>
            </a:lvl3pPr>
            <a:lvl4pPr marL="1600200" indent="-228600">
              <a:buFontTx/>
              <a:buBlip>
                <a:blip r:embed="rId2"/>
              </a:buBlip>
              <a:defRPr b="1">
                <a:solidFill>
                  <a:srgbClr val="FFFFFF"/>
                </a:solidFill>
              </a:defRPr>
            </a:lvl4pPr>
            <a:lvl5pPr marL="2057400" indent="-228600">
              <a:buFontTx/>
              <a:buBlip>
                <a:blip r:embed="rId2"/>
              </a:buBlip>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3"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solidFill>
                  <a:schemeClr val="tx2"/>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4" name="Text Placeholder 20"/>
          <p:cNvSpPr>
            <a:spLocks noGrp="1"/>
          </p:cNvSpPr>
          <p:nvPr>
            <p:ph type="body" sz="quarter" idx="15"/>
          </p:nvPr>
        </p:nvSpPr>
        <p:spPr>
          <a:xfrm>
            <a:off x="458788" y="1504950"/>
            <a:ext cx="8228012" cy="692150"/>
          </a:xfrm>
          <a:prstGeom prst="rect">
            <a:avLst/>
          </a:prstGeom>
        </p:spPr>
        <p:txBody>
          <a:bodyPr vert="horz" tIns="0" anchor="t" anchorCtr="0"/>
          <a:lstStyle>
            <a:lvl1pPr marL="0" indent="0">
              <a:buFontTx/>
              <a:buNone/>
              <a:defRPr sz="180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Tree>
    <p:extLst>
      <p:ext uri="{BB962C8B-B14F-4D97-AF65-F5344CB8AC3E}">
        <p14:creationId xmlns:p14="http://schemas.microsoft.com/office/powerpoint/2010/main" val="3988383843"/>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Picture Placeholder 2"/>
          <p:cNvSpPr>
            <a:spLocks noGrp="1"/>
          </p:cNvSpPr>
          <p:nvPr>
            <p:ph type="pic" sz="quarter" idx="13"/>
          </p:nvPr>
        </p:nvSpPr>
        <p:spPr>
          <a:xfrm>
            <a:off x="0" y="419100"/>
            <a:ext cx="9144000" cy="472440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4203751651"/>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A0DBAB-0F9B-4EF1-8981-23365224EB97}" type="datetime3">
              <a:rPr lang="en-US" smtClean="0"/>
              <a:t>7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17" name="Text Placeholder 16"/>
          <p:cNvSpPr>
            <a:spLocks noGrp="1"/>
          </p:cNvSpPr>
          <p:nvPr>
            <p:ph type="body" sz="quarter" idx="13"/>
          </p:nvPr>
        </p:nvSpPr>
        <p:spPr>
          <a:xfrm>
            <a:off x="458788" y="2573867"/>
            <a:ext cx="8228012" cy="2036232"/>
          </a:xfrm>
          <a:prstGeom prst="rect">
            <a:avLst/>
          </a:prstGeom>
        </p:spPr>
        <p:txBody>
          <a:bodyPr vert="horz"/>
          <a:lstStyle>
            <a:lvl1pPr>
              <a:defRPr b="1"/>
            </a:lvl1pPr>
            <a:lvl2pPr>
              <a:defRPr b="1"/>
            </a:lvl2pPr>
            <a:lvl3pPr>
              <a:defRPr b="1"/>
            </a:lvl3pPr>
            <a:lvl4pPr>
              <a:defRPr b="1"/>
            </a:lvl4pPr>
            <a:lvl5pPr>
              <a:defRPr b="1"/>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19"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21" name="Text Placeholder 20"/>
          <p:cNvSpPr>
            <a:spLocks noGrp="1"/>
          </p:cNvSpPr>
          <p:nvPr>
            <p:ph type="body" sz="quarter" idx="15"/>
          </p:nvPr>
        </p:nvSpPr>
        <p:spPr>
          <a:xfrm>
            <a:off x="458788" y="1504949"/>
            <a:ext cx="8228012" cy="1001183"/>
          </a:xfrm>
          <a:prstGeom prst="rect">
            <a:avLst/>
          </a:prstGeom>
        </p:spPr>
        <p:txBody>
          <a:bodyPr vert="horz" tIns="0" anchor="t" anchorCtr="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Tree>
    <p:extLst>
      <p:ext uri="{BB962C8B-B14F-4D97-AF65-F5344CB8AC3E}">
        <p14:creationId xmlns:p14="http://schemas.microsoft.com/office/powerpoint/2010/main" val="665119309"/>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5C6B44-D54C-49AF-869A-98DDBF7B4225}" type="datetime3">
              <a:rPr lang="en-US" smtClean="0"/>
              <a:t>7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7" name="Picture Placeholder 2"/>
          <p:cNvSpPr>
            <a:spLocks noGrp="1"/>
          </p:cNvSpPr>
          <p:nvPr>
            <p:ph type="pic" sz="quarter" idx="13"/>
          </p:nvPr>
        </p:nvSpPr>
        <p:spPr>
          <a:xfrm>
            <a:off x="6226666" y="421200"/>
            <a:ext cx="2917334" cy="4284150"/>
          </a:xfrm>
          <a:prstGeom prst="rect">
            <a:avLst/>
          </a:prstGeom>
        </p:spPr>
        <p:txBody>
          <a:bodyPr vert="horz"/>
          <a:lstStyle>
            <a:lvl1pPr marL="0" indent="0">
              <a:buNone/>
              <a:defRPr/>
            </a:lvl1pPr>
          </a:lstStyle>
          <a:p>
            <a:endParaRPr lang="en-US" dirty="0"/>
          </a:p>
        </p:txBody>
      </p:sp>
      <p:sp>
        <p:nvSpPr>
          <p:cNvPr id="8" name="Text Placeholder 16"/>
          <p:cNvSpPr>
            <a:spLocks noGrp="1"/>
          </p:cNvSpPr>
          <p:nvPr>
            <p:ph type="body" sz="quarter" idx="14"/>
          </p:nvPr>
        </p:nvSpPr>
        <p:spPr>
          <a:xfrm>
            <a:off x="458788" y="1651000"/>
            <a:ext cx="5664209" cy="2959100"/>
          </a:xfrm>
          <a:prstGeom prst="rect">
            <a:avLst/>
          </a:prstGeom>
        </p:spPr>
        <p:txBody>
          <a:bodyPr vert="horz"/>
          <a:lstStyle>
            <a:lvl1pPr marL="342900" indent="-342900">
              <a:buFontTx/>
              <a:buBlip>
                <a:blip r:embed="rId2"/>
              </a:buBlip>
              <a:defRPr b="1">
                <a:solidFill>
                  <a:schemeClr val="tx2"/>
                </a:solidFill>
              </a:defRPr>
            </a:lvl1pPr>
            <a:lvl2pPr marL="742950" indent="-285750">
              <a:buFontTx/>
              <a:buBlip>
                <a:blip r:embed="rId2"/>
              </a:buBlip>
              <a:defRPr b="1">
                <a:solidFill>
                  <a:schemeClr val="tx2"/>
                </a:solidFill>
              </a:defRPr>
            </a:lvl2pPr>
            <a:lvl3pPr marL="1143000" indent="-228600">
              <a:buFontTx/>
              <a:buBlip>
                <a:blip r:embed="rId2"/>
              </a:buBlip>
              <a:defRPr b="1">
                <a:solidFill>
                  <a:schemeClr val="tx2"/>
                </a:solidFill>
              </a:defRPr>
            </a:lvl3pPr>
            <a:lvl4pPr marL="1600200" indent="-228600">
              <a:buFontTx/>
              <a:buBlip>
                <a:blip r:embed="rId2"/>
              </a:buBlip>
              <a:defRPr b="1">
                <a:solidFill>
                  <a:schemeClr val="tx2"/>
                </a:solidFill>
              </a:defRPr>
            </a:lvl4pPr>
            <a:lvl5pPr marL="2057400" indent="-228600">
              <a:buFontTx/>
              <a:buBlip>
                <a:blip r:embed="rId2"/>
              </a:buBlip>
              <a:defRPr b="1">
                <a:solidFill>
                  <a:schemeClr val="tx2"/>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10" name="Text Placeholder 18"/>
          <p:cNvSpPr>
            <a:spLocks noGrp="1"/>
          </p:cNvSpPr>
          <p:nvPr>
            <p:ph type="body" sz="quarter" idx="15" hasCustomPrompt="1"/>
          </p:nvPr>
        </p:nvSpPr>
        <p:spPr>
          <a:xfrm>
            <a:off x="458788" y="889000"/>
            <a:ext cx="8228012" cy="615950"/>
          </a:xfrm>
          <a:prstGeom prst="rect">
            <a:avLst/>
          </a:prstGeom>
        </p:spPr>
        <p:txBody>
          <a:bodyPr vert="horz"/>
          <a:lstStyle>
            <a:lvl1pPr marL="0" indent="0" algn="l">
              <a:buFontTx/>
              <a:buNone/>
              <a:defRPr sz="2800" b="1" kern="100" spc="0">
                <a:solidFill>
                  <a:schemeClr val="tx2"/>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Tree>
    <p:extLst>
      <p:ext uri="{BB962C8B-B14F-4D97-AF65-F5344CB8AC3E}">
        <p14:creationId xmlns:p14="http://schemas.microsoft.com/office/powerpoint/2010/main" val="714484553"/>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8A6ABF-316A-48F9-9316-EE450AA61769}" type="datetime3">
              <a:rPr lang="en-US" smtClean="0"/>
              <a:t>7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7" name="Picture Placeholder 2"/>
          <p:cNvSpPr>
            <a:spLocks noGrp="1"/>
          </p:cNvSpPr>
          <p:nvPr>
            <p:ph type="pic" sz="quarter" idx="13"/>
          </p:nvPr>
        </p:nvSpPr>
        <p:spPr>
          <a:xfrm>
            <a:off x="0" y="421200"/>
            <a:ext cx="9144000" cy="428415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62521537"/>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A41513-CAE0-4DE0-AD13-F78BD25B4A73}" type="datetime3">
              <a:rPr lang="en-US" smtClean="0"/>
              <a:t>7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15" name="Text Placeholder 16"/>
          <p:cNvSpPr>
            <a:spLocks noGrp="1"/>
          </p:cNvSpPr>
          <p:nvPr>
            <p:ph type="body" sz="quarter" idx="13"/>
          </p:nvPr>
        </p:nvSpPr>
        <p:spPr>
          <a:xfrm>
            <a:off x="458788" y="2573866"/>
            <a:ext cx="8228012" cy="2036233"/>
          </a:xfrm>
          <a:prstGeom prst="rect">
            <a:avLst/>
          </a:prstGeom>
        </p:spPr>
        <p:txBody>
          <a:bodyPr vert="horz"/>
          <a:lstStyle>
            <a:lvl1pPr marL="342900" indent="-342900">
              <a:buFontTx/>
              <a:buBlip>
                <a:blip r:embed="rId2"/>
              </a:buBlip>
              <a:defRPr b="1">
                <a:solidFill>
                  <a:srgbClr val="FFFFFF"/>
                </a:solidFill>
              </a:defRPr>
            </a:lvl1pPr>
            <a:lvl2pPr marL="742950" indent="-285750">
              <a:buFontTx/>
              <a:buBlip>
                <a:blip r:embed="rId2"/>
              </a:buBlip>
              <a:defRPr b="1">
                <a:solidFill>
                  <a:srgbClr val="FFFFFF"/>
                </a:solidFill>
              </a:defRPr>
            </a:lvl2pPr>
            <a:lvl3pPr marL="1143000" indent="-228600">
              <a:buFontTx/>
              <a:buBlip>
                <a:blip r:embed="rId2"/>
              </a:buBlip>
              <a:defRPr b="1">
                <a:solidFill>
                  <a:srgbClr val="FFFFFF"/>
                </a:solidFill>
              </a:defRPr>
            </a:lvl3pPr>
            <a:lvl4pPr marL="1600200" indent="-228600">
              <a:buFontTx/>
              <a:buBlip>
                <a:blip r:embed="rId2"/>
              </a:buBlip>
              <a:defRPr b="1">
                <a:solidFill>
                  <a:srgbClr val="FFFFFF"/>
                </a:solidFill>
              </a:defRPr>
            </a:lvl4pPr>
            <a:lvl5pPr marL="2057400" indent="-228600">
              <a:buFontTx/>
              <a:buBlip>
                <a:blip r:embed="rId2"/>
              </a:buBlip>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9"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solidFill>
                  <a:schemeClr val="bg2"/>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10" name="Text Placeholder 20"/>
          <p:cNvSpPr>
            <a:spLocks noGrp="1"/>
          </p:cNvSpPr>
          <p:nvPr>
            <p:ph type="body" sz="quarter" idx="15"/>
          </p:nvPr>
        </p:nvSpPr>
        <p:spPr>
          <a:xfrm>
            <a:off x="458788" y="1504949"/>
            <a:ext cx="8228012" cy="1001183"/>
          </a:xfrm>
          <a:prstGeom prst="rect">
            <a:avLst/>
          </a:prstGeom>
        </p:spPr>
        <p:txBody>
          <a:bodyPr vert="horz" tIns="0" anchor="t" anchorCtr="0"/>
          <a:lstStyle>
            <a:lvl1pPr marL="0" indent="0">
              <a:buFontTx/>
              <a:buNone/>
              <a:defRPr sz="180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Tree>
    <p:extLst>
      <p:ext uri="{BB962C8B-B14F-4D97-AF65-F5344CB8AC3E}">
        <p14:creationId xmlns:p14="http://schemas.microsoft.com/office/powerpoint/2010/main" val="4063927470"/>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930D2DB-5CFB-4995-B771-28C94F34C7A2}" type="datetime3">
              <a:rPr lang="en-US" smtClean="0"/>
              <a:t>7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9" name="Picture Placeholder 2"/>
          <p:cNvSpPr>
            <a:spLocks noGrp="1"/>
          </p:cNvSpPr>
          <p:nvPr>
            <p:ph type="pic" sz="quarter" idx="13"/>
          </p:nvPr>
        </p:nvSpPr>
        <p:spPr>
          <a:xfrm>
            <a:off x="6226666" y="421200"/>
            <a:ext cx="2917334" cy="4284150"/>
          </a:xfrm>
          <a:prstGeom prst="rect">
            <a:avLst/>
          </a:prstGeom>
        </p:spPr>
        <p:txBody>
          <a:bodyPr vert="horz"/>
          <a:lstStyle>
            <a:lvl1pPr marL="0" indent="0">
              <a:buNone/>
              <a:defRPr/>
            </a:lvl1pPr>
          </a:lstStyle>
          <a:p>
            <a:endParaRPr lang="en-US" dirty="0"/>
          </a:p>
        </p:txBody>
      </p:sp>
      <p:sp>
        <p:nvSpPr>
          <p:cNvPr id="7" name="Text Placeholder 16"/>
          <p:cNvSpPr>
            <a:spLocks noGrp="1"/>
          </p:cNvSpPr>
          <p:nvPr>
            <p:ph type="body" sz="quarter" idx="14"/>
          </p:nvPr>
        </p:nvSpPr>
        <p:spPr>
          <a:xfrm>
            <a:off x="458788" y="1651000"/>
            <a:ext cx="5664209" cy="2959100"/>
          </a:xfrm>
          <a:prstGeom prst="rect">
            <a:avLst/>
          </a:prstGeom>
        </p:spPr>
        <p:txBody>
          <a:bodyPr vert="horz"/>
          <a:lstStyle>
            <a:lvl1pPr marL="342900" indent="-342900">
              <a:buFontTx/>
              <a:buBlip>
                <a:blip r:embed="rId2"/>
              </a:buBlip>
              <a:defRPr b="1">
                <a:solidFill>
                  <a:srgbClr val="FFFFFF"/>
                </a:solidFill>
              </a:defRPr>
            </a:lvl1pPr>
            <a:lvl2pPr marL="742950" indent="-285750">
              <a:buFontTx/>
              <a:buBlip>
                <a:blip r:embed="rId2"/>
              </a:buBlip>
              <a:defRPr b="1">
                <a:solidFill>
                  <a:srgbClr val="FFFFFF"/>
                </a:solidFill>
              </a:defRPr>
            </a:lvl2pPr>
            <a:lvl3pPr marL="1143000" indent="-228600">
              <a:buFontTx/>
              <a:buBlip>
                <a:blip r:embed="rId2"/>
              </a:buBlip>
              <a:defRPr b="1">
                <a:solidFill>
                  <a:srgbClr val="FFFFFF"/>
                </a:solidFill>
              </a:defRPr>
            </a:lvl3pPr>
            <a:lvl4pPr marL="1600200" indent="-228600">
              <a:buFontTx/>
              <a:buBlip>
                <a:blip r:embed="rId2"/>
              </a:buBlip>
              <a:defRPr b="1">
                <a:solidFill>
                  <a:srgbClr val="FFFFFF"/>
                </a:solidFill>
              </a:defRPr>
            </a:lvl4pPr>
            <a:lvl5pPr marL="2057400" indent="-228600">
              <a:buFontTx/>
              <a:buBlip>
                <a:blip r:embed="rId2"/>
              </a:buBlip>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8" name="Text Placeholder 18"/>
          <p:cNvSpPr>
            <a:spLocks noGrp="1"/>
          </p:cNvSpPr>
          <p:nvPr>
            <p:ph type="body" sz="quarter" idx="15" hasCustomPrompt="1"/>
          </p:nvPr>
        </p:nvSpPr>
        <p:spPr>
          <a:xfrm>
            <a:off x="458788" y="889000"/>
            <a:ext cx="8228012" cy="615950"/>
          </a:xfrm>
          <a:prstGeom prst="rect">
            <a:avLst/>
          </a:prstGeom>
        </p:spPr>
        <p:txBody>
          <a:bodyPr vert="horz"/>
          <a:lstStyle>
            <a:lvl1pPr marL="0" indent="0" algn="l">
              <a:buFontTx/>
              <a:buNone/>
              <a:defRPr sz="2800" b="1" kern="100" spc="0">
                <a:solidFill>
                  <a:schemeClr val="bg2"/>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Tree>
    <p:extLst>
      <p:ext uri="{BB962C8B-B14F-4D97-AF65-F5344CB8AC3E}">
        <p14:creationId xmlns:p14="http://schemas.microsoft.com/office/powerpoint/2010/main" val="32140469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40C184-D9AB-4B95-9BFA-E8F41A88D57A}" type="datetime3">
              <a:rPr lang="en-US" smtClean="0"/>
              <a:t>7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9" name="Picture Placeholder 2"/>
          <p:cNvSpPr>
            <a:spLocks noGrp="1"/>
          </p:cNvSpPr>
          <p:nvPr>
            <p:ph type="pic" sz="quarter" idx="13"/>
          </p:nvPr>
        </p:nvSpPr>
        <p:spPr>
          <a:xfrm>
            <a:off x="0" y="419100"/>
            <a:ext cx="9144000" cy="428625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2372562716"/>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5.emf"/><Relationship Id="rId4" Type="http://schemas.openxmlformats.org/officeDocument/2006/relationships/slideLayout" Target="../slideLayouts/slideLayout7.xml"/><Relationship Id="rId9"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Grafisk_skiss.ai"/>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descr="ChalmersU_whit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076848" y="2050493"/>
            <a:ext cx="2749004" cy="650468"/>
          </a:xfrm>
          <a:prstGeom prst="rect">
            <a:avLst/>
          </a:prstGeom>
        </p:spPr>
      </p:pic>
    </p:spTree>
    <p:extLst>
      <p:ext uri="{BB962C8B-B14F-4D97-AF65-F5344CB8AC3E}">
        <p14:creationId xmlns:p14="http://schemas.microsoft.com/office/powerpoint/2010/main" val="3510231730"/>
      </p:ext>
    </p:extLst>
  </p:cSld>
  <p:clrMap bg1="dk1" tx1="lt1" bg2="dk2" tx2="lt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a:xfrm>
            <a:off x="0" y="413821"/>
            <a:ext cx="625475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4" name="Picture 3" descr="Grafisk_skiss_liten.ai"/>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5961958" y="4233"/>
            <a:ext cx="3182042" cy="1139836"/>
          </a:xfrm>
          <a:prstGeom prst="rect">
            <a:avLst/>
          </a:prstGeom>
        </p:spPr>
      </p:pic>
      <p:pic>
        <p:nvPicPr>
          <p:cNvPr id="5" name="Picture 4" descr="ChalmersU_white.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1728" y="61338"/>
            <a:ext cx="1289844" cy="305202"/>
          </a:xfrm>
          <a:prstGeom prst="rect">
            <a:avLst/>
          </a:prstGeom>
        </p:spPr>
      </p:pic>
    </p:spTree>
    <p:extLst>
      <p:ext uri="{BB962C8B-B14F-4D97-AF65-F5344CB8AC3E}">
        <p14:creationId xmlns:p14="http://schemas.microsoft.com/office/powerpoint/2010/main" val="612033266"/>
      </p:ext>
    </p:extLst>
  </p:cSld>
  <p:clrMap bg1="dk1" tx1="lt1" bg2="dk2" tx2="lt2" accent1="accent1" accent2="accent2" accent3="accent3" accent4="accent4" accent5="accent5" accent6="accent6" hlink="hlink" folHlink="folHlink"/>
  <p:sldLayoutIdLst>
    <p:sldLayoutId id="2147483671" r:id="rId1"/>
    <p:sldLayoutId id="2147483672" r:id="rId2"/>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8196" y="4767263"/>
            <a:ext cx="2133600" cy="274637"/>
          </a:xfrm>
          <a:prstGeom prst="rect">
            <a:avLst/>
          </a:prstGeom>
        </p:spPr>
        <p:txBody>
          <a:bodyPr vert="horz" lIns="91440" tIns="45720" rIns="91440" bIns="45720" rtlCol="0" anchor="ctr"/>
          <a:lstStyle>
            <a:lvl1pPr algn="l">
              <a:defRPr sz="600">
                <a:solidFill>
                  <a:schemeClr val="bg1"/>
                </a:solidFill>
                <a:latin typeface="Arial"/>
                <a:cs typeface="Arial"/>
              </a:defRPr>
            </a:lvl1pPr>
          </a:lstStyle>
          <a:p>
            <a:fld id="{26364052-3742-439A-BDB4-B7B53EEBFD98}" type="datetime3">
              <a:rPr lang="en-US" smtClean="0"/>
              <a:t>7 February 2020</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600">
                <a:solidFill>
                  <a:srgbClr val="9C9C9C"/>
                </a:solidFill>
                <a:latin typeface="Arial"/>
                <a:cs typeface="Arial"/>
              </a:defRPr>
            </a:lvl1pPr>
          </a:lstStyle>
          <a:p>
            <a:r>
              <a:rPr lang="en-US" dirty="0"/>
              <a:t>Chalmers University of Technology</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600">
                <a:solidFill>
                  <a:srgbClr val="9C9C9C"/>
                </a:solidFill>
                <a:latin typeface="Arial"/>
                <a:cs typeface="Arial"/>
              </a:defRPr>
            </a:lvl1pPr>
          </a:lstStyle>
          <a:p>
            <a:fld id="{344E8EA3-C3DD-5544-8A1C-EA00A1673D37}" type="slidenum">
              <a:rPr lang="en-US" smtClean="0"/>
              <a:pPr/>
              <a:t>‹#›</a:t>
            </a:fld>
            <a:endParaRPr lang="en-US" dirty="0"/>
          </a:p>
        </p:txBody>
      </p:sp>
      <p:sp>
        <p:nvSpPr>
          <p:cNvPr id="7" name="Rectangle 5"/>
          <p:cNvSpPr>
            <a:spLocks noChangeArrowheads="1"/>
          </p:cNvSpPr>
          <p:nvPr/>
        </p:nvSpPr>
        <p:spPr bwMode="auto">
          <a:xfrm>
            <a:off x="0" y="1"/>
            <a:ext cx="9144000" cy="42017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dirty="0"/>
          </a:p>
        </p:txBody>
      </p:sp>
      <p:cxnSp>
        <p:nvCxnSpPr>
          <p:cNvPr id="13" name="Straight Connector 12"/>
          <p:cNvCxnSpPr/>
          <p:nvPr/>
        </p:nvCxnSpPr>
        <p:spPr>
          <a:xfrm>
            <a:off x="457200" y="4706471"/>
            <a:ext cx="82296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Grafisk_skiss_liten.ai"/>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5961958" y="4233"/>
            <a:ext cx="3182042" cy="1139836"/>
          </a:xfrm>
          <a:prstGeom prst="rect">
            <a:avLst/>
          </a:prstGeom>
        </p:spPr>
      </p:pic>
      <p:pic>
        <p:nvPicPr>
          <p:cNvPr id="10" name="Picture 9" descr="ChalmersU_white.eps"/>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91728" y="61338"/>
            <a:ext cx="1289844" cy="305202"/>
          </a:xfrm>
          <a:prstGeom prst="rect">
            <a:avLst/>
          </a:prstGeom>
        </p:spPr>
      </p:pic>
    </p:spTree>
    <p:extLst>
      <p:ext uri="{BB962C8B-B14F-4D97-AF65-F5344CB8AC3E}">
        <p14:creationId xmlns:p14="http://schemas.microsoft.com/office/powerpoint/2010/main" val="2255961923"/>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74" r:id="rId3"/>
    <p:sldLayoutId id="2147483665" r:id="rId4"/>
    <p:sldLayoutId id="2147483673" r:id="rId5"/>
    <p:sldLayoutId id="2147483669" r:id="rId6"/>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3200" b="1" kern="500" spc="0">
          <a:solidFill>
            <a:srgbClr val="262626"/>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0"/>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10"/>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10"/>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10"/>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10"/>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vancezChalmersU_white_centered.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82258" y="1041400"/>
            <a:ext cx="2717800" cy="3200400"/>
          </a:xfrm>
          <a:prstGeom prst="rect">
            <a:avLst/>
          </a:prstGeom>
        </p:spPr>
      </p:pic>
    </p:spTree>
    <p:extLst>
      <p:ext uri="{BB962C8B-B14F-4D97-AF65-F5344CB8AC3E}">
        <p14:creationId xmlns:p14="http://schemas.microsoft.com/office/powerpoint/2010/main" val="1869844213"/>
      </p:ext>
    </p:extLst>
  </p:cSld>
  <p:clrMap bg1="dk1" tx1="lt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mailto:Krizan@chalmers.se"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422768"/>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10</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200 MHz?</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459466"/>
            <a:ext cx="7776624" cy="27924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t>But wait, the main system clock is 100 MHz?</a:t>
            </a:r>
          </a:p>
          <a:p>
            <a:pPr>
              <a:buFont typeface="Arial" panose="020B0604020202020204" pitchFamily="34" charset="0"/>
              <a:buChar char="•"/>
            </a:pPr>
            <a:endParaRPr lang="en-GB" sz="1400" dirty="0"/>
          </a:p>
          <a:p>
            <a:pPr>
              <a:buFont typeface="Arial" panose="020B0604020202020204" pitchFamily="34" charset="0"/>
              <a:buChar char="•"/>
            </a:pPr>
            <a:r>
              <a:rPr lang="en-GB" sz="1400" dirty="0"/>
              <a:t>You will have to use tricks from IP cores, such as the MMCM (Mixed-Mode Clock Manager) including PLL. Clock multipliers are definitely a thing, especially in digital radio applications.</a:t>
            </a:r>
            <a:br>
              <a:rPr lang="en-GB" sz="1400" dirty="0"/>
            </a:br>
            <a:br>
              <a:rPr lang="en-GB" sz="1400" dirty="0"/>
            </a:br>
            <a:r>
              <a:rPr lang="en-GB" sz="700" dirty="0"/>
              <a:t>Spoiler below (copy-paste </a:t>
            </a:r>
            <a:r>
              <a:rPr lang="en-GB" sz="700" dirty="0" err="1"/>
              <a:t>whitetext</a:t>
            </a:r>
            <a:r>
              <a:rPr lang="en-GB" sz="700" dirty="0"/>
              <a:t> to see):</a:t>
            </a:r>
            <a:br>
              <a:rPr lang="en-GB" sz="700" dirty="0">
                <a:solidFill>
                  <a:schemeClr val="accent3">
                    <a:lumMod val="60000"/>
                    <a:lumOff val="40000"/>
                  </a:schemeClr>
                </a:solidFill>
              </a:rPr>
            </a:br>
            <a:r>
              <a:rPr lang="en-GB" sz="700" dirty="0">
                <a:solidFill>
                  <a:schemeClr val="bg2"/>
                </a:solidFill>
              </a:rPr>
              <a:t>There is even a ready-made wizard for this, if you know where to look.</a:t>
            </a:r>
          </a:p>
          <a:p>
            <a:pPr>
              <a:buFont typeface="Arial" panose="020B0604020202020204" pitchFamily="34" charset="0"/>
              <a:buChar char="•"/>
            </a:pPr>
            <a:endParaRPr lang="en-GB" sz="700" dirty="0">
              <a:solidFill>
                <a:schemeClr val="bg2"/>
              </a:solidFill>
            </a:endParaRPr>
          </a:p>
          <a:p>
            <a:pPr>
              <a:buFont typeface="Arial" panose="020B0604020202020204" pitchFamily="34" charset="0"/>
              <a:buChar char="•"/>
            </a:pPr>
            <a:r>
              <a:rPr lang="en-GB" sz="1400" dirty="0">
                <a:solidFill>
                  <a:schemeClr val="tx1"/>
                </a:solidFill>
              </a:rPr>
              <a:t>Just for additional reference, the 100 MHz clock rate will also scale with a factor 2.5 on the target FPGA platform. Meaning that the target board will run its stream controller FIFOs at</a:t>
            </a:r>
            <a:br>
              <a:rPr lang="en-GB" sz="1400" dirty="0">
                <a:solidFill>
                  <a:schemeClr val="tx1"/>
                </a:solidFill>
              </a:rPr>
            </a:br>
            <a:r>
              <a:rPr lang="en-GB" sz="1400" dirty="0">
                <a:solidFill>
                  <a:schemeClr val="tx1"/>
                </a:solidFill>
              </a:rPr>
              <a:t>250 </a:t>
            </a:r>
            <a:r>
              <a:rPr lang="en-GB" sz="1400" dirty="0" err="1">
                <a:solidFill>
                  <a:schemeClr val="tx1"/>
                </a:solidFill>
              </a:rPr>
              <a:t>MHz.</a:t>
            </a:r>
            <a:endParaRPr lang="en-GB" sz="1400" dirty="0">
              <a:solidFill>
                <a:schemeClr val="tx1"/>
              </a:solidFill>
            </a:endParaRPr>
          </a:p>
        </p:txBody>
      </p:sp>
    </p:spTree>
    <p:extLst>
      <p:ext uri="{BB962C8B-B14F-4D97-AF65-F5344CB8AC3E}">
        <p14:creationId xmlns:p14="http://schemas.microsoft.com/office/powerpoint/2010/main" val="42413807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11</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By the way</a:t>
            </a:r>
          </a:p>
        </p:txBody>
      </p:sp>
      <p:pic>
        <p:nvPicPr>
          <p:cNvPr id="5" name="Picture 4">
            <a:extLst>
              <a:ext uri="{FF2B5EF4-FFF2-40B4-BE49-F238E27FC236}">
                <a16:creationId xmlns:a16="http://schemas.microsoft.com/office/drawing/2014/main" id="{A73C6583-1E06-43D8-849A-4E65BD39D1AD}"/>
              </a:ext>
            </a:extLst>
          </p:cNvPr>
          <p:cNvPicPr>
            <a:picLocks noChangeAspect="1"/>
          </p:cNvPicPr>
          <p:nvPr/>
        </p:nvPicPr>
        <p:blipFill>
          <a:blip r:embed="rId3"/>
          <a:stretch>
            <a:fillRect/>
          </a:stretch>
        </p:blipFill>
        <p:spPr>
          <a:xfrm>
            <a:off x="3124200" y="595928"/>
            <a:ext cx="5024371" cy="3878301"/>
          </a:xfrm>
          <a:prstGeom prst="rect">
            <a:avLst/>
          </a:prstGeom>
        </p:spPr>
      </p:pic>
      <p:sp>
        <p:nvSpPr>
          <p:cNvPr id="6" name="Arrow: Right 5">
            <a:extLst>
              <a:ext uri="{FF2B5EF4-FFF2-40B4-BE49-F238E27FC236}">
                <a16:creationId xmlns:a16="http://schemas.microsoft.com/office/drawing/2014/main" id="{C64A0A93-22E5-4413-B599-358AB205316A}"/>
              </a:ext>
            </a:extLst>
          </p:cNvPr>
          <p:cNvSpPr/>
          <p:nvPr/>
        </p:nvSpPr>
        <p:spPr>
          <a:xfrm>
            <a:off x="404716" y="3455670"/>
            <a:ext cx="3827559" cy="16192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3531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12</a:t>
            </a:fld>
            <a:endParaRPr lang="en-GB" dirty="0"/>
          </a:p>
        </p:txBody>
      </p:sp>
      <p:sp>
        <p:nvSpPr>
          <p:cNvPr id="13" name="Rectangle 4">
            <a:extLst>
              <a:ext uri="{FF2B5EF4-FFF2-40B4-BE49-F238E27FC236}">
                <a16:creationId xmlns:a16="http://schemas.microsoft.com/office/drawing/2014/main" id="{A6E00ADC-B99A-4F84-92AF-1CE41A8AB143}"/>
              </a:ext>
            </a:extLst>
          </p:cNvPr>
          <p:cNvSpPr>
            <a:spLocks noChangeArrowheads="1"/>
          </p:cNvSpPr>
          <p:nvPr/>
        </p:nvSpPr>
        <p:spPr bwMode="auto">
          <a:xfrm>
            <a:off x="0" y="2225724"/>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Let’s talk about filters</a:t>
            </a:r>
          </a:p>
        </p:txBody>
      </p:sp>
    </p:spTree>
    <p:extLst>
      <p:ext uri="{BB962C8B-B14F-4D97-AF65-F5344CB8AC3E}">
        <p14:creationId xmlns:p14="http://schemas.microsoft.com/office/powerpoint/2010/main" val="4893654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13</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Filters</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265199"/>
            <a:ext cx="7776624" cy="328237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t>You’ll notice that a lot of places in your DSP design benefit from filtering.</a:t>
            </a:r>
          </a:p>
          <a:p>
            <a:pPr>
              <a:buFont typeface="Arial" panose="020B0604020202020204" pitchFamily="34" charset="0"/>
              <a:buChar char="•"/>
            </a:pPr>
            <a:endParaRPr lang="en-GB" sz="1400" dirty="0">
              <a:solidFill>
                <a:schemeClr val="tx1"/>
              </a:solidFill>
            </a:endParaRPr>
          </a:p>
          <a:p>
            <a:pPr>
              <a:buFont typeface="Arial" panose="020B0604020202020204" pitchFamily="34" charset="0"/>
              <a:buChar char="•"/>
            </a:pPr>
            <a:r>
              <a:rPr lang="en-GB" sz="1400" dirty="0">
                <a:solidFill>
                  <a:schemeClr val="tx1"/>
                </a:solidFill>
              </a:rPr>
              <a:t>NCO’s, mixers and filter tap memories can quickly consume a lot of LUTs. Since your design will contain a heavy amount of asynchronous parallelisation, using the large amount of available BRAM on the </a:t>
            </a:r>
            <a:r>
              <a:rPr lang="en-GB" sz="1400" dirty="0" err="1">
                <a:solidFill>
                  <a:schemeClr val="tx1"/>
                </a:solidFill>
              </a:rPr>
              <a:t>Nexys</a:t>
            </a:r>
            <a:r>
              <a:rPr lang="en-GB" sz="1400" dirty="0">
                <a:solidFill>
                  <a:schemeClr val="tx1"/>
                </a:solidFill>
              </a:rPr>
              <a:t> 4 might prove impossible.</a:t>
            </a:r>
          </a:p>
          <a:p>
            <a:pPr>
              <a:buFont typeface="Arial" panose="020B0604020202020204" pitchFamily="34" charset="0"/>
              <a:buChar char="•"/>
            </a:pPr>
            <a:endParaRPr lang="en-GB" sz="1400" dirty="0">
              <a:solidFill>
                <a:schemeClr val="tx1"/>
              </a:solidFill>
            </a:endParaRPr>
          </a:p>
          <a:p>
            <a:pPr>
              <a:buFont typeface="Arial" panose="020B0604020202020204" pitchFamily="34" charset="0"/>
              <a:buChar char="•"/>
            </a:pPr>
            <a:r>
              <a:rPr lang="en-GB" sz="1400" i="1" dirty="0">
                <a:solidFill>
                  <a:schemeClr val="tx1"/>
                </a:solidFill>
              </a:rPr>
              <a:t>“A design based on interpolation + FIR + mixer is not normal in the business. You should look into CIC.”</a:t>
            </a:r>
            <a:br>
              <a:rPr lang="en-GB" sz="1400" i="1" dirty="0">
                <a:solidFill>
                  <a:schemeClr val="tx1"/>
                </a:solidFill>
              </a:rPr>
            </a:br>
            <a:br>
              <a:rPr lang="en-GB" sz="800" dirty="0">
                <a:solidFill>
                  <a:schemeClr val="tx1"/>
                </a:solidFill>
              </a:rPr>
            </a:br>
            <a:r>
              <a:rPr lang="en-GB" sz="800" dirty="0">
                <a:solidFill>
                  <a:schemeClr val="tx1"/>
                </a:solidFill>
              </a:rPr>
              <a:t>- Mats</a:t>
            </a:r>
            <a:endParaRPr lang="en-GB" sz="1400" dirty="0">
              <a:solidFill>
                <a:schemeClr val="tx1"/>
              </a:solidFill>
            </a:endParaRPr>
          </a:p>
          <a:p>
            <a:pPr>
              <a:buFont typeface="Arial" panose="020B0604020202020204" pitchFamily="34" charset="0"/>
              <a:buChar char="•"/>
            </a:pPr>
            <a:endParaRPr lang="en-GB" sz="1400" dirty="0">
              <a:solidFill>
                <a:schemeClr val="tx1"/>
              </a:solidFill>
            </a:endParaRPr>
          </a:p>
          <a:p>
            <a:pPr>
              <a:buFont typeface="Arial" panose="020B0604020202020204" pitchFamily="34" charset="0"/>
              <a:buChar char="•"/>
            </a:pPr>
            <a:r>
              <a:rPr lang="en-GB" sz="1400" dirty="0">
                <a:solidFill>
                  <a:schemeClr val="tx1"/>
                </a:solidFill>
              </a:rPr>
              <a:t>CIC filters will droop in the passband. Meaning that, if you go with CIC filtering, you’ll typically need an impulse response filter afterwards. Yet, IRL, the operator could theoretically plug in a compensator in the signal generator and compensate before the signal even enters your system.</a:t>
            </a:r>
          </a:p>
          <a:p>
            <a:pPr>
              <a:buFont typeface="Arial" panose="020B0604020202020204" pitchFamily="34" charset="0"/>
              <a:buChar char="•"/>
            </a:pPr>
            <a:endParaRPr lang="en-GB" sz="1400" dirty="0">
              <a:solidFill>
                <a:schemeClr val="tx1"/>
              </a:solidFill>
            </a:endParaRPr>
          </a:p>
          <a:p>
            <a:pPr>
              <a:buFont typeface="Arial" panose="020B0604020202020204" pitchFamily="34" charset="0"/>
              <a:buChar char="•"/>
            </a:pPr>
            <a:r>
              <a:rPr lang="en-GB" sz="1400" dirty="0">
                <a:solidFill>
                  <a:schemeClr val="tx1"/>
                </a:solidFill>
              </a:rPr>
              <a:t>But the take-home message is:</a:t>
            </a:r>
            <a:br>
              <a:rPr lang="en-GB" sz="800" dirty="0">
                <a:solidFill>
                  <a:schemeClr val="tx1"/>
                </a:solidFill>
              </a:rPr>
            </a:br>
            <a:br>
              <a:rPr lang="en-GB" sz="800" dirty="0">
                <a:solidFill>
                  <a:schemeClr val="tx1"/>
                </a:solidFill>
              </a:rPr>
            </a:br>
            <a:r>
              <a:rPr lang="en-GB" sz="1400" b="1" dirty="0">
                <a:solidFill>
                  <a:srgbClr val="FF0000"/>
                </a:solidFill>
              </a:rPr>
              <a:t>The quality of your filters will depend on your implementation, and is a typical metric that your group will try to engineer as optimal as possible.</a:t>
            </a:r>
            <a:br>
              <a:rPr lang="en-GB" sz="1400" b="1" dirty="0">
                <a:solidFill>
                  <a:srgbClr val="FF0000"/>
                </a:solidFill>
              </a:rPr>
            </a:br>
            <a:br>
              <a:rPr lang="en-GB" sz="1400" b="1" dirty="0">
                <a:solidFill>
                  <a:srgbClr val="FF0000"/>
                </a:solidFill>
              </a:rPr>
            </a:br>
            <a:r>
              <a:rPr lang="en-GB" sz="900" dirty="0">
                <a:solidFill>
                  <a:schemeClr val="tx1"/>
                </a:solidFill>
              </a:rPr>
              <a:t>Besides, the engineering choices here constitute pretty good stuff for your report.</a:t>
            </a:r>
            <a:br>
              <a:rPr lang="en-GB" sz="1400" dirty="0">
                <a:solidFill>
                  <a:schemeClr val="tx1"/>
                </a:solidFill>
              </a:rPr>
            </a:br>
            <a:endParaRPr lang="en-GB" sz="1400" dirty="0">
              <a:solidFill>
                <a:schemeClr val="tx1"/>
              </a:solidFill>
            </a:endParaRPr>
          </a:p>
        </p:txBody>
      </p:sp>
    </p:spTree>
    <p:extLst>
      <p:ext uri="{BB962C8B-B14F-4D97-AF65-F5344CB8AC3E}">
        <p14:creationId xmlns:p14="http://schemas.microsoft.com/office/powerpoint/2010/main" val="31179510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14</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Filters cont.</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265199"/>
            <a:ext cx="7921404" cy="32823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i="1" dirty="0"/>
              <a:t>OK. So what do I plug into t-filter? </a:t>
            </a:r>
            <a:r>
              <a:rPr lang="en-GB" sz="800" dirty="0"/>
              <a:t>[1]</a:t>
            </a:r>
            <a:br>
              <a:rPr lang="en-GB" sz="1400" dirty="0"/>
            </a:br>
            <a:br>
              <a:rPr lang="en-GB" sz="1400" dirty="0"/>
            </a:br>
            <a:r>
              <a:rPr lang="en-GB" sz="1400" dirty="0"/>
              <a:t>I would start with a very flat passband at 0.1 dB ripple and -30 dB noise suppression.</a:t>
            </a:r>
            <a:br>
              <a:rPr lang="en-GB" sz="1400" dirty="0"/>
            </a:br>
            <a:br>
              <a:rPr lang="en-GB" sz="1400" dirty="0"/>
            </a:br>
            <a:br>
              <a:rPr lang="en-GB" sz="1400" dirty="0"/>
            </a:br>
            <a:br>
              <a:rPr lang="en-GB" sz="1400" dirty="0"/>
            </a:br>
            <a:r>
              <a:rPr lang="en-GB" sz="1400" dirty="0"/>
              <a:t>This we know yields rather decent filters on the </a:t>
            </a:r>
            <a:r>
              <a:rPr lang="en-GB" sz="1400" dirty="0" err="1"/>
              <a:t>Nexys</a:t>
            </a:r>
            <a:r>
              <a:rPr lang="en-GB" sz="1400" dirty="0"/>
              <a:t> 4 hardware.</a:t>
            </a:r>
            <a:br>
              <a:rPr lang="en-GB" sz="1400" dirty="0">
                <a:solidFill>
                  <a:schemeClr val="tx1"/>
                </a:solidFill>
              </a:rPr>
            </a:br>
            <a:endParaRPr lang="en-GB" sz="1400" dirty="0">
              <a:solidFill>
                <a:schemeClr val="tx1"/>
              </a:solidFill>
            </a:endParaRPr>
          </a:p>
          <a:p>
            <a:pPr marL="0" indent="0">
              <a:buNone/>
            </a:pPr>
            <a:br>
              <a:rPr lang="en-GB" sz="1400" dirty="0">
                <a:solidFill>
                  <a:schemeClr val="tx1"/>
                </a:solidFill>
              </a:rPr>
            </a:br>
            <a:br>
              <a:rPr lang="en-GB" sz="1400" dirty="0">
                <a:solidFill>
                  <a:schemeClr val="tx1"/>
                </a:solidFill>
              </a:rPr>
            </a:br>
            <a:br>
              <a:rPr lang="en-GB" sz="1400" dirty="0">
                <a:solidFill>
                  <a:schemeClr val="tx1"/>
                </a:solidFill>
              </a:rPr>
            </a:br>
            <a:br>
              <a:rPr lang="en-GB" sz="1400" dirty="0">
                <a:solidFill>
                  <a:schemeClr val="tx1"/>
                </a:solidFill>
              </a:rPr>
            </a:br>
            <a:br>
              <a:rPr lang="en-GB" sz="1400" dirty="0">
                <a:solidFill>
                  <a:schemeClr val="tx1"/>
                </a:solidFill>
              </a:rPr>
            </a:br>
            <a:br>
              <a:rPr lang="en-GB" sz="1400" dirty="0">
                <a:solidFill>
                  <a:schemeClr val="tx1"/>
                </a:solidFill>
              </a:rPr>
            </a:br>
            <a:br>
              <a:rPr lang="en-GB" sz="1400" dirty="0">
                <a:solidFill>
                  <a:schemeClr val="tx1"/>
                </a:solidFill>
              </a:rPr>
            </a:br>
            <a:r>
              <a:rPr lang="en-GB" sz="800" dirty="0">
                <a:solidFill>
                  <a:schemeClr val="tx1"/>
                </a:solidFill>
              </a:rPr>
              <a:t>[1]  http://t-filter.engineerjs.com</a:t>
            </a:r>
            <a:endParaRPr lang="en-GB" sz="1400" dirty="0">
              <a:solidFill>
                <a:schemeClr val="tx1"/>
              </a:solidFill>
            </a:endParaRPr>
          </a:p>
        </p:txBody>
      </p:sp>
    </p:spTree>
    <p:extLst>
      <p:ext uri="{BB962C8B-B14F-4D97-AF65-F5344CB8AC3E}">
        <p14:creationId xmlns:p14="http://schemas.microsoft.com/office/powerpoint/2010/main" val="28401464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15</a:t>
            </a:fld>
            <a:endParaRPr lang="en-GB" dirty="0"/>
          </a:p>
        </p:txBody>
      </p:sp>
      <p:sp>
        <p:nvSpPr>
          <p:cNvPr id="13" name="Rectangle 4">
            <a:extLst>
              <a:ext uri="{FF2B5EF4-FFF2-40B4-BE49-F238E27FC236}">
                <a16:creationId xmlns:a16="http://schemas.microsoft.com/office/drawing/2014/main" id="{A6E00ADC-B99A-4F84-92AF-1CE41A8AB143}"/>
              </a:ext>
            </a:extLst>
          </p:cNvPr>
          <p:cNvSpPr>
            <a:spLocks noChangeArrowheads="1"/>
          </p:cNvSpPr>
          <p:nvPr/>
        </p:nvSpPr>
        <p:spPr bwMode="auto">
          <a:xfrm>
            <a:off x="0" y="2225724"/>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Answers to questions</a:t>
            </a:r>
          </a:p>
        </p:txBody>
      </p:sp>
    </p:spTree>
    <p:extLst>
      <p:ext uri="{BB962C8B-B14F-4D97-AF65-F5344CB8AC3E}">
        <p14:creationId xmlns:p14="http://schemas.microsoft.com/office/powerpoint/2010/main" val="4213739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16</a:t>
            </a:fld>
            <a:endParaRPr lang="en-GB" dirty="0"/>
          </a:p>
        </p:txBody>
      </p:sp>
      <p:sp>
        <p:nvSpPr>
          <p:cNvPr id="13" name="Rectangle 4">
            <a:extLst>
              <a:ext uri="{FF2B5EF4-FFF2-40B4-BE49-F238E27FC236}">
                <a16:creationId xmlns:a16="http://schemas.microsoft.com/office/drawing/2014/main" id="{A6E00ADC-B99A-4F84-92AF-1CE41A8AB143}"/>
              </a:ext>
            </a:extLst>
          </p:cNvPr>
          <p:cNvSpPr>
            <a:spLocks noChangeArrowheads="1"/>
          </p:cNvSpPr>
          <p:nvPr/>
        </p:nvSpPr>
        <p:spPr bwMode="auto">
          <a:xfrm>
            <a:off x="0" y="2063918"/>
            <a:ext cx="9144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err="1">
                <a:solidFill>
                  <a:prstClr val="black"/>
                </a:solidFill>
                <a:latin typeface="Arial" charset="0"/>
                <a:cs typeface="Arial" charset="0"/>
              </a:rPr>
              <a:t>Vivado</a:t>
            </a:r>
            <a:r>
              <a:rPr lang="en-GB" sz="3600" b="1" dirty="0">
                <a:solidFill>
                  <a:prstClr val="black"/>
                </a:solidFill>
                <a:latin typeface="Arial" charset="0"/>
                <a:cs typeface="Arial" charset="0"/>
              </a:rPr>
              <a:t> IP blocks are 100% OK</a:t>
            </a:r>
          </a:p>
          <a:p>
            <a:pPr algn="ctr" fontAlgn="auto">
              <a:spcBef>
                <a:spcPts val="0"/>
              </a:spcBef>
              <a:spcAft>
                <a:spcPts val="0"/>
              </a:spcAft>
              <a:defRPr/>
            </a:pPr>
            <a:endParaRPr lang="en-GB" sz="1200" b="1" dirty="0">
              <a:solidFill>
                <a:prstClr val="black"/>
              </a:solidFill>
              <a:latin typeface="Arial" charset="0"/>
              <a:cs typeface="Arial" charset="0"/>
            </a:endParaRPr>
          </a:p>
          <a:p>
            <a:pPr algn="ctr" fontAlgn="auto">
              <a:spcBef>
                <a:spcPts val="0"/>
              </a:spcBef>
              <a:spcAft>
                <a:spcPts val="0"/>
              </a:spcAft>
              <a:defRPr/>
            </a:pPr>
            <a:r>
              <a:rPr lang="en-GB" sz="1200" b="1" dirty="0">
                <a:solidFill>
                  <a:prstClr val="black"/>
                </a:solidFill>
                <a:latin typeface="Arial" charset="0"/>
                <a:cs typeface="Arial" charset="0"/>
              </a:rPr>
              <a:t>Provided you did not buy them for this project yourselves.</a:t>
            </a:r>
          </a:p>
        </p:txBody>
      </p:sp>
    </p:spTree>
    <p:extLst>
      <p:ext uri="{BB962C8B-B14F-4D97-AF65-F5344CB8AC3E}">
        <p14:creationId xmlns:p14="http://schemas.microsoft.com/office/powerpoint/2010/main" val="21727289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17</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Questions and answers</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265199"/>
            <a:ext cx="8264304" cy="32823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i="1" dirty="0"/>
              <a:t>Should we package the outgoing data to the host PC as UDP also?</a:t>
            </a:r>
            <a:br>
              <a:rPr lang="en-GB" sz="1400" i="1" dirty="0"/>
            </a:br>
            <a:br>
              <a:rPr lang="en-GB" sz="1400" i="1" dirty="0"/>
            </a:br>
            <a:r>
              <a:rPr lang="en-GB" sz="1400" b="1" dirty="0"/>
              <a:t>Yes please, this would make it easier.</a:t>
            </a:r>
            <a:endParaRPr lang="en-GB" sz="1400" dirty="0"/>
          </a:p>
          <a:p>
            <a:pPr>
              <a:buFont typeface="Arial" panose="020B0604020202020204" pitchFamily="34" charset="0"/>
              <a:buChar char="•"/>
            </a:pPr>
            <a:endParaRPr lang="en-GB" sz="1400" dirty="0">
              <a:solidFill>
                <a:schemeClr val="tx1"/>
              </a:solidFill>
            </a:endParaRPr>
          </a:p>
          <a:p>
            <a:pPr>
              <a:buFont typeface="Arial" panose="020B0604020202020204" pitchFamily="34" charset="0"/>
              <a:buChar char="•"/>
            </a:pPr>
            <a:r>
              <a:rPr lang="en-GB" sz="1400" i="1" dirty="0">
                <a:solidFill>
                  <a:schemeClr val="tx1"/>
                </a:solidFill>
              </a:rPr>
              <a:t>Does the Central stream controller also ask the host PC for data when its memory is not full?</a:t>
            </a:r>
            <a:br>
              <a:rPr lang="en-GB" sz="1400" dirty="0">
                <a:solidFill>
                  <a:schemeClr val="tx1"/>
                </a:solidFill>
              </a:rPr>
            </a:br>
            <a:br>
              <a:rPr lang="en-GB" sz="1400" i="1" dirty="0"/>
            </a:br>
            <a:r>
              <a:rPr lang="en-GB" sz="1400" b="1" i="1" dirty="0"/>
              <a:t>“</a:t>
            </a:r>
            <a:r>
              <a:rPr lang="en-GB" sz="1400" b="1" dirty="0"/>
              <a:t>This is a good point. Yes, it should.” This means that, if there is no incoming data into the DRAM, and the DRAM can accept additional packages, then the Central stream controller should poll the Ethernet communications module to ask the host PC for more data.</a:t>
            </a:r>
          </a:p>
          <a:p>
            <a:pPr>
              <a:buFont typeface="Arial" panose="020B0604020202020204" pitchFamily="34" charset="0"/>
              <a:buChar char="•"/>
            </a:pPr>
            <a:endParaRPr lang="en-GB" sz="1400" b="1" dirty="0">
              <a:solidFill>
                <a:schemeClr val="tx1"/>
              </a:solidFill>
            </a:endParaRPr>
          </a:p>
          <a:p>
            <a:pPr>
              <a:buFont typeface="Arial" panose="020B0604020202020204" pitchFamily="34" charset="0"/>
              <a:buChar char="•"/>
            </a:pPr>
            <a:r>
              <a:rPr lang="en-GB" sz="1400" i="1" dirty="0">
                <a:solidFill>
                  <a:schemeClr val="tx1"/>
                </a:solidFill>
              </a:rPr>
              <a:t>On the topic of the skip / store block:</a:t>
            </a:r>
            <a:br>
              <a:rPr lang="en-GB" sz="1400" dirty="0">
                <a:solidFill>
                  <a:schemeClr val="tx1"/>
                </a:solidFill>
              </a:rPr>
            </a:br>
            <a:br>
              <a:rPr lang="en-GB" sz="1400" dirty="0">
                <a:solidFill>
                  <a:schemeClr val="tx1"/>
                </a:solidFill>
              </a:rPr>
            </a:br>
            <a:r>
              <a:rPr lang="en-GB" sz="1400" b="1" dirty="0"/>
              <a:t>There may be advantages in the </a:t>
            </a:r>
            <a:r>
              <a:rPr lang="en-GB" sz="1400" b="1" dirty="0" err="1"/>
              <a:t>downconversion</a:t>
            </a:r>
            <a:r>
              <a:rPr lang="en-GB" sz="1400" b="1" dirty="0"/>
              <a:t> path gained by setting the skip / store block directly after the ADC input. If your memory is sufficient, you sure could try.</a:t>
            </a:r>
            <a:endParaRPr lang="en-GB" sz="1400" dirty="0">
              <a:solidFill>
                <a:schemeClr val="tx1"/>
              </a:solidFill>
            </a:endParaRPr>
          </a:p>
        </p:txBody>
      </p:sp>
    </p:spTree>
    <p:extLst>
      <p:ext uri="{BB962C8B-B14F-4D97-AF65-F5344CB8AC3E}">
        <p14:creationId xmlns:p14="http://schemas.microsoft.com/office/powerpoint/2010/main" val="39557359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18</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More answers</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265199"/>
            <a:ext cx="8264304" cy="32823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400" b="1" dirty="0"/>
              <a:t>I should clarify that the QPU core is a passive device. </a:t>
            </a:r>
            <a:br>
              <a:rPr lang="en-US" sz="1400" b="1" dirty="0"/>
            </a:br>
            <a:r>
              <a:rPr lang="en-US" sz="1400" b="1" dirty="0"/>
              <a:t>An RF signal goes in, a modified RF signal goes out.</a:t>
            </a:r>
            <a:br>
              <a:rPr lang="en-US" sz="1400" b="1" dirty="0"/>
            </a:br>
            <a:br>
              <a:rPr lang="en-US" sz="1400" dirty="0"/>
            </a:br>
            <a:r>
              <a:rPr lang="en-US" sz="1400" dirty="0"/>
              <a:t>There are no mixers in the signal path leading to/from the core after your interface device.</a:t>
            </a:r>
            <a:br>
              <a:rPr lang="en-US" sz="1400" dirty="0"/>
            </a:br>
            <a:r>
              <a:rPr lang="en-US" sz="1400" dirty="0"/>
              <a:t>There are 12 GHz LP filters, circulators, and attenuator-amplifier pairs at best.</a:t>
            </a:r>
            <a:br>
              <a:rPr lang="en-US" sz="1400" dirty="0"/>
            </a:br>
            <a:br>
              <a:rPr lang="en-US" sz="1400" dirty="0"/>
            </a:br>
            <a:r>
              <a:rPr lang="en-US" sz="1400" dirty="0"/>
              <a:t>The qubits themselves act as frequency-dependent C-LC filters.</a:t>
            </a:r>
            <a:br>
              <a:rPr lang="en-US" sz="1400" dirty="0"/>
            </a:br>
            <a:r>
              <a:rPr lang="en-US" sz="1400" dirty="0"/>
              <a:t>See my thesis on Canvas for details.</a:t>
            </a:r>
            <a:br>
              <a:rPr lang="en-US" sz="1400" dirty="0"/>
            </a:br>
            <a:endParaRPr lang="en-US" sz="1400" dirty="0"/>
          </a:p>
          <a:p>
            <a:pPr>
              <a:buFont typeface="Arial" panose="020B0604020202020204" pitchFamily="34" charset="0"/>
              <a:buChar char="•"/>
            </a:pPr>
            <a:r>
              <a:rPr lang="en-US" sz="1400" b="1" dirty="0"/>
              <a:t>You should not have to squash spurious contaminants in the output of the IQ mixer,</a:t>
            </a:r>
            <a:br>
              <a:rPr lang="en-US" sz="1400" b="1" dirty="0"/>
            </a:br>
            <a:r>
              <a:rPr lang="en-US" sz="1400" b="1" dirty="0"/>
              <a:t>by for instance applying a bandpass filter.</a:t>
            </a:r>
            <a:br>
              <a:rPr lang="en-US" sz="1400" b="1" dirty="0"/>
            </a:br>
            <a:br>
              <a:rPr lang="en-US" sz="1400" dirty="0"/>
            </a:br>
            <a:r>
              <a:rPr lang="en-US" sz="1400" dirty="0"/>
              <a:t>Harmful spurs similar to LO-leakage spikes, are IRL squashed by the operator by</a:t>
            </a:r>
            <a:br>
              <a:rPr lang="en-US" sz="1400" dirty="0"/>
            </a:br>
            <a:r>
              <a:rPr lang="en-US" sz="1400" dirty="0"/>
              <a:t>calibrating the amplitude and phase of the NCO’s.</a:t>
            </a:r>
          </a:p>
        </p:txBody>
      </p:sp>
    </p:spTree>
    <p:extLst>
      <p:ext uri="{BB962C8B-B14F-4D97-AF65-F5344CB8AC3E}">
        <p14:creationId xmlns:p14="http://schemas.microsoft.com/office/powerpoint/2010/main" val="40996149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19</a:t>
            </a:fld>
            <a:endParaRPr lang="en-GB" dirty="0"/>
          </a:p>
        </p:txBody>
      </p:sp>
      <p:sp>
        <p:nvSpPr>
          <p:cNvPr id="13" name="Rectangle 4">
            <a:extLst>
              <a:ext uri="{FF2B5EF4-FFF2-40B4-BE49-F238E27FC236}">
                <a16:creationId xmlns:a16="http://schemas.microsoft.com/office/drawing/2014/main" id="{A6E00ADC-B99A-4F84-92AF-1CE41A8AB143}"/>
              </a:ext>
            </a:extLst>
          </p:cNvPr>
          <p:cNvSpPr>
            <a:spLocks noChangeArrowheads="1"/>
          </p:cNvSpPr>
          <p:nvPr/>
        </p:nvSpPr>
        <p:spPr bwMode="auto">
          <a:xfrm>
            <a:off x="0" y="2248584"/>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IQ mixing</a:t>
            </a:r>
          </a:p>
        </p:txBody>
      </p:sp>
    </p:spTree>
    <p:extLst>
      <p:ext uri="{BB962C8B-B14F-4D97-AF65-F5344CB8AC3E}">
        <p14:creationId xmlns:p14="http://schemas.microsoft.com/office/powerpoint/2010/main" val="3973604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EE3B41-BDE9-4F1B-8AE1-2D2475558115}"/>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935386C2-61DE-4E73-AE2C-25420F4203CC}"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a:t>
            </a:fld>
            <a:endParaRPr lang="en-GB" dirty="0"/>
          </a:p>
        </p:txBody>
      </p:sp>
      <p:sp>
        <p:nvSpPr>
          <p:cNvPr id="8" name="Rectangle 4"/>
          <p:cNvSpPr>
            <a:spLocks noChangeArrowheads="1"/>
          </p:cNvSpPr>
          <p:nvPr/>
        </p:nvSpPr>
        <p:spPr bwMode="auto">
          <a:xfrm>
            <a:off x="204912" y="640120"/>
            <a:ext cx="8939088"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3600" b="1" dirty="0">
                <a:latin typeface="+mj-lt"/>
              </a:rPr>
              <a:t>2020-02-06 Technical information</a:t>
            </a:r>
          </a:p>
          <a:p>
            <a:pPr fontAlgn="auto">
              <a:spcBef>
                <a:spcPts val="0"/>
              </a:spcBef>
              <a:spcAft>
                <a:spcPts val="0"/>
              </a:spcAft>
              <a:defRPr/>
            </a:pPr>
            <a:endParaRPr lang="en-GB" sz="4000" b="1" dirty="0">
              <a:solidFill>
                <a:prstClr val="black"/>
              </a:solidFill>
              <a:latin typeface="+mj-lt"/>
              <a:cs typeface="Arial" charset="0"/>
            </a:endParaRPr>
          </a:p>
        </p:txBody>
      </p:sp>
      <p:sp>
        <p:nvSpPr>
          <p:cNvPr id="14" name="Text Box 3"/>
          <p:cNvSpPr txBox="1">
            <a:spLocks noChangeArrowheads="1"/>
          </p:cNvSpPr>
          <p:nvPr/>
        </p:nvSpPr>
        <p:spPr bwMode="auto">
          <a:xfrm>
            <a:off x="381996" y="3764716"/>
            <a:ext cx="195438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800" b="1" dirty="0">
                <a:solidFill>
                  <a:srgbClr val="000000"/>
                </a:solidFill>
                <a:latin typeface="Arial" charset="0"/>
                <a:cs typeface="Arial" charset="0"/>
              </a:rPr>
              <a:t>Christian Križan</a:t>
            </a:r>
            <a:endParaRPr lang="en-GB" sz="600" b="1" dirty="0">
              <a:solidFill>
                <a:srgbClr val="000000"/>
              </a:solidFill>
              <a:latin typeface="Arial" charset="0"/>
              <a:cs typeface="Arial" charset="0"/>
            </a:endParaRPr>
          </a:p>
          <a:p>
            <a:pPr eaLnBrk="1" hangingPunct="1"/>
            <a:endParaRPr lang="en-GB" sz="300" dirty="0">
              <a:solidFill>
                <a:srgbClr val="000000"/>
              </a:solidFill>
              <a:latin typeface="Arial" charset="0"/>
              <a:cs typeface="Arial" charset="0"/>
            </a:endParaRPr>
          </a:p>
          <a:p>
            <a:pPr eaLnBrk="1" hangingPunct="1"/>
            <a:r>
              <a:rPr lang="en-GB" sz="1200" dirty="0">
                <a:solidFill>
                  <a:srgbClr val="000000"/>
                </a:solidFill>
                <a:latin typeface="Arial" charset="0"/>
                <a:cs typeface="Arial" charset="0"/>
              </a:rPr>
              <a:t>Research engineer, QTL</a:t>
            </a:r>
            <a:br>
              <a:rPr lang="en-GB" sz="300" dirty="0">
                <a:solidFill>
                  <a:srgbClr val="000000"/>
                </a:solidFill>
                <a:latin typeface="Arial" charset="0"/>
                <a:cs typeface="Arial" charset="0"/>
              </a:rPr>
            </a:br>
            <a:endParaRPr lang="en-GB" sz="300" dirty="0">
              <a:solidFill>
                <a:srgbClr val="000000"/>
              </a:solidFill>
              <a:latin typeface="Arial" charset="0"/>
              <a:cs typeface="Arial" charset="0"/>
            </a:endParaRPr>
          </a:p>
          <a:p>
            <a:pPr eaLnBrk="1" hangingPunct="1"/>
            <a:r>
              <a:rPr lang="en-GB" sz="1200" dirty="0">
                <a:solidFill>
                  <a:srgbClr val="000000"/>
                </a:solidFill>
                <a:latin typeface="Arial" charset="0"/>
                <a:cs typeface="Arial" charset="0"/>
              </a:rPr>
              <a:t>krizan@chalmers.se</a:t>
            </a:r>
          </a:p>
        </p:txBody>
      </p:sp>
      <p:sp>
        <p:nvSpPr>
          <p:cNvPr id="10" name="Rectangle 4">
            <a:extLst>
              <a:ext uri="{FF2B5EF4-FFF2-40B4-BE49-F238E27FC236}">
                <a16:creationId xmlns:a16="http://schemas.microsoft.com/office/drawing/2014/main" id="{868A1F5C-448C-4430-ACC7-70E7B81206FF}"/>
              </a:ext>
            </a:extLst>
          </p:cNvPr>
          <p:cNvSpPr>
            <a:spLocks noChangeArrowheads="1"/>
          </p:cNvSpPr>
          <p:nvPr/>
        </p:nvSpPr>
        <p:spPr bwMode="auto">
          <a:xfrm>
            <a:off x="5797164" y="2228206"/>
            <a:ext cx="2889636"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buFontTx/>
              <a:buChar char="-"/>
            </a:pPr>
            <a:endParaRPr lang="en-GB" sz="1200" b="1" dirty="0">
              <a:solidFill>
                <a:prstClr val="black"/>
              </a:solidFill>
              <a:latin typeface="+mj-lt"/>
              <a:cs typeface="Arial" charset="0"/>
            </a:endParaRPr>
          </a:p>
          <a:p>
            <a:pPr marL="342900" indent="-342900">
              <a:buFontTx/>
              <a:buChar char="-"/>
            </a:pPr>
            <a:r>
              <a:rPr lang="en-GB" sz="1200" b="1" dirty="0">
                <a:solidFill>
                  <a:prstClr val="black"/>
                </a:solidFill>
                <a:latin typeface="+mj-lt"/>
                <a:cs typeface="Arial" charset="0"/>
              </a:rPr>
              <a:t>Contract status feat. Lena</a:t>
            </a:r>
          </a:p>
          <a:p>
            <a:pPr marL="342900" indent="-342900">
              <a:buFontTx/>
              <a:buChar char="-"/>
            </a:pPr>
            <a:endParaRPr lang="en-GB" sz="1200" b="1" dirty="0">
              <a:solidFill>
                <a:prstClr val="black"/>
              </a:solidFill>
              <a:latin typeface="+mj-lt"/>
              <a:cs typeface="Arial" charset="0"/>
            </a:endParaRPr>
          </a:p>
          <a:p>
            <a:pPr marL="342900" indent="-342900">
              <a:buFontTx/>
              <a:buChar char="-"/>
            </a:pPr>
            <a:r>
              <a:rPr lang="en-GB" sz="1200" b="1" dirty="0">
                <a:solidFill>
                  <a:prstClr val="black"/>
                </a:solidFill>
                <a:latin typeface="+mj-lt"/>
                <a:cs typeface="Arial" charset="0"/>
              </a:rPr>
              <a:t>Additional documentation</a:t>
            </a:r>
          </a:p>
          <a:p>
            <a:pPr marL="342900" indent="-342900">
              <a:buFontTx/>
              <a:buChar char="-"/>
            </a:pPr>
            <a:endParaRPr lang="en-GB" sz="1200" b="1" dirty="0">
              <a:solidFill>
                <a:prstClr val="black"/>
              </a:solidFill>
              <a:latin typeface="+mj-lt"/>
              <a:cs typeface="Arial" charset="0"/>
            </a:endParaRPr>
          </a:p>
          <a:p>
            <a:pPr marL="342900" indent="-342900">
              <a:buFontTx/>
              <a:buChar char="-"/>
            </a:pPr>
            <a:r>
              <a:rPr lang="en-GB" sz="1200" b="1" dirty="0">
                <a:solidFill>
                  <a:prstClr val="black"/>
                </a:solidFill>
                <a:latin typeface="+mj-lt"/>
                <a:cs typeface="Arial" charset="0"/>
              </a:rPr>
              <a:t>Topics related to the</a:t>
            </a:r>
            <a:br>
              <a:rPr lang="en-GB" sz="1200" b="1" dirty="0">
                <a:solidFill>
                  <a:prstClr val="black"/>
                </a:solidFill>
                <a:latin typeface="+mj-lt"/>
                <a:cs typeface="Arial" charset="0"/>
              </a:rPr>
            </a:br>
            <a:r>
              <a:rPr lang="en-GB" sz="1200" b="1" dirty="0">
                <a:solidFill>
                  <a:prstClr val="black"/>
                </a:solidFill>
                <a:latin typeface="+mj-lt"/>
                <a:cs typeface="Arial" charset="0"/>
              </a:rPr>
              <a:t>Up- / </a:t>
            </a:r>
            <a:r>
              <a:rPr lang="en-GB" sz="1200" b="1" dirty="0" err="1">
                <a:solidFill>
                  <a:prstClr val="black"/>
                </a:solidFill>
                <a:latin typeface="+mj-lt"/>
                <a:cs typeface="Arial" charset="0"/>
              </a:rPr>
              <a:t>Downconversion</a:t>
            </a:r>
            <a:r>
              <a:rPr lang="en-GB" sz="1200" b="1" dirty="0">
                <a:solidFill>
                  <a:prstClr val="black"/>
                </a:solidFill>
                <a:latin typeface="+mj-lt"/>
                <a:cs typeface="Arial" charset="0"/>
              </a:rPr>
              <a:t> stages</a:t>
            </a:r>
          </a:p>
          <a:p>
            <a:pPr marL="342900" indent="-342900">
              <a:buFontTx/>
              <a:buChar char="-"/>
            </a:pPr>
            <a:endParaRPr lang="en-GB" sz="1200" b="1" dirty="0">
              <a:solidFill>
                <a:prstClr val="black"/>
              </a:solidFill>
              <a:latin typeface="+mj-lt"/>
              <a:cs typeface="Arial" charset="0"/>
            </a:endParaRPr>
          </a:p>
          <a:p>
            <a:pPr marL="342900" indent="-342900">
              <a:buFontTx/>
              <a:buChar char="-"/>
            </a:pPr>
            <a:r>
              <a:rPr lang="en-GB" sz="1200" b="1" dirty="0">
                <a:solidFill>
                  <a:prstClr val="black"/>
                </a:solidFill>
                <a:cs typeface="Arial" charset="0"/>
              </a:rPr>
              <a:t>Questions and their answers</a:t>
            </a:r>
            <a:endParaRPr lang="en-GB" sz="1200" b="1" dirty="0">
              <a:solidFill>
                <a:prstClr val="black"/>
              </a:solidFill>
              <a:latin typeface="+mj-lt"/>
              <a:cs typeface="Arial" charset="0"/>
            </a:endParaRPr>
          </a:p>
          <a:p>
            <a:pPr marL="342900" indent="-342900">
              <a:buFontTx/>
              <a:buChar char="-"/>
            </a:pPr>
            <a:endParaRPr lang="en-GB" sz="1200" b="1" dirty="0">
              <a:solidFill>
                <a:prstClr val="black"/>
              </a:solidFill>
              <a:latin typeface="+mj-lt"/>
              <a:cs typeface="Arial" charset="0"/>
            </a:endParaRPr>
          </a:p>
          <a:p>
            <a:pPr marL="342900" indent="-342900">
              <a:buFontTx/>
              <a:buChar char="-"/>
            </a:pPr>
            <a:r>
              <a:rPr lang="en-GB" sz="1200" b="1" dirty="0">
                <a:solidFill>
                  <a:prstClr val="black"/>
                </a:solidFill>
                <a:latin typeface="+mj-lt"/>
                <a:cs typeface="Arial" charset="0"/>
              </a:rPr>
              <a:t>IQ mixing concept introduction</a:t>
            </a:r>
          </a:p>
          <a:p>
            <a:pPr marL="342900" indent="-342900">
              <a:buFontTx/>
              <a:buChar char="-"/>
            </a:pPr>
            <a:endParaRPr lang="en-GB" sz="1200" b="1" dirty="0">
              <a:solidFill>
                <a:prstClr val="black"/>
              </a:solidFill>
              <a:latin typeface="+mj-lt"/>
              <a:cs typeface="Arial" charset="0"/>
            </a:endParaRPr>
          </a:p>
          <a:p>
            <a:pPr marL="342900" indent="-342900">
              <a:buFontTx/>
              <a:buChar char="-"/>
            </a:pPr>
            <a:endParaRPr lang="en-GB" sz="1200" b="1" dirty="0">
              <a:solidFill>
                <a:prstClr val="black"/>
              </a:solidFill>
              <a:latin typeface="+mj-lt"/>
              <a:cs typeface="Arial" charset="0"/>
            </a:endParaRPr>
          </a:p>
          <a:p>
            <a:pPr marL="342900" indent="-342900">
              <a:buFontTx/>
              <a:buChar char="-"/>
            </a:pPr>
            <a:endParaRPr lang="en-GB" sz="1200" b="1" dirty="0">
              <a:solidFill>
                <a:prstClr val="black"/>
              </a:solidFill>
              <a:latin typeface="+mj-lt"/>
              <a:cs typeface="Arial" charset="0"/>
            </a:endParaRPr>
          </a:p>
        </p:txBody>
      </p:sp>
      <p:sp>
        <p:nvSpPr>
          <p:cNvPr id="11" name="Text Box 3">
            <a:extLst>
              <a:ext uri="{FF2B5EF4-FFF2-40B4-BE49-F238E27FC236}">
                <a16:creationId xmlns:a16="http://schemas.microsoft.com/office/drawing/2014/main" id="{82C40A60-ACBC-4C03-AC96-05412512BD3D}"/>
              </a:ext>
            </a:extLst>
          </p:cNvPr>
          <p:cNvSpPr txBox="1">
            <a:spLocks noChangeArrowheads="1"/>
          </p:cNvSpPr>
          <p:nvPr/>
        </p:nvSpPr>
        <p:spPr bwMode="auto">
          <a:xfrm>
            <a:off x="1233337" y="4812248"/>
            <a:ext cx="162416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600" dirty="0">
                <a:solidFill>
                  <a:schemeClr val="bg1"/>
                </a:solidFill>
                <a:latin typeface="Arial" charset="0"/>
                <a:cs typeface="Arial" charset="0"/>
              </a:rPr>
              <a:t>C. </a:t>
            </a:r>
            <a:r>
              <a:rPr lang="en-GB" sz="600" dirty="0" err="1">
                <a:solidFill>
                  <a:schemeClr val="bg1"/>
                </a:solidFill>
                <a:latin typeface="Arial" charset="0"/>
                <a:cs typeface="Arial" charset="0"/>
              </a:rPr>
              <a:t>Križan</a:t>
            </a:r>
            <a:r>
              <a:rPr lang="en-GB" sz="600" dirty="0">
                <a:solidFill>
                  <a:schemeClr val="bg1"/>
                </a:solidFill>
                <a:latin typeface="Arial" charset="0"/>
                <a:cs typeface="Arial" charset="0"/>
              </a:rPr>
              <a:t>, ORCID: 0000-0002-5059-7998</a:t>
            </a:r>
          </a:p>
        </p:txBody>
      </p:sp>
    </p:spTree>
    <p:extLst>
      <p:ext uri="{BB962C8B-B14F-4D97-AF65-F5344CB8AC3E}">
        <p14:creationId xmlns:p14="http://schemas.microsoft.com/office/powerpoint/2010/main" val="24033896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20</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Let’s start with just mixing</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265199"/>
            <a:ext cx="8264304" cy="32823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400" dirty="0"/>
              <a:t>Mixers, analogue or digital, are used for blending two incoming signals – producing signals at new output frequencies. They receive some frequency band content, and put said content at some other frequency band. Frequency converters, if you may.</a:t>
            </a:r>
            <a:br>
              <a:rPr lang="en-US" sz="1400" dirty="0"/>
            </a:br>
            <a:br>
              <a:rPr lang="en-US" sz="1400" dirty="0"/>
            </a:br>
            <a:r>
              <a:rPr lang="en-US" sz="900" dirty="0"/>
              <a:t>A key component in all of radio technology, invented almost 120 years ago.</a:t>
            </a: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p:txBody>
      </p:sp>
      <p:pic>
        <p:nvPicPr>
          <p:cNvPr id="9" name="Picture 8" descr="A picture containing building, drawing, window, light&#10;&#10;Description automatically generated">
            <a:extLst>
              <a:ext uri="{FF2B5EF4-FFF2-40B4-BE49-F238E27FC236}">
                <a16:creationId xmlns:a16="http://schemas.microsoft.com/office/drawing/2014/main" id="{DD1FA0F6-2BA2-40E3-9D29-9DD95697646C}"/>
              </a:ext>
            </a:extLst>
          </p:cNvPr>
          <p:cNvPicPr>
            <a:picLocks noChangeAspect="1"/>
          </p:cNvPicPr>
          <p:nvPr/>
        </p:nvPicPr>
        <p:blipFill>
          <a:blip r:embed="rId4"/>
          <a:stretch>
            <a:fillRect/>
          </a:stretch>
        </p:blipFill>
        <p:spPr>
          <a:xfrm>
            <a:off x="686796" y="3008947"/>
            <a:ext cx="1676400" cy="1228725"/>
          </a:xfrm>
          <a:prstGeom prst="rect">
            <a:avLst/>
          </a:prstGeom>
        </p:spPr>
      </p:pic>
      <p:sp>
        <p:nvSpPr>
          <p:cNvPr id="12" name="Content Placeholder 5">
            <a:extLst>
              <a:ext uri="{FF2B5EF4-FFF2-40B4-BE49-F238E27FC236}">
                <a16:creationId xmlns:a16="http://schemas.microsoft.com/office/drawing/2014/main" id="{6F7B2DA8-EDA0-4B61-A477-47CF45418E62}"/>
              </a:ext>
            </a:extLst>
          </p:cNvPr>
          <p:cNvSpPr txBox="1">
            <a:spLocks/>
          </p:cNvSpPr>
          <p:nvPr/>
        </p:nvSpPr>
        <p:spPr>
          <a:xfrm>
            <a:off x="2663772" y="2750820"/>
            <a:ext cx="5954448" cy="17653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The mixed output of </a:t>
            </a:r>
            <a:r>
              <a:rPr lang="en-US" sz="1400" dirty="0" err="1"/>
              <a:t>f</a:t>
            </a:r>
            <a:r>
              <a:rPr lang="en-US" sz="800" dirty="0" err="1"/>
              <a:t>IF</a:t>
            </a:r>
            <a:r>
              <a:rPr lang="en-US" sz="1400" dirty="0"/>
              <a:t> and </a:t>
            </a:r>
            <a:r>
              <a:rPr lang="en-US" sz="1400" dirty="0" err="1"/>
              <a:t>f</a:t>
            </a:r>
            <a:r>
              <a:rPr lang="en-US" sz="800" dirty="0" err="1"/>
              <a:t>LO</a:t>
            </a:r>
            <a:r>
              <a:rPr lang="en-US" sz="1400" dirty="0"/>
              <a:t> yields two new signals. We’ll combine these and call them </a:t>
            </a:r>
            <a:r>
              <a:rPr lang="en-US" sz="1400" dirty="0" err="1"/>
              <a:t>f</a:t>
            </a:r>
            <a:r>
              <a:rPr lang="en-US" sz="800" dirty="0" err="1"/>
              <a:t>RF</a:t>
            </a:r>
            <a:r>
              <a:rPr lang="en-US" sz="1400" dirty="0"/>
              <a:t>.</a:t>
            </a:r>
          </a:p>
          <a:p>
            <a:pPr marL="0" indent="0">
              <a:buNone/>
            </a:pPr>
            <a:endParaRPr lang="en-US" sz="1400" dirty="0"/>
          </a:p>
          <a:p>
            <a:pPr marL="0" indent="0">
              <a:buNone/>
            </a:pPr>
            <a:r>
              <a:rPr lang="en-US" sz="1400" dirty="0" err="1"/>
              <a:t>f</a:t>
            </a:r>
            <a:r>
              <a:rPr lang="en-US" sz="800" dirty="0" err="1"/>
              <a:t>RF</a:t>
            </a:r>
            <a:r>
              <a:rPr lang="en-US" sz="1400" dirty="0"/>
              <a:t> = [</a:t>
            </a:r>
            <a:r>
              <a:rPr lang="en-US" sz="1400" dirty="0" err="1"/>
              <a:t>f</a:t>
            </a:r>
            <a:r>
              <a:rPr lang="en-US" sz="800" dirty="0" err="1"/>
              <a:t>IF</a:t>
            </a:r>
            <a:r>
              <a:rPr lang="en-US" sz="1400" dirty="0" err="1"/>
              <a:t>+f</a:t>
            </a:r>
            <a:r>
              <a:rPr lang="en-US" sz="800" dirty="0" err="1"/>
              <a:t>LO</a:t>
            </a:r>
            <a:r>
              <a:rPr lang="en-US" sz="1400" dirty="0"/>
              <a:t>] + [</a:t>
            </a:r>
            <a:r>
              <a:rPr lang="en-US" sz="1400" dirty="0" err="1"/>
              <a:t>f</a:t>
            </a:r>
            <a:r>
              <a:rPr lang="en-US" sz="800" dirty="0" err="1"/>
              <a:t>IF</a:t>
            </a:r>
            <a:r>
              <a:rPr lang="en-US" sz="1400" dirty="0" err="1"/>
              <a:t>+f</a:t>
            </a:r>
            <a:r>
              <a:rPr lang="en-US" sz="800" dirty="0" err="1"/>
              <a:t>LO</a:t>
            </a:r>
            <a:r>
              <a:rPr lang="en-US" sz="1400" dirty="0"/>
              <a:t>]</a:t>
            </a:r>
          </a:p>
        </p:txBody>
      </p:sp>
    </p:spTree>
    <p:extLst>
      <p:ext uri="{BB962C8B-B14F-4D97-AF65-F5344CB8AC3E}">
        <p14:creationId xmlns:p14="http://schemas.microsoft.com/office/powerpoint/2010/main" val="23529357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21</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Some real content</a:t>
            </a:r>
          </a:p>
        </p:txBody>
      </p:sp>
      <p:pic>
        <p:nvPicPr>
          <p:cNvPr id="6" name="Picture 5" descr="A picture containing red, dark, sitting, stop&#10;&#10;Description automatically generated">
            <a:extLst>
              <a:ext uri="{FF2B5EF4-FFF2-40B4-BE49-F238E27FC236}">
                <a16:creationId xmlns:a16="http://schemas.microsoft.com/office/drawing/2014/main" id="{B79F232D-8DA6-444D-B1CB-927F459F7667}"/>
              </a:ext>
            </a:extLst>
          </p:cNvPr>
          <p:cNvPicPr>
            <a:picLocks noChangeAspect="1"/>
          </p:cNvPicPr>
          <p:nvPr/>
        </p:nvPicPr>
        <p:blipFill>
          <a:blip r:embed="rId3"/>
          <a:stretch>
            <a:fillRect/>
          </a:stretch>
        </p:blipFill>
        <p:spPr>
          <a:xfrm>
            <a:off x="2090737" y="1662112"/>
            <a:ext cx="4962525" cy="1819275"/>
          </a:xfrm>
          <a:prstGeom prst="rect">
            <a:avLst/>
          </a:prstGeom>
        </p:spPr>
      </p:pic>
    </p:spTree>
    <p:extLst>
      <p:ext uri="{BB962C8B-B14F-4D97-AF65-F5344CB8AC3E}">
        <p14:creationId xmlns:p14="http://schemas.microsoft.com/office/powerpoint/2010/main" val="19258857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22</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Some real content</a:t>
            </a:r>
          </a:p>
        </p:txBody>
      </p:sp>
      <p:pic>
        <p:nvPicPr>
          <p:cNvPr id="7" name="Picture 6" descr="A close up of a red light at night&#10;&#10;Description automatically generated">
            <a:extLst>
              <a:ext uri="{FF2B5EF4-FFF2-40B4-BE49-F238E27FC236}">
                <a16:creationId xmlns:a16="http://schemas.microsoft.com/office/drawing/2014/main" id="{47608248-54ED-48BC-AF01-F691BA2F673B}"/>
              </a:ext>
            </a:extLst>
          </p:cNvPr>
          <p:cNvPicPr>
            <a:picLocks noChangeAspect="1"/>
          </p:cNvPicPr>
          <p:nvPr/>
        </p:nvPicPr>
        <p:blipFill>
          <a:blip r:embed="rId3"/>
          <a:stretch>
            <a:fillRect/>
          </a:stretch>
        </p:blipFill>
        <p:spPr>
          <a:xfrm>
            <a:off x="2080260" y="1595437"/>
            <a:ext cx="4973001" cy="1885950"/>
          </a:xfrm>
          <a:prstGeom prst="rect">
            <a:avLst/>
          </a:prstGeom>
        </p:spPr>
      </p:pic>
    </p:spTree>
    <p:extLst>
      <p:ext uri="{BB962C8B-B14F-4D97-AF65-F5344CB8AC3E}">
        <p14:creationId xmlns:p14="http://schemas.microsoft.com/office/powerpoint/2010/main" val="9006435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23</a:t>
            </a:fld>
            <a:endParaRPr lang="en-GB" dirty="0"/>
          </a:p>
        </p:txBody>
      </p:sp>
      <p:pic>
        <p:nvPicPr>
          <p:cNvPr id="7" name="Picture 6" descr="A close up of a red light at night&#10;&#10;Description automatically generated">
            <a:extLst>
              <a:ext uri="{FF2B5EF4-FFF2-40B4-BE49-F238E27FC236}">
                <a16:creationId xmlns:a16="http://schemas.microsoft.com/office/drawing/2014/main" id="{47608248-54ED-48BC-AF01-F691BA2F673B}"/>
              </a:ext>
            </a:extLst>
          </p:cNvPr>
          <p:cNvPicPr>
            <a:picLocks noChangeAspect="1"/>
          </p:cNvPicPr>
          <p:nvPr/>
        </p:nvPicPr>
        <p:blipFill>
          <a:blip r:embed="rId3"/>
          <a:stretch>
            <a:fillRect/>
          </a:stretch>
        </p:blipFill>
        <p:spPr>
          <a:xfrm>
            <a:off x="2085499" y="1088371"/>
            <a:ext cx="4973001" cy="188595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74CA1D5-F87D-4CEA-9FA1-5A275DF66636}"/>
                  </a:ext>
                </a:extLst>
              </p:cNvPr>
              <p:cNvSpPr txBox="1"/>
              <p:nvPr/>
            </p:nvSpPr>
            <p:spPr>
              <a:xfrm>
                <a:off x="458196" y="3478530"/>
                <a:ext cx="8228604" cy="914400"/>
              </a:xfrm>
              <a:prstGeom prst="rect">
                <a:avLst/>
              </a:prstGeom>
            </p:spPr>
            <p:txBody>
              <a:bodyPr vert="horz" wrap="none" lIns="0" tIns="0" rIns="0" bIns="0" rtlCol="0" anchor="t" anchorCtr="0">
                <a:noAutofit/>
              </a:bodyPr>
              <a:lstStyle/>
              <a:p>
                <a:pPr/>
                <a14:m>
                  <m:oMathPara xmlns:m="http://schemas.openxmlformats.org/officeDocument/2006/math">
                    <m:oMathParaPr>
                      <m:jc m:val="centerGroup"/>
                    </m:oMathParaPr>
                    <m:oMath xmlns:m="http://schemas.openxmlformats.org/officeDocument/2006/math">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ea typeface="Cambria Math" panose="02040503050406030204" pitchFamily="18" charset="0"/>
                                </a:rPr>
                                <m:t>𝜔</m:t>
                              </m:r>
                            </m:e>
                            <m:sub>
                              <m:r>
                                <a:rPr lang="sv-SE" sz="2000" b="0" i="1" smtClean="0">
                                  <a:latin typeface="Cambria Math" panose="02040503050406030204" pitchFamily="18" charset="0"/>
                                </a:rPr>
                                <m:t>1</m:t>
                              </m:r>
                            </m:sub>
                          </m:sSub>
                        </m:e>
                      </m:func>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ea typeface="Cambria Math" panose="02040503050406030204" pitchFamily="18" charset="0"/>
                                </a:rPr>
                                <m:t>𝜔</m:t>
                              </m:r>
                            </m:e>
                            <m:sub>
                              <m:r>
                                <a:rPr lang="sv-SE" sz="2000" b="0" i="1" smtClean="0">
                                  <a:latin typeface="Cambria Math" panose="02040503050406030204" pitchFamily="18" charset="0"/>
                                </a:rPr>
                                <m:t>2</m:t>
                              </m:r>
                            </m:sub>
                          </m:sSub>
                        </m:e>
                      </m:func>
                      <m:r>
                        <a:rPr lang="sv-SE" sz="2000" b="0" i="1" smtClean="0">
                          <a:latin typeface="Cambria Math" panose="02040503050406030204" pitchFamily="18" charset="0"/>
                        </a:rPr>
                        <m:t>= </m:t>
                      </m:r>
                      <m:f>
                        <m:fPr>
                          <m:ctrlPr>
                            <a:rPr lang="sv-SE" sz="2000" b="0" i="1" smtClean="0">
                              <a:latin typeface="Cambria Math" panose="02040503050406030204" pitchFamily="18" charset="0"/>
                            </a:rPr>
                          </m:ctrlPr>
                        </m:fPr>
                        <m:num>
                          <m:func>
                            <m:funcPr>
                              <m:ctrlPr>
                                <a:rPr lang="sv-SE" sz="2000" b="0" i="1" smtClean="0">
                                  <a:latin typeface="Cambria Math" panose="02040503050406030204" pitchFamily="18" charset="0"/>
                                </a:rPr>
                              </m:ctrlPr>
                            </m:funcPr>
                            <m:fName>
                              <m:r>
                                <m:rPr>
                                  <m:sty m:val="p"/>
                                </m:rPr>
                                <a:rPr lang="sv-SE" sz="2000" b="0" i="0" smtClean="0">
                                  <a:latin typeface="Cambria Math" panose="02040503050406030204" pitchFamily="18" charset="0"/>
                                </a:rPr>
                                <m:t>cos</m:t>
                              </m:r>
                            </m:fName>
                            <m:e>
                              <m:r>
                                <a:rPr lang="sv-SE" sz="2000" b="0" i="1" smtClean="0">
                                  <a:latin typeface="Cambria Math" panose="02040503050406030204" pitchFamily="18" charset="0"/>
                                </a:rPr>
                                <m:t>(</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ea typeface="Cambria Math" panose="02040503050406030204" pitchFamily="18" charset="0"/>
                                    </a:rPr>
                                    <m:t>𝜔</m:t>
                                  </m:r>
                                </m:e>
                                <m:sub>
                                  <m:r>
                                    <a:rPr lang="sv-SE" sz="2000" b="0" i="1" smtClean="0">
                                      <a:latin typeface="Cambria Math" panose="02040503050406030204" pitchFamily="18" charset="0"/>
                                    </a:rPr>
                                    <m:t>1</m:t>
                                  </m:r>
                                </m:sub>
                              </m:sSub>
                              <m:r>
                                <a:rPr lang="sv-SE" sz="2000" b="0" i="1" smtClean="0">
                                  <a:latin typeface="Cambria Math" panose="02040503050406030204" pitchFamily="18" charset="0"/>
                                </a:rPr>
                                <m:t>+ </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ea typeface="Cambria Math" panose="02040503050406030204" pitchFamily="18" charset="0"/>
                                    </a:rPr>
                                    <m:t>𝜔</m:t>
                                  </m:r>
                                </m:e>
                                <m:sub>
                                  <m:r>
                                    <a:rPr lang="sv-SE" sz="2000" b="0" i="1" smtClean="0">
                                      <a:latin typeface="Cambria Math" panose="02040503050406030204" pitchFamily="18" charset="0"/>
                                    </a:rPr>
                                    <m:t>2</m:t>
                                  </m:r>
                                </m:sub>
                              </m:sSub>
                              <m:r>
                                <a:rPr lang="sv-SE" sz="2000" b="0" i="1" smtClean="0">
                                  <a:latin typeface="Cambria Math" panose="02040503050406030204" pitchFamily="18" charset="0"/>
                                </a:rPr>
                                <m:t>)</m:t>
                              </m:r>
                            </m:e>
                          </m:func>
                        </m:num>
                        <m:den>
                          <m:r>
                            <a:rPr lang="sv-SE" sz="2000" b="0" i="1" smtClean="0">
                              <a:latin typeface="Cambria Math" panose="02040503050406030204" pitchFamily="18" charset="0"/>
                            </a:rPr>
                            <m:t>2</m:t>
                          </m:r>
                        </m:den>
                      </m:f>
                      <m:r>
                        <a:rPr lang="sv-SE" sz="2000" b="0" i="1" smtClean="0">
                          <a:latin typeface="Cambria Math" panose="02040503050406030204" pitchFamily="18" charset="0"/>
                        </a:rPr>
                        <m:t>+ </m:t>
                      </m:r>
                      <m:f>
                        <m:fPr>
                          <m:ctrlPr>
                            <a:rPr lang="sv-SE" sz="2000" b="0" i="1" smtClean="0">
                              <a:latin typeface="Cambria Math" panose="02040503050406030204" pitchFamily="18" charset="0"/>
                            </a:rPr>
                          </m:ctrlPr>
                        </m:fPr>
                        <m:num>
                          <m:func>
                            <m:funcPr>
                              <m:ctrlPr>
                                <a:rPr lang="sv-SE" sz="2000" b="0" i="1" smtClean="0">
                                  <a:latin typeface="Cambria Math" panose="02040503050406030204" pitchFamily="18" charset="0"/>
                                </a:rPr>
                              </m:ctrlPr>
                            </m:funcPr>
                            <m:fName>
                              <m:r>
                                <m:rPr>
                                  <m:sty m:val="p"/>
                                </m:rPr>
                                <a:rPr lang="sv-SE" sz="2000" b="0" i="0" smtClean="0">
                                  <a:latin typeface="Cambria Math" panose="02040503050406030204" pitchFamily="18" charset="0"/>
                                </a:rPr>
                                <m:t>cos</m:t>
                              </m:r>
                            </m:fName>
                            <m:e>
                              <m:r>
                                <a:rPr lang="sv-SE" sz="2000" b="0" i="1" smtClean="0">
                                  <a:latin typeface="Cambria Math" panose="02040503050406030204" pitchFamily="18" charset="0"/>
                                </a:rPr>
                                <m:t>(</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ea typeface="Cambria Math" panose="02040503050406030204" pitchFamily="18" charset="0"/>
                                    </a:rPr>
                                    <m:t>𝜔</m:t>
                                  </m:r>
                                </m:e>
                                <m:sub>
                                  <m:r>
                                    <a:rPr lang="sv-SE" sz="2000" b="0" i="1" smtClean="0">
                                      <a:latin typeface="Cambria Math" panose="02040503050406030204" pitchFamily="18" charset="0"/>
                                    </a:rPr>
                                    <m:t>1</m:t>
                                  </m:r>
                                </m:sub>
                              </m:sSub>
                              <m:r>
                                <a:rPr lang="sv-SE" sz="2000" b="0" i="1" smtClean="0">
                                  <a:latin typeface="Cambria Math" panose="02040503050406030204" pitchFamily="18" charset="0"/>
                                </a:rPr>
                                <m:t>− </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ea typeface="Cambria Math" panose="02040503050406030204" pitchFamily="18" charset="0"/>
                                    </a:rPr>
                                    <m:t>𝜔</m:t>
                                  </m:r>
                                </m:e>
                                <m:sub>
                                  <m:r>
                                    <a:rPr lang="sv-SE" sz="2000" b="0" i="1" smtClean="0">
                                      <a:latin typeface="Cambria Math" panose="02040503050406030204" pitchFamily="18" charset="0"/>
                                    </a:rPr>
                                    <m:t>2</m:t>
                                  </m:r>
                                </m:sub>
                              </m:sSub>
                              <m:r>
                                <a:rPr lang="sv-SE" sz="2000" b="0" i="1" smtClean="0">
                                  <a:latin typeface="Cambria Math" panose="02040503050406030204" pitchFamily="18" charset="0"/>
                                </a:rPr>
                                <m:t>)</m:t>
                              </m:r>
                            </m:e>
                          </m:func>
                        </m:num>
                        <m:den>
                          <m:r>
                            <a:rPr lang="sv-SE" sz="2000" b="0" i="1" smtClean="0">
                              <a:latin typeface="Cambria Math" panose="02040503050406030204" pitchFamily="18" charset="0"/>
                            </a:rPr>
                            <m:t>2</m:t>
                          </m:r>
                        </m:den>
                      </m:f>
                    </m:oMath>
                  </m:oMathPara>
                </a14:m>
                <a:endParaRPr lang="en-GB" sz="2000" b="0" dirty="0" err="1"/>
              </a:p>
            </p:txBody>
          </p:sp>
        </mc:Choice>
        <mc:Fallback xmlns="">
          <p:sp>
            <p:nvSpPr>
              <p:cNvPr id="5" name="TextBox 4">
                <a:extLst>
                  <a:ext uri="{FF2B5EF4-FFF2-40B4-BE49-F238E27FC236}">
                    <a16:creationId xmlns:a16="http://schemas.microsoft.com/office/drawing/2014/main" id="{C74CA1D5-F87D-4CEA-9FA1-5A275DF66636}"/>
                  </a:ext>
                </a:extLst>
              </p:cNvPr>
              <p:cNvSpPr txBox="1">
                <a:spLocks noRot="1" noChangeAspect="1" noMove="1" noResize="1" noEditPoints="1" noAdjustHandles="1" noChangeArrowheads="1" noChangeShapeType="1" noTextEdit="1"/>
              </p:cNvSpPr>
              <p:nvPr/>
            </p:nvSpPr>
            <p:spPr>
              <a:xfrm>
                <a:off x="458196" y="3478530"/>
                <a:ext cx="8228604" cy="91440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616811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24</a:t>
            </a:fld>
            <a:endParaRPr lang="en-GB" dirty="0"/>
          </a:p>
        </p:txBody>
      </p:sp>
      <p:sp>
        <p:nvSpPr>
          <p:cNvPr id="13" name="Rectangle 4">
            <a:extLst>
              <a:ext uri="{FF2B5EF4-FFF2-40B4-BE49-F238E27FC236}">
                <a16:creationId xmlns:a16="http://schemas.microsoft.com/office/drawing/2014/main" id="{A6E00ADC-B99A-4F84-92AF-1CE41A8AB143}"/>
              </a:ext>
            </a:extLst>
          </p:cNvPr>
          <p:cNvSpPr>
            <a:spLocks noChangeArrowheads="1"/>
          </p:cNvSpPr>
          <p:nvPr/>
        </p:nvSpPr>
        <p:spPr bwMode="auto">
          <a:xfrm>
            <a:off x="0" y="2248584"/>
            <a:ext cx="9144000"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So a mixer is just a multiplication?</a:t>
            </a:r>
          </a:p>
          <a:p>
            <a:pPr algn="ctr" fontAlgn="auto">
              <a:spcBef>
                <a:spcPts val="0"/>
              </a:spcBef>
              <a:spcAft>
                <a:spcPts val="0"/>
              </a:spcAft>
              <a:defRPr/>
            </a:pPr>
            <a:endParaRPr lang="en-GB" sz="2000" b="1" dirty="0">
              <a:solidFill>
                <a:prstClr val="black"/>
              </a:solidFill>
              <a:latin typeface="Arial" charset="0"/>
              <a:cs typeface="Arial" charset="0"/>
            </a:endParaRPr>
          </a:p>
          <a:p>
            <a:pPr algn="ctr" fontAlgn="auto">
              <a:spcBef>
                <a:spcPts val="0"/>
              </a:spcBef>
              <a:spcAft>
                <a:spcPts val="0"/>
              </a:spcAft>
              <a:defRPr/>
            </a:pPr>
            <a:r>
              <a:rPr lang="en-GB" sz="2000" b="1" dirty="0">
                <a:solidFill>
                  <a:prstClr val="black"/>
                </a:solidFill>
                <a:latin typeface="Arial" charset="0"/>
                <a:cs typeface="Arial" charset="0"/>
              </a:rPr>
              <a:t>In the digital domain, yes.</a:t>
            </a:r>
          </a:p>
        </p:txBody>
      </p:sp>
    </p:spTree>
    <p:extLst>
      <p:ext uri="{BB962C8B-B14F-4D97-AF65-F5344CB8AC3E}">
        <p14:creationId xmlns:p14="http://schemas.microsoft.com/office/powerpoint/2010/main" val="3453949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25</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What is the deal about IQ then?</a:t>
            </a:r>
          </a:p>
        </p:txBody>
      </p:sp>
      <mc:AlternateContent xmlns:mc="http://schemas.openxmlformats.org/markup-compatibility/2006" xmlns:a14="http://schemas.microsoft.com/office/drawing/2010/main">
        <mc:Choice Requires="a14">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265199"/>
                <a:ext cx="8264304" cy="32823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400" dirty="0"/>
                  <a:t>In phase and quadrature components, </a:t>
                </a:r>
                <a:r>
                  <a:rPr lang="en-US" sz="1400" dirty="0" err="1"/>
                  <a:t>ie</a:t>
                </a:r>
                <a:r>
                  <a:rPr lang="en-US" sz="1400" dirty="0"/>
                  <a:t>. one original signal </a:t>
                </a:r>
                <a14:m>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𝜔</m:t>
                        </m:r>
                      </m:e>
                      <m:sub>
                        <m:r>
                          <a:rPr lang="sv-SE" sz="1400" b="0" i="1" smtClean="0">
                            <a:latin typeface="Cambria Math" panose="02040503050406030204" pitchFamily="18" charset="0"/>
                          </a:rPr>
                          <m:t>𝐼</m:t>
                        </m:r>
                      </m:sub>
                    </m:sSub>
                  </m:oMath>
                </a14:m>
                <a:r>
                  <a:rPr lang="en-US" sz="1400" dirty="0"/>
                  <a:t> and its 90</a:t>
                </a:r>
                <a:r>
                  <a:rPr lang="en-GB" sz="1400" dirty="0"/>
                  <a:t>°</a:t>
                </a:r>
                <a:r>
                  <a:rPr lang="en-US" sz="1400" dirty="0"/>
                  <a:t> phase-shifted copy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𝜔</m:t>
                        </m:r>
                      </m:e>
                      <m:sub>
                        <m:r>
                          <a:rPr lang="sv-SE" sz="1400" b="0" i="1" smtClean="0">
                            <a:latin typeface="Cambria Math" panose="02040503050406030204" pitchFamily="18" charset="0"/>
                          </a:rPr>
                          <m:t>𝑄</m:t>
                        </m:r>
                      </m:sub>
                    </m:sSub>
                  </m:oMath>
                </a14:m>
                <a:r>
                  <a:rPr lang="en-US" sz="1400" dirty="0"/>
                  <a:t>, allow for breaking the Y-axis symmetry.</a:t>
                </a:r>
              </a:p>
              <a:p>
                <a:pPr>
                  <a:buFont typeface="Arial" panose="020B0604020202020204" pitchFamily="34" charset="0"/>
                  <a:buChar char="•"/>
                </a:pPr>
                <a:endParaRPr lang="en-US" sz="1400" dirty="0"/>
              </a:p>
              <a:p>
                <a:pPr>
                  <a:buFont typeface="Arial" panose="020B0604020202020204" pitchFamily="34" charset="0"/>
                  <a:buChar char="•"/>
                </a:pPr>
                <a:r>
                  <a:rPr lang="en-US" sz="1400" dirty="0"/>
                  <a:t>You’ll likely se literature calling this ‘complex mixing’ – since we are rather equivalently</a:t>
                </a:r>
                <a:br>
                  <a:rPr lang="en-US" sz="1400" dirty="0"/>
                </a:br>
                <a:r>
                  <a:rPr lang="en-US" sz="1400" dirty="0"/>
                  <a:t>operating in the complex plane. The resulting signals are also known as complex signals.</a:t>
                </a:r>
              </a:p>
              <a:p>
                <a:pPr>
                  <a:buFont typeface="Arial" panose="020B0604020202020204" pitchFamily="34" charset="0"/>
                  <a:buChar char="•"/>
                </a:pPr>
                <a:endParaRPr lang="en-US" sz="1400" dirty="0"/>
              </a:p>
              <a:p>
                <a:pPr>
                  <a:buFont typeface="Arial" panose="020B0604020202020204" pitchFamily="34" charset="0"/>
                  <a:buChar char="•"/>
                </a:pPr>
                <a:r>
                  <a:rPr lang="en-US" sz="1400" dirty="0"/>
                  <a:t>The signal is only complex because you observe both I and Q together.</a:t>
                </a:r>
                <a:br>
                  <a:rPr lang="en-US" sz="1400" dirty="0"/>
                </a:br>
                <a:r>
                  <a:rPr lang="en-US" sz="1400" dirty="0"/>
                  <a:t>On their own, they are still very real signals.</a:t>
                </a:r>
              </a:p>
              <a:p>
                <a:pPr>
                  <a:buFont typeface="Arial" panose="020B0604020202020204" pitchFamily="34" charset="0"/>
                  <a:buChar char="•"/>
                </a:pPr>
                <a:endParaRPr lang="en-US" sz="1400" dirty="0"/>
              </a:p>
              <a:p>
                <a:pPr>
                  <a:buFont typeface="Arial" panose="020B0604020202020204" pitchFamily="34" charset="0"/>
                  <a:buChar char="•"/>
                </a:pPr>
                <a:r>
                  <a:rPr lang="en-US" sz="1400" dirty="0"/>
                  <a:t>… and if you were to probe a multimeter to an output bearing the summation of I and Q,</a:t>
                </a:r>
                <a:br>
                  <a:rPr lang="en-US" sz="1400" dirty="0"/>
                </a:br>
                <a:r>
                  <a:rPr lang="en-US" sz="1400" dirty="0"/>
                  <a:t>you’d still see Y-axis symmetric frequency content. The signal is real, after all.</a:t>
                </a:r>
              </a:p>
            </p:txBody>
          </p:sp>
        </mc:Choice>
        <mc:Fallback xmlns="">
          <p:sp>
            <p:nvSpPr>
              <p:cNvPr id="11" name="Content Placeholder 5">
                <a:extLst>
                  <a:ext uri="{FF2B5EF4-FFF2-40B4-BE49-F238E27FC236}">
                    <a16:creationId xmlns:a16="http://schemas.microsoft.com/office/drawing/2014/main" id="{3879E938-7AEF-4334-B62C-FCEC819C04E6}"/>
                  </a:ext>
                </a:extLst>
              </p:cNvPr>
              <p:cNvSpPr txBox="1">
                <a:spLocks noRot="1" noChangeAspect="1" noMove="1" noResize="1" noEditPoints="1" noAdjustHandles="1" noChangeArrowheads="1" noChangeShapeType="1" noTextEdit="1"/>
              </p:cNvSpPr>
              <p:nvPr/>
            </p:nvSpPr>
            <p:spPr>
              <a:xfrm>
                <a:off x="353916" y="1265199"/>
                <a:ext cx="8264304" cy="3282373"/>
              </a:xfrm>
              <a:prstGeom prst="rect">
                <a:avLst/>
              </a:prstGeom>
              <a:blipFill>
                <a:blip r:embed="rId4"/>
                <a:stretch>
                  <a:fillRect l="-74" t="-372" r="-295"/>
                </a:stretch>
              </a:blipFill>
            </p:spPr>
            <p:txBody>
              <a:bodyPr/>
              <a:lstStyle/>
              <a:p>
                <a:r>
                  <a:rPr lang="en-GB">
                    <a:noFill/>
                  </a:rPr>
                  <a:t> </a:t>
                </a:r>
              </a:p>
            </p:txBody>
          </p:sp>
        </mc:Fallback>
      </mc:AlternateContent>
    </p:spTree>
    <p:extLst>
      <p:ext uri="{BB962C8B-B14F-4D97-AF65-F5344CB8AC3E}">
        <p14:creationId xmlns:p14="http://schemas.microsoft.com/office/powerpoint/2010/main" val="33614327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26</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IQ by vector diagram</a:t>
            </a:r>
          </a:p>
        </p:txBody>
      </p:sp>
      <p:pic>
        <p:nvPicPr>
          <p:cNvPr id="19" name="Picture 18" descr="A picture containing photo, different, white, hanging&#10;&#10;Description automatically generated">
            <a:extLst>
              <a:ext uri="{FF2B5EF4-FFF2-40B4-BE49-F238E27FC236}">
                <a16:creationId xmlns:a16="http://schemas.microsoft.com/office/drawing/2014/main" id="{5AEC9BCB-3298-4A96-8B2B-65201877116C}"/>
              </a:ext>
            </a:extLst>
          </p:cNvPr>
          <p:cNvPicPr>
            <a:picLocks noChangeAspect="1"/>
          </p:cNvPicPr>
          <p:nvPr/>
        </p:nvPicPr>
        <p:blipFill>
          <a:blip r:embed="rId3"/>
          <a:stretch>
            <a:fillRect/>
          </a:stretch>
        </p:blipFill>
        <p:spPr>
          <a:xfrm>
            <a:off x="4587033" y="842149"/>
            <a:ext cx="3459480" cy="3459480"/>
          </a:xfrm>
          <a:prstGeom prst="rect">
            <a:avLst/>
          </a:prstGeom>
        </p:spPr>
      </p:pic>
      <p:sp>
        <p:nvSpPr>
          <p:cNvPr id="20" name="Content Placeholder 5">
            <a:extLst>
              <a:ext uri="{FF2B5EF4-FFF2-40B4-BE49-F238E27FC236}">
                <a16:creationId xmlns:a16="http://schemas.microsoft.com/office/drawing/2014/main" id="{95C71F48-B8FF-4EE1-A8D2-B62C61290B1C}"/>
              </a:ext>
            </a:extLst>
          </p:cNvPr>
          <p:cNvSpPr txBox="1">
            <a:spLocks/>
          </p:cNvSpPr>
          <p:nvPr/>
        </p:nvSpPr>
        <p:spPr>
          <a:xfrm>
            <a:off x="353916" y="1265199"/>
            <a:ext cx="3913284" cy="32823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4"/>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4"/>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sv-SE" sz="1400" dirty="0"/>
              <a:t>The </a:t>
            </a:r>
            <a:r>
              <a:rPr lang="sv-SE" sz="1400" dirty="0" err="1"/>
              <a:t>amplitude</a:t>
            </a:r>
            <a:r>
              <a:rPr lang="sv-SE" sz="1400" dirty="0"/>
              <a:t> </a:t>
            </a:r>
            <a:r>
              <a:rPr lang="sv-SE" sz="1400" dirty="0" err="1"/>
              <a:t>of</a:t>
            </a:r>
            <a:r>
              <a:rPr lang="sv-SE" sz="1400" dirty="0"/>
              <a:t> the Q-</a:t>
            </a:r>
            <a:r>
              <a:rPr lang="sv-SE" sz="1400" dirty="0" err="1"/>
              <a:t>component</a:t>
            </a:r>
            <a:r>
              <a:rPr lang="sv-SE" sz="1400" dirty="0"/>
              <a:t> in a </a:t>
            </a:r>
            <a:r>
              <a:rPr lang="sv-SE" sz="1400" dirty="0" err="1"/>
              <a:t>way</a:t>
            </a:r>
            <a:r>
              <a:rPr lang="sv-SE" sz="1400" dirty="0"/>
              <a:t> </a:t>
            </a:r>
            <a:r>
              <a:rPr lang="sv-SE" sz="1400" dirty="0" err="1"/>
              <a:t>represents</a:t>
            </a:r>
            <a:r>
              <a:rPr lang="sv-SE" sz="1400" dirty="0"/>
              <a:t> the </a:t>
            </a:r>
            <a:r>
              <a:rPr lang="sv-SE" sz="1400" dirty="0" err="1"/>
              <a:t>imaginary</a:t>
            </a:r>
            <a:r>
              <a:rPr lang="sv-SE" sz="1400" dirty="0"/>
              <a:t> </a:t>
            </a:r>
            <a:r>
              <a:rPr lang="sv-SE" sz="1400" dirty="0" err="1"/>
              <a:t>axis</a:t>
            </a:r>
            <a:r>
              <a:rPr lang="sv-SE" sz="1400" dirty="0"/>
              <a:t>, </a:t>
            </a:r>
            <a:r>
              <a:rPr lang="sv-SE" sz="1400" dirty="0" err="1"/>
              <a:t>while</a:t>
            </a:r>
            <a:r>
              <a:rPr lang="sv-SE" sz="1400" dirty="0"/>
              <a:t> the I-</a:t>
            </a:r>
            <a:r>
              <a:rPr lang="sv-SE" sz="1400" dirty="0" err="1"/>
              <a:t>component</a:t>
            </a:r>
            <a:r>
              <a:rPr lang="sv-SE" sz="1400" dirty="0"/>
              <a:t> </a:t>
            </a:r>
            <a:r>
              <a:rPr lang="sv-SE" sz="1400" dirty="0" err="1"/>
              <a:t>represents</a:t>
            </a:r>
            <a:r>
              <a:rPr lang="sv-SE" sz="1400" dirty="0"/>
              <a:t> the real.</a:t>
            </a:r>
          </a:p>
          <a:p>
            <a:pPr>
              <a:buFont typeface="Arial" panose="020B0604020202020204" pitchFamily="34" charset="0"/>
              <a:buChar char="•"/>
            </a:pPr>
            <a:endParaRPr lang="sv-SE" sz="1400" dirty="0"/>
          </a:p>
          <a:p>
            <a:pPr>
              <a:buFont typeface="Arial" panose="020B0604020202020204" pitchFamily="34" charset="0"/>
              <a:buChar char="•"/>
            </a:pPr>
            <a:r>
              <a:rPr lang="sv-SE" sz="1400" dirty="0"/>
              <a:t>| ”I + Q” | is </a:t>
            </a:r>
            <a:r>
              <a:rPr lang="sv-SE" sz="1400" dirty="0" err="1"/>
              <a:t>thus</a:t>
            </a:r>
            <a:r>
              <a:rPr lang="sv-SE" sz="1400" dirty="0"/>
              <a:t> the </a:t>
            </a:r>
            <a:r>
              <a:rPr lang="sv-SE" sz="1400" dirty="0" err="1"/>
              <a:t>amplitude</a:t>
            </a:r>
            <a:r>
              <a:rPr lang="sv-SE" sz="1400" dirty="0"/>
              <a:t> </a:t>
            </a:r>
            <a:r>
              <a:rPr lang="sv-SE" sz="1400" dirty="0" err="1"/>
              <a:t>of</a:t>
            </a:r>
            <a:r>
              <a:rPr lang="sv-SE" sz="1400" dirty="0"/>
              <a:t> A,</a:t>
            </a:r>
            <a:br>
              <a:rPr lang="sv-SE" sz="1400" dirty="0"/>
            </a:br>
            <a:r>
              <a:rPr lang="sv-SE" sz="1400" dirty="0" err="1"/>
              <a:t>while</a:t>
            </a:r>
            <a:r>
              <a:rPr lang="sv-SE" sz="1400" dirty="0"/>
              <a:t> the </a:t>
            </a:r>
            <a:r>
              <a:rPr lang="sv-SE" sz="1400" dirty="0" err="1"/>
              <a:t>phase</a:t>
            </a:r>
            <a:r>
              <a:rPr lang="sv-SE" sz="1400" dirty="0"/>
              <a:t> </a:t>
            </a:r>
            <a:r>
              <a:rPr lang="sv-SE" sz="1400" dirty="0" err="1"/>
              <a:t>of</a:t>
            </a:r>
            <a:r>
              <a:rPr lang="sv-SE" sz="1400" dirty="0"/>
              <a:t> ”I+Q” is </a:t>
            </a:r>
            <a:r>
              <a:rPr lang="el-GR" sz="1400" dirty="0"/>
              <a:t>φ</a:t>
            </a:r>
            <a:endParaRPr lang="sv-SE" sz="1400" dirty="0"/>
          </a:p>
          <a:p>
            <a:pPr marL="0" indent="0">
              <a:buNone/>
            </a:pPr>
            <a:r>
              <a:rPr lang="sv-SE" sz="1400" dirty="0"/>
              <a:t> </a:t>
            </a:r>
            <a:endParaRPr lang="en-US" sz="1400" dirty="0"/>
          </a:p>
        </p:txBody>
      </p:sp>
    </p:spTree>
    <p:extLst>
      <p:ext uri="{BB962C8B-B14F-4D97-AF65-F5344CB8AC3E}">
        <p14:creationId xmlns:p14="http://schemas.microsoft.com/office/powerpoint/2010/main" val="28371039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27</a:t>
            </a:fld>
            <a:endParaRPr lang="en-GB" dirty="0"/>
          </a:p>
        </p:txBody>
      </p:sp>
      <p:sp>
        <p:nvSpPr>
          <p:cNvPr id="13" name="Rectangle 4">
            <a:extLst>
              <a:ext uri="{FF2B5EF4-FFF2-40B4-BE49-F238E27FC236}">
                <a16:creationId xmlns:a16="http://schemas.microsoft.com/office/drawing/2014/main" id="{A6E00ADC-B99A-4F84-92AF-1CE41A8AB143}"/>
              </a:ext>
            </a:extLst>
          </p:cNvPr>
          <p:cNvSpPr>
            <a:spLocks noChangeArrowheads="1"/>
          </p:cNvSpPr>
          <p:nvPr/>
        </p:nvSpPr>
        <p:spPr bwMode="auto">
          <a:xfrm>
            <a:off x="0" y="1786920"/>
            <a:ext cx="9144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The point</a:t>
            </a:r>
          </a:p>
          <a:p>
            <a:pPr algn="ctr" fontAlgn="auto">
              <a:spcBef>
                <a:spcPts val="0"/>
              </a:spcBef>
              <a:spcAft>
                <a:spcPts val="0"/>
              </a:spcAft>
              <a:defRPr/>
            </a:pPr>
            <a:endParaRPr lang="en-GB" sz="2000" b="1" dirty="0">
              <a:solidFill>
                <a:prstClr val="black"/>
              </a:solidFill>
              <a:latin typeface="Arial" charset="0"/>
              <a:cs typeface="Arial" charset="0"/>
            </a:endParaRPr>
          </a:p>
          <a:p>
            <a:pPr algn="ctr" fontAlgn="auto">
              <a:spcBef>
                <a:spcPts val="0"/>
              </a:spcBef>
              <a:spcAft>
                <a:spcPts val="0"/>
              </a:spcAft>
              <a:defRPr/>
            </a:pPr>
            <a:r>
              <a:rPr lang="en-GB" sz="2000" b="1" dirty="0">
                <a:solidFill>
                  <a:prstClr val="black"/>
                </a:solidFill>
                <a:latin typeface="Arial" charset="0"/>
                <a:cs typeface="Arial" charset="0"/>
              </a:rPr>
              <a:t>We may use the complex plane</a:t>
            </a:r>
            <a:br>
              <a:rPr lang="en-GB" sz="2000" b="1" dirty="0">
                <a:solidFill>
                  <a:prstClr val="black"/>
                </a:solidFill>
                <a:latin typeface="Arial" charset="0"/>
                <a:cs typeface="Arial" charset="0"/>
              </a:rPr>
            </a:br>
            <a:r>
              <a:rPr lang="en-GB" sz="2000" b="1" dirty="0">
                <a:solidFill>
                  <a:prstClr val="black"/>
                </a:solidFill>
                <a:latin typeface="Arial" charset="0"/>
                <a:cs typeface="Arial" charset="0"/>
              </a:rPr>
              <a:t>to describe any signal</a:t>
            </a:r>
          </a:p>
        </p:txBody>
      </p:sp>
    </p:spTree>
    <p:extLst>
      <p:ext uri="{BB962C8B-B14F-4D97-AF65-F5344CB8AC3E}">
        <p14:creationId xmlns:p14="http://schemas.microsoft.com/office/powerpoint/2010/main" val="36124325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28</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And why should we use it?</a:t>
            </a:r>
          </a:p>
        </p:txBody>
      </p:sp>
      <p:sp>
        <p:nvSpPr>
          <p:cNvPr id="7" name="Content Placeholder 5">
            <a:extLst>
              <a:ext uri="{FF2B5EF4-FFF2-40B4-BE49-F238E27FC236}">
                <a16:creationId xmlns:a16="http://schemas.microsoft.com/office/drawing/2014/main" id="{8D745536-AA50-4EEF-9BC9-0DFB4D23AAB5}"/>
              </a:ext>
            </a:extLst>
          </p:cNvPr>
          <p:cNvSpPr txBox="1">
            <a:spLocks/>
          </p:cNvSpPr>
          <p:nvPr/>
        </p:nvSpPr>
        <p:spPr>
          <a:xfrm>
            <a:off x="353916" y="1265199"/>
            <a:ext cx="8264304" cy="32823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400" dirty="0"/>
              <a:t>Every data sample contains the I and Q part of the target signal. By operating in the complex plain, the operator may easily specify some content at only -300 kHz or similar.</a:t>
            </a:r>
          </a:p>
          <a:p>
            <a:pPr>
              <a:buFont typeface="Arial" panose="020B0604020202020204" pitchFamily="34" charset="0"/>
              <a:buChar char="•"/>
            </a:pPr>
            <a:endParaRPr lang="en-US" sz="1400" dirty="0"/>
          </a:p>
          <a:p>
            <a:pPr>
              <a:buFont typeface="Arial" panose="020B0604020202020204" pitchFamily="34" charset="0"/>
              <a:buChar char="•"/>
            </a:pPr>
            <a:r>
              <a:rPr lang="en-US" sz="1400" dirty="0"/>
              <a:t>An IQ mixer allows for moving this single spike to some target frequency, without generating conflicting spurs.</a:t>
            </a:r>
          </a:p>
        </p:txBody>
      </p:sp>
      <p:pic>
        <p:nvPicPr>
          <p:cNvPr id="6" name="Picture 5" descr="A close up of a red light&#10;&#10;Description automatically generated">
            <a:extLst>
              <a:ext uri="{FF2B5EF4-FFF2-40B4-BE49-F238E27FC236}">
                <a16:creationId xmlns:a16="http://schemas.microsoft.com/office/drawing/2014/main" id="{73C7DB32-4E20-4E0B-91A8-D857588E5590}"/>
              </a:ext>
            </a:extLst>
          </p:cNvPr>
          <p:cNvPicPr>
            <a:picLocks noChangeAspect="1"/>
          </p:cNvPicPr>
          <p:nvPr/>
        </p:nvPicPr>
        <p:blipFill>
          <a:blip r:embed="rId4"/>
          <a:stretch>
            <a:fillRect/>
          </a:stretch>
        </p:blipFill>
        <p:spPr>
          <a:xfrm>
            <a:off x="2090737" y="2571750"/>
            <a:ext cx="4962525" cy="1885950"/>
          </a:xfrm>
          <a:prstGeom prst="rect">
            <a:avLst/>
          </a:prstGeom>
        </p:spPr>
      </p:pic>
    </p:spTree>
    <p:extLst>
      <p:ext uri="{BB962C8B-B14F-4D97-AF65-F5344CB8AC3E}">
        <p14:creationId xmlns:p14="http://schemas.microsoft.com/office/powerpoint/2010/main" val="25271642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29</a:t>
            </a:fld>
            <a:endParaRPr lang="en-GB" dirty="0"/>
          </a:p>
        </p:txBody>
      </p:sp>
      <p:sp>
        <p:nvSpPr>
          <p:cNvPr id="13" name="Rectangle 4">
            <a:extLst>
              <a:ext uri="{FF2B5EF4-FFF2-40B4-BE49-F238E27FC236}">
                <a16:creationId xmlns:a16="http://schemas.microsoft.com/office/drawing/2014/main" id="{A6E00ADC-B99A-4F84-92AF-1CE41A8AB143}"/>
              </a:ext>
            </a:extLst>
          </p:cNvPr>
          <p:cNvSpPr>
            <a:spLocks noChangeArrowheads="1"/>
          </p:cNvSpPr>
          <p:nvPr/>
        </p:nvSpPr>
        <p:spPr bwMode="auto">
          <a:xfrm>
            <a:off x="0" y="2248584"/>
            <a:ext cx="9144000"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With this basic idea, go wild</a:t>
            </a:r>
          </a:p>
          <a:p>
            <a:pPr algn="ctr" fontAlgn="auto">
              <a:spcBef>
                <a:spcPts val="0"/>
              </a:spcBef>
              <a:spcAft>
                <a:spcPts val="0"/>
              </a:spcAft>
              <a:defRPr/>
            </a:pPr>
            <a:endParaRPr lang="en-GB" sz="2000" b="1" dirty="0">
              <a:solidFill>
                <a:prstClr val="black"/>
              </a:solidFill>
              <a:latin typeface="Arial" charset="0"/>
              <a:cs typeface="Arial" charset="0"/>
            </a:endParaRPr>
          </a:p>
          <a:p>
            <a:pPr algn="ctr" fontAlgn="auto">
              <a:spcBef>
                <a:spcPts val="0"/>
              </a:spcBef>
              <a:spcAft>
                <a:spcPts val="0"/>
              </a:spcAft>
              <a:defRPr/>
            </a:pPr>
            <a:r>
              <a:rPr lang="en-GB" sz="2000" b="1" dirty="0">
                <a:solidFill>
                  <a:prstClr val="black"/>
                </a:solidFill>
                <a:latin typeface="Arial" charset="0"/>
                <a:cs typeface="Arial" charset="0"/>
              </a:rPr>
              <a:t>There are hundreds of IQ tutorials online.</a:t>
            </a:r>
          </a:p>
        </p:txBody>
      </p:sp>
    </p:spTree>
    <p:extLst>
      <p:ext uri="{BB962C8B-B14F-4D97-AF65-F5344CB8AC3E}">
        <p14:creationId xmlns:p14="http://schemas.microsoft.com/office/powerpoint/2010/main" val="41826779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3</a:t>
            </a:fld>
            <a:endParaRPr lang="en-GB" dirty="0"/>
          </a:p>
        </p:txBody>
      </p:sp>
      <p:sp>
        <p:nvSpPr>
          <p:cNvPr id="13" name="Rectangle 4">
            <a:extLst>
              <a:ext uri="{FF2B5EF4-FFF2-40B4-BE49-F238E27FC236}">
                <a16:creationId xmlns:a16="http://schemas.microsoft.com/office/drawing/2014/main" id="{A6E00ADC-B99A-4F84-92AF-1CE41A8AB143}"/>
              </a:ext>
            </a:extLst>
          </p:cNvPr>
          <p:cNvSpPr>
            <a:spLocks noChangeArrowheads="1"/>
          </p:cNvSpPr>
          <p:nvPr/>
        </p:nvSpPr>
        <p:spPr bwMode="auto">
          <a:xfrm>
            <a:off x="0" y="2225724"/>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Contract status</a:t>
            </a:r>
          </a:p>
        </p:txBody>
      </p:sp>
    </p:spTree>
    <p:extLst>
      <p:ext uri="{BB962C8B-B14F-4D97-AF65-F5344CB8AC3E}">
        <p14:creationId xmlns:p14="http://schemas.microsoft.com/office/powerpoint/2010/main" val="34230262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30</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Some final notes on interpolation, filtering, mixing</a:t>
            </a:r>
          </a:p>
        </p:txBody>
      </p:sp>
      <p:pic>
        <p:nvPicPr>
          <p:cNvPr id="9" name="Picture 8" descr="A picture containing drawing&#10;&#10;Description automatically generated">
            <a:extLst>
              <a:ext uri="{FF2B5EF4-FFF2-40B4-BE49-F238E27FC236}">
                <a16:creationId xmlns:a16="http://schemas.microsoft.com/office/drawing/2014/main" id="{3694D067-615F-49E8-8A9C-B2CDE691F2C4}"/>
              </a:ext>
            </a:extLst>
          </p:cNvPr>
          <p:cNvPicPr>
            <a:picLocks noChangeAspect="1"/>
          </p:cNvPicPr>
          <p:nvPr/>
        </p:nvPicPr>
        <p:blipFill>
          <a:blip r:embed="rId3"/>
          <a:stretch>
            <a:fillRect/>
          </a:stretch>
        </p:blipFill>
        <p:spPr>
          <a:xfrm>
            <a:off x="4170997" y="3167557"/>
            <a:ext cx="3697605" cy="13501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E3ABFDF8-9F29-421A-AF40-439651D81A78}"/>
              </a:ext>
            </a:extLst>
          </p:cNvPr>
          <p:cNvPicPr>
            <a:picLocks noChangeAspect="1"/>
          </p:cNvPicPr>
          <p:nvPr/>
        </p:nvPicPr>
        <p:blipFill>
          <a:blip r:embed="rId4"/>
          <a:stretch>
            <a:fillRect/>
          </a:stretch>
        </p:blipFill>
        <p:spPr>
          <a:xfrm>
            <a:off x="4220527" y="1350221"/>
            <a:ext cx="3598545" cy="1313992"/>
          </a:xfrm>
          <a:prstGeom prst="rect">
            <a:avLst/>
          </a:prstGeom>
        </p:spPr>
      </p:pic>
      <p:pic>
        <p:nvPicPr>
          <p:cNvPr id="14" name="Picture 13" descr="A close up of a logo&#10;&#10;Description automatically generated">
            <a:extLst>
              <a:ext uri="{FF2B5EF4-FFF2-40B4-BE49-F238E27FC236}">
                <a16:creationId xmlns:a16="http://schemas.microsoft.com/office/drawing/2014/main" id="{6FC199AA-F794-4CA5-9C0A-F9FBDC1F1E48}"/>
              </a:ext>
            </a:extLst>
          </p:cNvPr>
          <p:cNvPicPr>
            <a:picLocks noChangeAspect="1"/>
          </p:cNvPicPr>
          <p:nvPr/>
        </p:nvPicPr>
        <p:blipFill>
          <a:blip r:embed="rId5"/>
          <a:stretch>
            <a:fillRect/>
          </a:stretch>
        </p:blipFill>
        <p:spPr>
          <a:xfrm>
            <a:off x="656372" y="1390562"/>
            <a:ext cx="2330202" cy="1273651"/>
          </a:xfrm>
          <a:prstGeom prst="rect">
            <a:avLst/>
          </a:prstGeom>
        </p:spPr>
      </p:pic>
      <p:pic>
        <p:nvPicPr>
          <p:cNvPr id="16" name="Picture 15" descr="A close up of a logo&#10;&#10;Description automatically generated">
            <a:extLst>
              <a:ext uri="{FF2B5EF4-FFF2-40B4-BE49-F238E27FC236}">
                <a16:creationId xmlns:a16="http://schemas.microsoft.com/office/drawing/2014/main" id="{336FC842-785C-4F74-9C9F-E8F44B006E59}"/>
              </a:ext>
            </a:extLst>
          </p:cNvPr>
          <p:cNvPicPr>
            <a:picLocks noChangeAspect="1"/>
          </p:cNvPicPr>
          <p:nvPr/>
        </p:nvPicPr>
        <p:blipFill rotWithShape="1">
          <a:blip r:embed="rId6"/>
          <a:srcRect l="8423" r="5246"/>
          <a:stretch/>
        </p:blipFill>
        <p:spPr>
          <a:xfrm>
            <a:off x="458196" y="3240662"/>
            <a:ext cx="2846484" cy="1203951"/>
          </a:xfrm>
          <a:prstGeom prst="rect">
            <a:avLst/>
          </a:prstGeom>
        </p:spPr>
      </p:pic>
      <p:sp>
        <p:nvSpPr>
          <p:cNvPr id="17" name="Rectangle 4">
            <a:extLst>
              <a:ext uri="{FF2B5EF4-FFF2-40B4-BE49-F238E27FC236}">
                <a16:creationId xmlns:a16="http://schemas.microsoft.com/office/drawing/2014/main" id="{D47AC785-7F96-4C50-A08F-B53F291539EF}"/>
              </a:ext>
            </a:extLst>
          </p:cNvPr>
          <p:cNvSpPr>
            <a:spLocks noChangeArrowheads="1"/>
          </p:cNvSpPr>
          <p:nvPr/>
        </p:nvSpPr>
        <p:spPr bwMode="auto">
          <a:xfrm>
            <a:off x="656372" y="1315930"/>
            <a:ext cx="40808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1</a:t>
            </a:r>
          </a:p>
        </p:txBody>
      </p:sp>
      <p:sp>
        <p:nvSpPr>
          <p:cNvPr id="18" name="Rectangle 4">
            <a:extLst>
              <a:ext uri="{FF2B5EF4-FFF2-40B4-BE49-F238E27FC236}">
                <a16:creationId xmlns:a16="http://schemas.microsoft.com/office/drawing/2014/main" id="{59F869AC-9789-43B9-883F-BE66A079D7B5}"/>
              </a:ext>
            </a:extLst>
          </p:cNvPr>
          <p:cNvSpPr>
            <a:spLocks noChangeArrowheads="1"/>
          </p:cNvSpPr>
          <p:nvPr/>
        </p:nvSpPr>
        <p:spPr bwMode="auto">
          <a:xfrm>
            <a:off x="4156525" y="1261638"/>
            <a:ext cx="40808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2</a:t>
            </a:r>
          </a:p>
        </p:txBody>
      </p:sp>
      <p:sp>
        <p:nvSpPr>
          <p:cNvPr id="19" name="Rectangle 4">
            <a:extLst>
              <a:ext uri="{FF2B5EF4-FFF2-40B4-BE49-F238E27FC236}">
                <a16:creationId xmlns:a16="http://schemas.microsoft.com/office/drawing/2014/main" id="{98A07A8B-D54F-48CF-A606-D6EC1AD8FA00}"/>
              </a:ext>
            </a:extLst>
          </p:cNvPr>
          <p:cNvSpPr>
            <a:spLocks noChangeArrowheads="1"/>
          </p:cNvSpPr>
          <p:nvPr/>
        </p:nvSpPr>
        <p:spPr bwMode="auto">
          <a:xfrm>
            <a:off x="656372" y="2994440"/>
            <a:ext cx="40808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3</a:t>
            </a:r>
          </a:p>
        </p:txBody>
      </p:sp>
      <p:sp>
        <p:nvSpPr>
          <p:cNvPr id="20" name="Rectangle 4">
            <a:extLst>
              <a:ext uri="{FF2B5EF4-FFF2-40B4-BE49-F238E27FC236}">
                <a16:creationId xmlns:a16="http://schemas.microsoft.com/office/drawing/2014/main" id="{C509D737-39BC-4725-92A5-96AFB30F4120}"/>
              </a:ext>
            </a:extLst>
          </p:cNvPr>
          <p:cNvSpPr>
            <a:spLocks noChangeArrowheads="1"/>
          </p:cNvSpPr>
          <p:nvPr/>
        </p:nvSpPr>
        <p:spPr bwMode="auto">
          <a:xfrm>
            <a:off x="4163916" y="3026380"/>
            <a:ext cx="40808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4</a:t>
            </a:r>
          </a:p>
        </p:txBody>
      </p:sp>
      <p:sp>
        <p:nvSpPr>
          <p:cNvPr id="21" name="Rectangle 4">
            <a:extLst>
              <a:ext uri="{FF2B5EF4-FFF2-40B4-BE49-F238E27FC236}">
                <a16:creationId xmlns:a16="http://schemas.microsoft.com/office/drawing/2014/main" id="{F56D253B-0FEC-46BF-AD43-C459AB4D60A0}"/>
              </a:ext>
            </a:extLst>
          </p:cNvPr>
          <p:cNvSpPr>
            <a:spLocks noChangeArrowheads="1"/>
          </p:cNvSpPr>
          <p:nvPr/>
        </p:nvSpPr>
        <p:spPr bwMode="auto">
          <a:xfrm>
            <a:off x="6297566" y="2886603"/>
            <a:ext cx="348413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1400" b="1" dirty="0">
                <a:solidFill>
                  <a:prstClr val="black"/>
                </a:solidFill>
                <a:latin typeface="Arial" charset="0"/>
                <a:cs typeface="Arial" charset="0"/>
              </a:rPr>
              <a:t>NOTE: amplitude</a:t>
            </a:r>
            <a:br>
              <a:rPr lang="en-GB" sz="1400" b="1" dirty="0">
                <a:solidFill>
                  <a:prstClr val="black"/>
                </a:solidFill>
                <a:latin typeface="Arial" charset="0"/>
                <a:cs typeface="Arial" charset="0"/>
              </a:rPr>
            </a:br>
            <a:r>
              <a:rPr lang="en-GB" sz="1400" b="1" dirty="0">
                <a:solidFill>
                  <a:prstClr val="black"/>
                </a:solidFill>
                <a:latin typeface="Arial" charset="0"/>
                <a:cs typeface="Arial" charset="0"/>
              </a:rPr>
              <a:t>changes disregarded</a:t>
            </a:r>
          </a:p>
        </p:txBody>
      </p:sp>
    </p:spTree>
    <p:extLst>
      <p:ext uri="{BB962C8B-B14F-4D97-AF65-F5344CB8AC3E}">
        <p14:creationId xmlns:p14="http://schemas.microsoft.com/office/powerpoint/2010/main" val="12776298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a:p>
        </p:txBody>
      </p:sp>
      <p:sp>
        <p:nvSpPr>
          <p:cNvPr id="3" name="Platshållare för sidfot 2"/>
          <p:cNvSpPr>
            <a:spLocks noGrp="1"/>
          </p:cNvSpPr>
          <p:nvPr>
            <p:ph type="ftr" sz="quarter" idx="11"/>
          </p:nvPr>
        </p:nvSpPr>
        <p:spPr/>
        <p:txBody>
          <a:bodyPr/>
          <a:lstStyle/>
          <a:p>
            <a:r>
              <a:rPr lang="en-GB"/>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31</a:t>
            </a:fld>
            <a:endParaRPr lang="en-GB"/>
          </a:p>
        </p:txBody>
      </p:sp>
      <p:sp>
        <p:nvSpPr>
          <p:cNvPr id="6" name="Rectangle 4">
            <a:extLst>
              <a:ext uri="{FF2B5EF4-FFF2-40B4-BE49-F238E27FC236}">
                <a16:creationId xmlns:a16="http://schemas.microsoft.com/office/drawing/2014/main" id="{82C54232-E092-4057-8237-8FE306FB08B4}"/>
              </a:ext>
            </a:extLst>
          </p:cNvPr>
          <p:cNvSpPr>
            <a:spLocks noChangeArrowheads="1"/>
          </p:cNvSpPr>
          <p:nvPr/>
        </p:nvSpPr>
        <p:spPr bwMode="auto">
          <a:xfrm>
            <a:off x="0" y="2225724"/>
            <a:ext cx="91440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Open-class</a:t>
            </a:r>
            <a:r>
              <a:rPr lang="en-US" sz="3600" b="1" dirty="0">
                <a:solidFill>
                  <a:prstClr val="black"/>
                </a:solidFill>
                <a:latin typeface="Arial" charset="0"/>
                <a:cs typeface="Arial" charset="0"/>
              </a:rPr>
              <a:t> </a:t>
            </a:r>
            <a:r>
              <a:rPr lang="en-GB" sz="3600" b="1" dirty="0">
                <a:solidFill>
                  <a:prstClr val="black"/>
                </a:solidFill>
                <a:latin typeface="Arial" charset="0"/>
                <a:cs typeface="Arial" charset="0"/>
              </a:rPr>
              <a:t>questions</a:t>
            </a:r>
          </a:p>
          <a:p>
            <a:pPr algn="ctr" fontAlgn="auto">
              <a:spcBef>
                <a:spcPts val="0"/>
              </a:spcBef>
              <a:spcAft>
                <a:spcPts val="0"/>
              </a:spcAft>
              <a:defRPr/>
            </a:pPr>
            <a:endParaRPr lang="en-GB" sz="1200" b="1" dirty="0">
              <a:solidFill>
                <a:prstClr val="black"/>
              </a:solidFill>
              <a:latin typeface="Arial" charset="0"/>
              <a:cs typeface="Arial" charset="0"/>
            </a:endParaRPr>
          </a:p>
          <a:p>
            <a:pPr algn="ctr" fontAlgn="auto">
              <a:spcBef>
                <a:spcPts val="0"/>
              </a:spcBef>
              <a:spcAft>
                <a:spcPts val="0"/>
              </a:spcAft>
              <a:defRPr/>
            </a:pPr>
            <a:r>
              <a:rPr lang="en-GB" sz="1200" b="1" dirty="0">
                <a:solidFill>
                  <a:prstClr val="black"/>
                </a:solidFill>
                <a:latin typeface="Arial" charset="0"/>
                <a:cs typeface="Arial" charset="0"/>
              </a:rPr>
              <a:t>My mailbox is open: </a:t>
            </a:r>
            <a:r>
              <a:rPr lang="en-GB" sz="1200" b="1" dirty="0">
                <a:solidFill>
                  <a:schemeClr val="accent1"/>
                </a:solidFill>
                <a:latin typeface="Arial" charset="0"/>
                <a:cs typeface="Arial" charset="0"/>
                <a:hlinkClick r:id="rId3">
                  <a:extLst>
                    <a:ext uri="{A12FA001-AC4F-418D-AE19-62706E023703}">
                      <ahyp:hlinkClr xmlns:ahyp="http://schemas.microsoft.com/office/drawing/2018/hyperlinkcolor" val="tx"/>
                    </a:ext>
                  </a:extLst>
                </a:hlinkClick>
              </a:rPr>
              <a:t>krizan@chalmers.se</a:t>
            </a:r>
            <a:endParaRPr lang="en-GB" sz="1200" b="1" dirty="0">
              <a:solidFill>
                <a:prstClr val="black"/>
              </a:solidFill>
              <a:latin typeface="Arial" charset="0"/>
              <a:cs typeface="Arial" charset="0"/>
            </a:endParaRPr>
          </a:p>
        </p:txBody>
      </p:sp>
    </p:spTree>
    <p:extLst>
      <p:ext uri="{BB962C8B-B14F-4D97-AF65-F5344CB8AC3E}">
        <p14:creationId xmlns:p14="http://schemas.microsoft.com/office/powerpoint/2010/main" val="2365421446"/>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3314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4</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Added content since last time</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459466"/>
            <a:ext cx="7776624" cy="279249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t>General notes on development and testing procedures</a:t>
            </a:r>
            <a:br>
              <a:rPr lang="en-GB" sz="1400" dirty="0"/>
            </a:br>
            <a:r>
              <a:rPr lang="en-GB" sz="1400" dirty="0"/>
              <a:t>	- Hints on testing, development suggestions, the minimal system</a:t>
            </a:r>
          </a:p>
          <a:p>
            <a:pPr>
              <a:buFont typeface="Arial" panose="020B0604020202020204" pitchFamily="34" charset="0"/>
              <a:buChar char="•"/>
            </a:pPr>
            <a:endParaRPr lang="en-GB" sz="1400" dirty="0"/>
          </a:p>
          <a:p>
            <a:pPr>
              <a:buFont typeface="Arial" panose="020B0604020202020204" pitchFamily="34" charset="0"/>
              <a:buChar char="•"/>
            </a:pPr>
            <a:r>
              <a:rPr lang="en-GB" sz="1400" dirty="0"/>
              <a:t>Updates in the module descriptive document from last lecture</a:t>
            </a:r>
          </a:p>
          <a:p>
            <a:pPr>
              <a:buFont typeface="Arial" panose="020B0604020202020204" pitchFamily="34" charset="0"/>
              <a:buChar char="•"/>
            </a:pPr>
            <a:endParaRPr lang="en-GB" sz="1400" dirty="0"/>
          </a:p>
          <a:p>
            <a:pPr>
              <a:buFont typeface="Arial" panose="020B0604020202020204" pitchFamily="34" charset="0"/>
              <a:buChar char="•"/>
            </a:pPr>
            <a:r>
              <a:rPr lang="en-GB" sz="1400" dirty="0"/>
              <a:t>( Student contract )</a:t>
            </a:r>
            <a:br>
              <a:rPr lang="en-GB" sz="1400" dirty="0"/>
            </a:br>
            <a:endParaRPr lang="en-GB" sz="1400" dirty="0"/>
          </a:p>
          <a:p>
            <a:pPr>
              <a:buFont typeface="Arial" panose="020B0604020202020204" pitchFamily="34" charset="0"/>
              <a:buChar char="•"/>
            </a:pPr>
            <a:r>
              <a:rPr lang="en-GB" sz="1400" dirty="0"/>
              <a:t>Datasheets</a:t>
            </a:r>
            <a:br>
              <a:rPr lang="en-GB" sz="1400" dirty="0"/>
            </a:br>
            <a:r>
              <a:rPr lang="en-GB" sz="1400" dirty="0"/>
              <a:t>-	Target platform ADC/DAC</a:t>
            </a:r>
            <a:br>
              <a:rPr lang="en-GB" sz="1400" dirty="0"/>
            </a:br>
            <a:r>
              <a:rPr lang="en-GB" sz="1400" dirty="0"/>
              <a:t>-	The PHY chip on the </a:t>
            </a:r>
            <a:r>
              <a:rPr lang="en-GB" sz="1400" dirty="0" err="1"/>
              <a:t>Nexys</a:t>
            </a:r>
            <a:r>
              <a:rPr lang="en-GB" sz="1400" dirty="0"/>
              <a:t> 4</a:t>
            </a:r>
            <a:br>
              <a:rPr lang="en-GB" sz="1400" dirty="0"/>
            </a:br>
            <a:endParaRPr lang="en-GB" sz="1400" dirty="0"/>
          </a:p>
          <a:p>
            <a:pPr>
              <a:buFont typeface="Arial" panose="020B0604020202020204" pitchFamily="34" charset="0"/>
              <a:buChar char="•"/>
            </a:pPr>
            <a:r>
              <a:rPr lang="en-GB" sz="1400" dirty="0"/>
              <a:t>As usual, lecture slides with additional notes</a:t>
            </a:r>
          </a:p>
        </p:txBody>
      </p:sp>
    </p:spTree>
    <p:extLst>
      <p:ext uri="{BB962C8B-B14F-4D97-AF65-F5344CB8AC3E}">
        <p14:creationId xmlns:p14="http://schemas.microsoft.com/office/powerpoint/2010/main" val="32701189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5</a:t>
            </a:fld>
            <a:endParaRPr lang="en-GB" dirty="0"/>
          </a:p>
        </p:txBody>
      </p:sp>
      <p:sp>
        <p:nvSpPr>
          <p:cNvPr id="13" name="Rectangle 4">
            <a:extLst>
              <a:ext uri="{FF2B5EF4-FFF2-40B4-BE49-F238E27FC236}">
                <a16:creationId xmlns:a16="http://schemas.microsoft.com/office/drawing/2014/main" id="{A6E00ADC-B99A-4F84-92AF-1CE41A8AB143}"/>
              </a:ext>
            </a:extLst>
          </p:cNvPr>
          <p:cNvSpPr>
            <a:spLocks noChangeArrowheads="1"/>
          </p:cNvSpPr>
          <p:nvPr/>
        </p:nvSpPr>
        <p:spPr bwMode="auto">
          <a:xfrm>
            <a:off x="0" y="1971585"/>
            <a:ext cx="9144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IF, FIFO and IQ</a:t>
            </a:r>
            <a:br>
              <a:rPr lang="en-GB" sz="3600" b="1" dirty="0">
                <a:solidFill>
                  <a:prstClr val="black"/>
                </a:solidFill>
                <a:latin typeface="Arial" charset="0"/>
                <a:cs typeface="Arial" charset="0"/>
              </a:rPr>
            </a:br>
            <a:r>
              <a:rPr lang="en-GB" sz="3600" b="1" dirty="0">
                <a:solidFill>
                  <a:prstClr val="black"/>
                </a:solidFill>
                <a:latin typeface="Arial" charset="0"/>
                <a:cs typeface="Arial" charset="0"/>
              </a:rPr>
              <a:t>frequencies</a:t>
            </a:r>
          </a:p>
        </p:txBody>
      </p:sp>
    </p:spTree>
    <p:extLst>
      <p:ext uri="{BB962C8B-B14F-4D97-AF65-F5344CB8AC3E}">
        <p14:creationId xmlns:p14="http://schemas.microsoft.com/office/powerpoint/2010/main" val="19207080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6</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IF, FIFO and IQ frequencies</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459466"/>
            <a:ext cx="7776624" cy="27924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t>Clocking FIFOs at 100 MHz was insufficient in Mats’ earlier experiments.</a:t>
            </a:r>
          </a:p>
          <a:p>
            <a:pPr>
              <a:buFont typeface="Arial" panose="020B0604020202020204" pitchFamily="34" charset="0"/>
              <a:buChar char="•"/>
            </a:pPr>
            <a:endParaRPr lang="en-GB" sz="1400" dirty="0"/>
          </a:p>
          <a:p>
            <a:pPr>
              <a:buFont typeface="Arial" panose="020B0604020202020204" pitchFamily="34" charset="0"/>
              <a:buChar char="•"/>
            </a:pPr>
            <a:r>
              <a:rPr lang="en-GB" sz="1400" dirty="0"/>
              <a:t>Meaning that you should aim for a design which would allow for the maximum IF frequency if possible.</a:t>
            </a:r>
            <a:br>
              <a:rPr lang="en-GB" sz="1400" dirty="0"/>
            </a:br>
            <a:br>
              <a:rPr lang="en-GB" sz="1400" dirty="0"/>
            </a:br>
            <a:br>
              <a:rPr lang="en-GB" sz="1400" dirty="0"/>
            </a:br>
            <a:r>
              <a:rPr lang="en-GB" sz="1050" dirty="0"/>
              <a:t>… see next slide</a:t>
            </a:r>
            <a:endParaRPr lang="en-GB" sz="1400" dirty="0"/>
          </a:p>
        </p:txBody>
      </p:sp>
    </p:spTree>
    <p:extLst>
      <p:ext uri="{BB962C8B-B14F-4D97-AF65-F5344CB8AC3E}">
        <p14:creationId xmlns:p14="http://schemas.microsoft.com/office/powerpoint/2010/main" val="5163661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7</a:t>
            </a:fld>
            <a:endParaRPr lang="en-GB" dirty="0"/>
          </a:p>
        </p:txBody>
      </p:sp>
      <p:pic>
        <p:nvPicPr>
          <p:cNvPr id="5" name="Picture 4">
            <a:extLst>
              <a:ext uri="{FF2B5EF4-FFF2-40B4-BE49-F238E27FC236}">
                <a16:creationId xmlns:a16="http://schemas.microsoft.com/office/drawing/2014/main" id="{713034CC-B540-4850-861B-BB228C5AAB0C}"/>
              </a:ext>
            </a:extLst>
          </p:cNvPr>
          <p:cNvPicPr>
            <a:picLocks noChangeAspect="1"/>
          </p:cNvPicPr>
          <p:nvPr/>
        </p:nvPicPr>
        <p:blipFill>
          <a:blip r:embed="rId3"/>
          <a:stretch>
            <a:fillRect/>
          </a:stretch>
        </p:blipFill>
        <p:spPr>
          <a:xfrm>
            <a:off x="1333499" y="663286"/>
            <a:ext cx="6477002" cy="3816928"/>
          </a:xfrm>
          <a:prstGeom prst="rect">
            <a:avLst/>
          </a:prstGeom>
        </p:spPr>
      </p:pic>
      <p:sp>
        <p:nvSpPr>
          <p:cNvPr id="6" name="Rectangle 5">
            <a:extLst>
              <a:ext uri="{FF2B5EF4-FFF2-40B4-BE49-F238E27FC236}">
                <a16:creationId xmlns:a16="http://schemas.microsoft.com/office/drawing/2014/main" id="{BBFFBD30-22BE-4F02-9D0A-E423DC9FBA32}"/>
              </a:ext>
            </a:extLst>
          </p:cNvPr>
          <p:cNvSpPr/>
          <p:nvPr/>
        </p:nvSpPr>
        <p:spPr>
          <a:xfrm>
            <a:off x="4762500" y="4019550"/>
            <a:ext cx="895350" cy="460664"/>
          </a:xfrm>
          <a:prstGeom prst="rect">
            <a:avLst/>
          </a:prstGeom>
          <a:noFill/>
          <a:ln w="76200">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n w="76200">
                <a:solidFill>
                  <a:schemeClr val="tx1"/>
                </a:solidFill>
              </a:ln>
            </a:endParaRPr>
          </a:p>
        </p:txBody>
      </p:sp>
    </p:spTree>
    <p:extLst>
      <p:ext uri="{BB962C8B-B14F-4D97-AF65-F5344CB8AC3E}">
        <p14:creationId xmlns:p14="http://schemas.microsoft.com/office/powerpoint/2010/main" val="16826062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8</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2600" b="1" dirty="0">
                <a:solidFill>
                  <a:prstClr val="black"/>
                </a:solidFill>
                <a:latin typeface="Arial" charset="0"/>
                <a:cs typeface="Arial" charset="0"/>
              </a:rPr>
              <a:t>IF, FIFO and IQ frequencies</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459466"/>
            <a:ext cx="7776624" cy="279249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t>Clocking FIFOs at 100 MHz was insufficient in Mats’ earlier experiments.</a:t>
            </a:r>
          </a:p>
          <a:p>
            <a:pPr>
              <a:buFont typeface="Arial" panose="020B0604020202020204" pitchFamily="34" charset="0"/>
              <a:buChar char="•"/>
            </a:pPr>
            <a:endParaRPr lang="en-GB" sz="1400" dirty="0"/>
          </a:p>
          <a:p>
            <a:pPr>
              <a:buFont typeface="Arial" panose="020B0604020202020204" pitchFamily="34" charset="0"/>
              <a:buChar char="•"/>
            </a:pPr>
            <a:r>
              <a:rPr lang="en-GB" sz="1400" dirty="0"/>
              <a:t>Meaning that you should aim for a design which would allow for the maximum IF frequency if possible.</a:t>
            </a:r>
            <a:br>
              <a:rPr lang="en-GB" sz="1400" dirty="0"/>
            </a:br>
            <a:endParaRPr lang="en-GB" sz="1400" dirty="0">
              <a:solidFill>
                <a:schemeClr val="tx1"/>
              </a:solidFill>
            </a:endParaRPr>
          </a:p>
          <a:p>
            <a:pPr>
              <a:buFont typeface="Arial" panose="020B0604020202020204" pitchFamily="34" charset="0"/>
              <a:buChar char="•"/>
            </a:pPr>
            <a:r>
              <a:rPr lang="en-GB" sz="1400" dirty="0">
                <a:solidFill>
                  <a:schemeClr val="tx1"/>
                </a:solidFill>
              </a:rPr>
              <a:t>… given that nothing breaks, such as insufficient space constraints.</a:t>
            </a:r>
          </a:p>
          <a:p>
            <a:pPr marL="0" indent="0">
              <a:buNone/>
            </a:pPr>
            <a:endParaRPr lang="en-GB" sz="1400" dirty="0"/>
          </a:p>
          <a:p>
            <a:pPr>
              <a:buFont typeface="Arial" panose="020B0604020202020204" pitchFamily="34" charset="0"/>
              <a:buChar char="•"/>
            </a:pPr>
            <a:r>
              <a:rPr lang="en-GB" sz="1400" dirty="0"/>
              <a:t>Remember:</a:t>
            </a:r>
            <a:br>
              <a:rPr lang="en-GB" sz="1400" dirty="0"/>
            </a:br>
            <a:r>
              <a:rPr lang="en-GB" sz="1400" dirty="0"/>
              <a:t>Implementations relying solely on a single fixed clock frequency tend to cut corners,</a:t>
            </a:r>
            <a:br>
              <a:rPr lang="en-GB" sz="1400" dirty="0"/>
            </a:br>
            <a:r>
              <a:rPr lang="en-GB" sz="1400" dirty="0"/>
              <a:t>and generally end up being hard to work with in the end.</a:t>
            </a:r>
            <a:br>
              <a:rPr lang="en-GB" sz="1400" dirty="0"/>
            </a:br>
            <a:br>
              <a:rPr lang="en-GB" sz="1400" dirty="0"/>
            </a:br>
            <a:r>
              <a:rPr lang="en-GB" sz="1400" dirty="0"/>
              <a:t>Make your design sufficiently generic without relying on the clock rate.</a:t>
            </a:r>
          </a:p>
        </p:txBody>
      </p:sp>
    </p:spTree>
    <p:extLst>
      <p:ext uri="{BB962C8B-B14F-4D97-AF65-F5344CB8AC3E}">
        <p14:creationId xmlns:p14="http://schemas.microsoft.com/office/powerpoint/2010/main" val="35513069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7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9</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GB" sz="2600" b="1" dirty="0">
                <a:solidFill>
                  <a:prstClr val="black"/>
                </a:solidFill>
                <a:latin typeface="Arial" charset="0"/>
                <a:cs typeface="Arial" charset="0"/>
              </a:rPr>
              <a:t>More on IF, FIFO and IQ frequencies</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459466"/>
            <a:ext cx="7776624" cy="27924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t>The target platform maximum FIFO clock rate is 500 MHz (516 actually).</a:t>
            </a:r>
          </a:p>
          <a:p>
            <a:pPr>
              <a:buFont typeface="Arial" panose="020B0604020202020204" pitchFamily="34" charset="0"/>
              <a:buChar char="•"/>
            </a:pPr>
            <a:endParaRPr lang="en-GB" sz="1400" dirty="0"/>
          </a:p>
          <a:p>
            <a:pPr>
              <a:buFont typeface="Arial" panose="020B0604020202020204" pitchFamily="34" charset="0"/>
              <a:buChar char="•"/>
            </a:pPr>
            <a:r>
              <a:rPr lang="en-GB" sz="1400" dirty="0"/>
              <a:t>Scaling down with the same ratio (500/200), a fictitious development board ADC/DAC</a:t>
            </a:r>
            <a:br>
              <a:rPr lang="en-GB" sz="1400" dirty="0"/>
            </a:br>
            <a:r>
              <a:rPr lang="en-GB" sz="1400" dirty="0"/>
              <a:t>should input/output at 4000/2.5 = 1600 </a:t>
            </a:r>
            <a:r>
              <a:rPr lang="en-GB" sz="1400" dirty="0" err="1"/>
              <a:t>MSa</a:t>
            </a:r>
            <a:r>
              <a:rPr lang="en-GB" sz="1400" dirty="0"/>
              <a:t>/s.</a:t>
            </a:r>
          </a:p>
          <a:p>
            <a:pPr>
              <a:buFont typeface="Arial" panose="020B0604020202020204" pitchFamily="34" charset="0"/>
              <a:buChar char="•"/>
            </a:pPr>
            <a:endParaRPr lang="en-GB" sz="1400" dirty="0"/>
          </a:p>
          <a:p>
            <a:pPr>
              <a:buFont typeface="Arial" panose="020B0604020202020204" pitchFamily="34" charset="0"/>
              <a:buChar char="•"/>
            </a:pPr>
            <a:r>
              <a:rPr lang="en-GB" sz="1400" dirty="0"/>
              <a:t>Meaning:</a:t>
            </a:r>
            <a:br>
              <a:rPr lang="en-GB" sz="1400" dirty="0"/>
            </a:br>
            <a:r>
              <a:rPr lang="en-GB" sz="1400" dirty="0"/>
              <a:t>Your IF stream rate should be 100 </a:t>
            </a:r>
            <a:r>
              <a:rPr lang="en-GB" sz="1400" dirty="0" err="1"/>
              <a:t>MHz.</a:t>
            </a:r>
            <a:br>
              <a:rPr lang="en-GB" sz="1400" dirty="0"/>
            </a:br>
            <a:r>
              <a:rPr lang="en-GB" sz="1400" dirty="0"/>
              <a:t>Your IQ mixers should up/</a:t>
            </a:r>
            <a:r>
              <a:rPr lang="en-GB" sz="1400" dirty="0" err="1"/>
              <a:t>downconvert</a:t>
            </a:r>
            <a:r>
              <a:rPr lang="en-GB" sz="1400" dirty="0"/>
              <a:t> with a factor of 2.</a:t>
            </a:r>
            <a:br>
              <a:rPr lang="en-GB" sz="1400" dirty="0"/>
            </a:br>
            <a:r>
              <a:rPr lang="en-GB" sz="1400" dirty="0"/>
              <a:t>With eight parallel samples – we achieve an effective sample throughput of 1.6 </a:t>
            </a:r>
            <a:r>
              <a:rPr lang="en-GB" sz="1400" dirty="0" err="1"/>
              <a:t>GSa</a:t>
            </a:r>
            <a:r>
              <a:rPr lang="en-GB" sz="1400" dirty="0"/>
              <a:t>/s.</a:t>
            </a:r>
            <a:br>
              <a:rPr lang="en-GB" sz="1400" dirty="0"/>
            </a:br>
            <a:br>
              <a:rPr lang="en-GB" sz="1400" dirty="0"/>
            </a:br>
            <a:r>
              <a:rPr lang="en-GB" sz="1400" dirty="0"/>
              <a:t>Not bad for a 100 MHz main system clock.</a:t>
            </a:r>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p:txBody>
      </p:sp>
    </p:spTree>
    <p:extLst>
      <p:ext uri="{BB962C8B-B14F-4D97-AF65-F5344CB8AC3E}">
        <p14:creationId xmlns:p14="http://schemas.microsoft.com/office/powerpoint/2010/main" val="7821136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Chalmers PPT_Skis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halmer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2000" b="0" dirty="0" err="1" smtClean="0"/>
        </a:defPPr>
      </a:lstStyle>
    </a:txDef>
  </a:objectDefaults>
  <a:extraClrSchemeLst/>
</a:theme>
</file>

<file path=ppt/theme/theme4.xml><?xml version="1.0" encoding="utf-8"?>
<a:theme xmlns:a="http://schemas.openxmlformats.org/drawingml/2006/main" name="1_Custom Design">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Chalmers PPT_Skiss.potx</Template>
  <TotalTime>4948</TotalTime>
  <Words>2950</Words>
  <Application>Microsoft Office PowerPoint</Application>
  <PresentationFormat>On-screen Show (16:9)</PresentationFormat>
  <Paragraphs>495</Paragraphs>
  <Slides>32</Slides>
  <Notes>32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32</vt:i4>
      </vt:variant>
    </vt:vector>
  </HeadingPairs>
  <TitlesOfParts>
    <vt:vector size="39" baseType="lpstr">
      <vt:lpstr>Arial</vt:lpstr>
      <vt:lpstr>Calibri</vt:lpstr>
      <vt:lpstr>Cambria Math</vt:lpstr>
      <vt:lpstr>Chalmers PPT_Skiss</vt:lpstr>
      <vt:lpstr>2_Custom Design</vt:lpstr>
      <vt:lpstr>1_Chalmers</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Chalmers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christian.krizan@gmail.com</dc:creator>
  <cp:lastModifiedBy>Christian Krizan</cp:lastModifiedBy>
  <cp:revision>821</cp:revision>
  <cp:lastPrinted>2015-08-20T09:26:37Z</cp:lastPrinted>
  <dcterms:created xsi:type="dcterms:W3CDTF">2015-08-13T07:30:14Z</dcterms:created>
  <dcterms:modified xsi:type="dcterms:W3CDTF">2020-02-07T16:21:50Z</dcterms:modified>
</cp:coreProperties>
</file>