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0" r:id="rId2"/>
    <p:sldMasterId id="2147483663" r:id="rId3"/>
    <p:sldMasterId id="2147483666" r:id="rId4"/>
  </p:sldMasterIdLst>
  <p:notesMasterIdLst>
    <p:notesMasterId r:id="rId26"/>
  </p:notesMasterIdLst>
  <p:handoutMasterIdLst>
    <p:handoutMasterId r:id="rId27"/>
  </p:handoutMasterIdLst>
  <p:sldIdLst>
    <p:sldId id="328" r:id="rId5"/>
    <p:sldId id="300" r:id="rId6"/>
    <p:sldId id="306" r:id="rId7"/>
    <p:sldId id="326" r:id="rId8"/>
    <p:sldId id="339" r:id="rId9"/>
    <p:sldId id="340" r:id="rId10"/>
    <p:sldId id="341" r:id="rId11"/>
    <p:sldId id="337" r:id="rId12"/>
    <p:sldId id="343" r:id="rId13"/>
    <p:sldId id="344" r:id="rId14"/>
    <p:sldId id="342" r:id="rId15"/>
    <p:sldId id="332" r:id="rId16"/>
    <p:sldId id="333" r:id="rId17"/>
    <p:sldId id="334" r:id="rId18"/>
    <p:sldId id="338" r:id="rId19"/>
    <p:sldId id="335" r:id="rId20"/>
    <p:sldId id="336" r:id="rId21"/>
    <p:sldId id="345" r:id="rId22"/>
    <p:sldId id="331" r:id="rId23"/>
    <p:sldId id="329" r:id="rId24"/>
    <p:sldId id="330"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83069" autoAdjust="0"/>
  </p:normalViewPr>
  <p:slideViewPr>
    <p:cSldViewPr snapToGrid="0" snapToObjects="1">
      <p:cViewPr varScale="1">
        <p:scale>
          <a:sx n="122" d="100"/>
          <a:sy n="122" d="100"/>
        </p:scale>
        <p:origin x="90" y="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DAA945-BE08-1B46-8413-6A5263A27AC2}" type="datetimeFigureOut">
              <a:rPr lang="en-US" smtClean="0"/>
              <a:t>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B40B72-058A-2D4C-873C-A488ACFBAB3A}" type="slidenum">
              <a:rPr lang="en-US" smtClean="0"/>
              <a:t>‹#›</a:t>
            </a:fld>
            <a:endParaRPr lang="en-US" dirty="0"/>
          </a:p>
        </p:txBody>
      </p:sp>
    </p:spTree>
    <p:extLst>
      <p:ext uri="{BB962C8B-B14F-4D97-AF65-F5344CB8AC3E}">
        <p14:creationId xmlns:p14="http://schemas.microsoft.com/office/powerpoint/2010/main" val="833030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B3ED-92BC-DC4E-AB7C-EF538A1098F1}" type="datetimeFigureOut">
              <a:rPr lang="en-US" smtClean="0"/>
              <a:t>2/2/2020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6158-C7CB-0F44-B0F2-0892C423F71E}" type="slidenum">
              <a:rPr lang="en-US" smtClean="0"/>
              <a:t>‹#›</a:t>
            </a:fld>
            <a:endParaRPr lang="en-US" dirty="0"/>
          </a:p>
        </p:txBody>
      </p:sp>
    </p:spTree>
    <p:extLst>
      <p:ext uri="{BB962C8B-B14F-4D97-AF65-F5344CB8AC3E}">
        <p14:creationId xmlns:p14="http://schemas.microsoft.com/office/powerpoint/2010/main" val="9483596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SLIDE 1</a:t>
            </a:r>
          </a:p>
          <a:p>
            <a:r>
              <a:rPr lang="sv-SE" dirty="0" err="1"/>
              <a:t>Opening</a:t>
            </a:r>
            <a:r>
              <a:rPr lang="sv-SE" dirty="0"/>
              <a:t> </a:t>
            </a:r>
            <a:r>
              <a:rPr lang="sv-SE" dirty="0" err="1"/>
              <a:t>slide</a:t>
            </a:r>
            <a:r>
              <a:rPr lang="sv-SE" dirty="0"/>
              <a:t>.</a:t>
            </a:r>
          </a:p>
        </p:txBody>
      </p:sp>
      <p:sp>
        <p:nvSpPr>
          <p:cNvPr id="4" name="Slide Number Placeholder 3"/>
          <p:cNvSpPr>
            <a:spLocks noGrp="1"/>
          </p:cNvSpPr>
          <p:nvPr>
            <p:ph type="sldNum" sz="quarter" idx="5"/>
          </p:nvPr>
        </p:nvSpPr>
        <p:spPr/>
        <p:txBody>
          <a:bodyPr/>
          <a:lstStyle/>
          <a:p>
            <a:fld id="{F0BB6158-C7CB-0F44-B0F2-0892C423F71E}" type="slidenum">
              <a:rPr lang="en-US" smtClean="0"/>
              <a:t>1</a:t>
            </a:fld>
            <a:endParaRPr lang="en-US"/>
          </a:p>
        </p:txBody>
      </p:sp>
    </p:spTree>
    <p:extLst>
      <p:ext uri="{BB962C8B-B14F-4D97-AF65-F5344CB8AC3E}">
        <p14:creationId xmlns:p14="http://schemas.microsoft.com/office/powerpoint/2010/main" val="408349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a:t>
            </a:r>
          </a:p>
          <a:p>
            <a:r>
              <a:rPr lang="en-US" dirty="0"/>
              <a:t>This slide contains the questions as answered to the class over Canvas, I have</a:t>
            </a:r>
          </a:p>
          <a:p>
            <a:r>
              <a:rPr lang="en-US" dirty="0"/>
              <a:t>included this answer here as reference. Although, given the response in class,</a:t>
            </a:r>
          </a:p>
          <a:p>
            <a:r>
              <a:rPr lang="en-US" dirty="0"/>
              <a:t>I got the impression that you read your Canvas messages in a detailed</a:t>
            </a:r>
          </a:p>
          <a:p>
            <a:r>
              <a:rPr lang="en-US" dirty="0"/>
              <a:t>manner (very good).</a:t>
            </a:r>
          </a:p>
          <a:p>
            <a:endParaRPr lang="en-US" dirty="0"/>
          </a:p>
          <a:p>
            <a:r>
              <a:rPr lang="en-US" dirty="0"/>
              <a:t>&gt; &lt; Could you expand on the stream ID bus between the Ethernet communications and the Central stream controller modules? &gt;</a:t>
            </a:r>
          </a:p>
          <a:p>
            <a:r>
              <a:rPr lang="en-US" dirty="0"/>
              <a:t>&gt; This field contains what FIFO is targeted for the DAC upstream / ADC downstream, aka. it's intended for the central stream controller's management. The inner workings of the controller are in turn fully up to you to decide.</a:t>
            </a:r>
          </a:p>
          <a:p>
            <a:r>
              <a:rPr lang="en-US" dirty="0"/>
              <a:t>&gt; </a:t>
            </a:r>
          </a:p>
          <a:p>
            <a:r>
              <a:rPr lang="en-US" dirty="0"/>
              <a:t>&gt; The stream ID field in the received payload should be kept super simple. Index 16b0 could for instance point to ADC / DAC FIFO 1 (0...). I </a:t>
            </a:r>
            <a:r>
              <a:rPr lang="en-US" dirty="0" err="1"/>
              <a:t>realise</a:t>
            </a:r>
            <a:r>
              <a:rPr lang="en-US" dirty="0"/>
              <a:t> that whatever you decide here will have to be reproduced in the generated test sequences, thus to be frank the question remains to be asked whether this field should be hard-specified. For now, assume that this field contains the address to the specific FIFO counting from 16b0 onwards.</a:t>
            </a:r>
          </a:p>
          <a:p>
            <a:r>
              <a:rPr lang="en-US" dirty="0"/>
              <a:t>&gt; </a:t>
            </a:r>
          </a:p>
          <a:p>
            <a:r>
              <a:rPr lang="en-US" dirty="0"/>
              <a:t>&gt; &lt; Where does the received data become RLE encoded? &gt;</a:t>
            </a:r>
          </a:p>
          <a:p>
            <a:r>
              <a:rPr lang="en-US" dirty="0"/>
              <a:t>&gt; It will with 95%+ certainty already be </a:t>
            </a:r>
            <a:r>
              <a:rPr lang="en-US" dirty="0" err="1"/>
              <a:t>RLE'd</a:t>
            </a:r>
            <a:r>
              <a:rPr lang="en-US" dirty="0"/>
              <a:t> from the PC. Because, if you are to receive a stream of 100 identical packets, you will typically receive a control word (in the frame packet) stating "play 'this' payload 100 times." I acknowledge that there should probably be a specification on this rather than going with the original intent that the groups decide on how the RLE is done themselves, as it allows me to append control words in some defined format to the test strings that I will generate for your testing. I believe this will be useful for all groups in the long run.</a:t>
            </a:r>
          </a:p>
          <a:p>
            <a:r>
              <a:rPr lang="en-US" dirty="0"/>
              <a:t>&gt; </a:t>
            </a:r>
          </a:p>
          <a:p>
            <a:r>
              <a:rPr lang="en-US" dirty="0"/>
              <a:t>&gt; &lt; What is the packet sequence number? &gt;</a:t>
            </a:r>
          </a:p>
          <a:p>
            <a:r>
              <a:rPr lang="en-US" dirty="0"/>
              <a:t>&gt; Ah, so packet sequence numbering is related to the handling of dropped frames. It is simply a running number, which provides an implementer with a relatively easy way to detect that an entire packet was lost in transmission. I believe the module description document specified that you should preferably be able to handle dropped frames, in order to reduce corrupted data.</a:t>
            </a:r>
          </a:p>
          <a:p>
            <a:r>
              <a:rPr lang="en-US" dirty="0"/>
              <a:t>&gt; </a:t>
            </a:r>
          </a:p>
          <a:p>
            <a:r>
              <a:rPr lang="en-US" dirty="0"/>
              <a:t>&gt; My follow-up question is:</a:t>
            </a:r>
          </a:p>
          <a:p>
            <a:r>
              <a:rPr lang="en-US" dirty="0"/>
              <a:t>&gt; What are you really supposed to do if a packet goes missing? Because, the entire Ethernet communications module has been laid out to lessen FPGA-&gt;PC communication as much as possible (which is why it is not using TCP/IP etc.). Slowing (halting, even?) the stream in order to ask the PC for re-sending the lost frame is not particularly feasible when the QPU is already spinning its qubits. More and more quantum coherence is lost every picosecond, aka. time is a crucial constraint.</a:t>
            </a:r>
          </a:p>
          <a:p>
            <a:r>
              <a:rPr lang="en-US" dirty="0"/>
              <a:t>&gt; </a:t>
            </a:r>
          </a:p>
          <a:p>
            <a:r>
              <a:rPr lang="en-US" dirty="0"/>
              <a:t>&gt; Perhaps interpolating the last held sample at the targeted FIFO to the next sample received? Or just holding the current sample where it's at? I widely speculate that there are even papers on how to do this the 'best' way to </a:t>
            </a:r>
            <a:r>
              <a:rPr lang="en-US" dirty="0" err="1"/>
              <a:t>minimise</a:t>
            </a:r>
            <a:r>
              <a:rPr lang="en-US" dirty="0"/>
              <a:t> data loss in the quantum regime.</a:t>
            </a:r>
          </a:p>
          <a:p>
            <a:r>
              <a:rPr lang="en-US" dirty="0"/>
              <a:t>&gt; </a:t>
            </a:r>
          </a:p>
          <a:p>
            <a:r>
              <a:rPr lang="en-US" dirty="0"/>
              <a:t>&gt; If it proves too hard to handle dropped frames, Mats and I have said that we'll consider allowing the assumption that the data transmission from the PC is absolutely perfect.</a:t>
            </a:r>
          </a:p>
          <a:p>
            <a:r>
              <a:rPr lang="en-US" dirty="0"/>
              <a:t>&gt; </a:t>
            </a:r>
          </a:p>
          <a:p>
            <a:r>
              <a:rPr lang="en-US" dirty="0"/>
              <a:t>&gt; &lt; How do we target a DAC channel? &gt;</a:t>
            </a:r>
          </a:p>
          <a:p>
            <a:r>
              <a:rPr lang="en-US" dirty="0"/>
              <a:t>&gt; The DAC in question, more precisely which of all DAC channels is targeted, is given by the port number in the received Ethernet frame. A data package received on port 30000 will for instance target the first channel of all DAC channels available.</a:t>
            </a:r>
          </a:p>
          <a:p>
            <a:r>
              <a:rPr lang="en-US" dirty="0"/>
              <a:t>&gt; </a:t>
            </a:r>
          </a:p>
          <a:p>
            <a:r>
              <a:rPr lang="en-US" dirty="0"/>
              <a:t>&gt; If this comes as news to you, I dearly </a:t>
            </a:r>
            <a:r>
              <a:rPr lang="en-US" dirty="0" err="1"/>
              <a:t>apologise</a:t>
            </a:r>
            <a:r>
              <a:rPr lang="en-US" dirty="0"/>
              <a:t> as I may or may not have announced after the first technical lecture that there is a module description document in the Project specifications \ Qubit control.</a:t>
            </a:r>
          </a:p>
          <a:p>
            <a:r>
              <a:rPr lang="en-US" dirty="0"/>
              <a:t>&gt; </a:t>
            </a:r>
          </a:p>
          <a:p>
            <a:r>
              <a:rPr lang="en-US" dirty="0"/>
              <a:t>&gt; Regarding its structure, the packet sequence number will simply be a running 16-bit number starting at 16b0 (0000 0000 0000 0000). I notice now that the documentation on this number is slim, I'll get to updating this asap.</a:t>
            </a:r>
          </a:p>
          <a:p>
            <a:r>
              <a:rPr lang="en-US" dirty="0"/>
              <a:t>&gt; </a:t>
            </a:r>
          </a:p>
          <a:p>
            <a:r>
              <a:rPr lang="en-US" dirty="0"/>
              <a:t>&gt; &lt; Which parts of the Ethernet data structure is under our control? Can we decide on packet structure? &gt;</a:t>
            </a:r>
          </a:p>
          <a:p>
            <a:r>
              <a:rPr lang="en-US" dirty="0"/>
              <a:t>&gt; Pretty much none to be frank.</a:t>
            </a:r>
          </a:p>
          <a:p>
            <a:r>
              <a:rPr lang="en-US" dirty="0"/>
              <a:t>&gt; </a:t>
            </a:r>
          </a:p>
          <a:p>
            <a:r>
              <a:rPr lang="en-US" dirty="0"/>
              <a:t>&gt; I and Mats wanted originally that you should be able to decide pretty much whatever in this regard, but this puts a lot of work on generating test sequences for every single group for the final verification. Thus, the amount of free reign in the host-PC&lt;-&gt;FPGA interchange will likely be cut down so that every group conforms to the same host-PC format. Our goal is that as much of the Ethernet documentation as possible should come from standard docs available online.</a:t>
            </a:r>
          </a:p>
          <a:p>
            <a:r>
              <a:rPr lang="en-US" dirty="0"/>
              <a:t>&gt; </a:t>
            </a:r>
          </a:p>
          <a:p>
            <a:r>
              <a:rPr lang="en-US" dirty="0"/>
              <a:t>&gt; Your general approach should be, that if a certain bit sequence is specified to for instance contain the destination MAC, then you may rest assured that the destination MAC will be contained within that bit sequence.</a:t>
            </a:r>
          </a:p>
          <a:p>
            <a:r>
              <a:rPr lang="en-US" dirty="0"/>
              <a:t>&gt; </a:t>
            </a:r>
          </a:p>
          <a:p>
            <a:r>
              <a:rPr lang="en-US" dirty="0"/>
              <a:t>&gt; &lt; Who decides on what samples to be thrown out during windowing? &gt;</a:t>
            </a:r>
          </a:p>
          <a:p>
            <a:r>
              <a:rPr lang="en-US" dirty="0"/>
              <a:t>&gt; The operator decides, typically you will receive some control word stating to drop the first 4000 samples in some received signal. And, some control word stating to keep 5000 samples in total (aka. samples 4000 to 8999). These two together should be sufficient to format some running pointer in the skip/store block.</a:t>
            </a:r>
          </a:p>
          <a:p>
            <a:r>
              <a:rPr lang="en-US" dirty="0"/>
              <a:t>&gt; </a:t>
            </a:r>
          </a:p>
          <a:p>
            <a:r>
              <a:rPr lang="en-US" dirty="0"/>
              <a:t>&gt; As you see, there will have to be supplementary information on control word syntax, depending on how detailed test sequences the Q-groups want as a whole.</a:t>
            </a:r>
          </a:p>
          <a:p>
            <a:r>
              <a:rPr lang="en-US" dirty="0"/>
              <a:t>&gt; </a:t>
            </a:r>
          </a:p>
          <a:p>
            <a:r>
              <a:rPr lang="en-US" dirty="0"/>
              <a:t>&gt; More information will ensue.</a:t>
            </a:r>
          </a:p>
          <a:p>
            <a:r>
              <a:rPr lang="en-US" dirty="0"/>
              <a:t>&gt; </a:t>
            </a:r>
          </a:p>
          <a:p>
            <a:r>
              <a:rPr lang="en-US" dirty="0"/>
              <a:t>&gt; &lt; Could you describe the sum block in further detail? &gt;</a:t>
            </a:r>
          </a:p>
          <a:p>
            <a:r>
              <a:rPr lang="en-US" dirty="0"/>
              <a:t>&gt; Let's say that sample A is stored in the </a:t>
            </a:r>
            <a:r>
              <a:rPr lang="en-US" dirty="0" err="1"/>
              <a:t>upconversion</a:t>
            </a:r>
            <a:r>
              <a:rPr lang="en-US" dirty="0"/>
              <a:t> stage FIFO 1 (0), and sample B in FIFO 2 (1). The operator specifies via control word that it is the will to sum A and B.</a:t>
            </a:r>
          </a:p>
          <a:p>
            <a:r>
              <a:rPr lang="en-US" dirty="0"/>
              <a:t>&gt; </a:t>
            </a:r>
          </a:p>
          <a:p>
            <a:r>
              <a:rPr lang="en-US" dirty="0"/>
              <a:t>&gt; The destination output of this operator will then be stage 1 (0) in the original, meaning that stage 2 (1) will go dormant.</a:t>
            </a:r>
          </a:p>
          <a:p>
            <a:r>
              <a:rPr lang="en-US" dirty="0"/>
              <a:t>&gt; </a:t>
            </a:r>
          </a:p>
          <a:p>
            <a:r>
              <a:rPr lang="en-US" dirty="0"/>
              <a:t>&gt; Note: the amount of readout channels M is not necessarily related to the amount of DAC control channels N. Let's say that the operator has hooked up the physical QPU readout line on ADC channel 1 (0), </a:t>
            </a:r>
            <a:r>
              <a:rPr lang="en-US" dirty="0" err="1"/>
              <a:t>ie</a:t>
            </a:r>
            <a:r>
              <a:rPr lang="en-US" dirty="0"/>
              <a:t>. this is were you'll receive the calculated result from the QPU after running operations dictated on control line 1 (0) aka. </a:t>
            </a:r>
            <a:r>
              <a:rPr lang="en-US" dirty="0" err="1"/>
              <a:t>upconversion</a:t>
            </a:r>
            <a:r>
              <a:rPr lang="en-US" dirty="0"/>
              <a:t> line 1 (0).</a:t>
            </a:r>
          </a:p>
          <a:p>
            <a:r>
              <a:rPr lang="en-US" dirty="0"/>
              <a:t>&gt; </a:t>
            </a:r>
          </a:p>
          <a:p>
            <a:r>
              <a:rPr lang="en-US" dirty="0"/>
              <a:t>&gt; The specification is 'element-wise summation,' which would mean that if A = [8 5 4] and B = [2 6 2], the received data in the </a:t>
            </a:r>
            <a:r>
              <a:rPr lang="en-US" dirty="0" err="1"/>
              <a:t>downconversion</a:t>
            </a:r>
            <a:r>
              <a:rPr lang="en-US" dirty="0"/>
              <a:t> lane FIFO 1 will be the result of a computation done on string [10 11 6]. I will ask Mats to comment so that this information is correct, I'm almost certain that it is. </a:t>
            </a:r>
          </a:p>
          <a:p>
            <a:r>
              <a:rPr lang="en-US" dirty="0"/>
              <a:t>&gt; </a:t>
            </a:r>
          </a:p>
          <a:p>
            <a:r>
              <a:rPr lang="en-US" dirty="0"/>
              <a:t>&gt; &lt; Can you suggest research papers for the modules? More particularly the NCO? &gt;</a:t>
            </a:r>
          </a:p>
          <a:p>
            <a:r>
              <a:rPr lang="en-US" dirty="0"/>
              <a:t>&gt; Sure thing, I'll send this to all groups once I dig them up. On the top off my head VHDL surf has good starter tutorials on how to get started on the NCO.</a:t>
            </a:r>
          </a:p>
          <a:p>
            <a:r>
              <a:rPr lang="en-US" dirty="0"/>
              <a:t>&gt; </a:t>
            </a:r>
          </a:p>
          <a:p>
            <a:r>
              <a:rPr lang="en-US" dirty="0"/>
              <a:t>&gt; Both Mats and I however do believe that a simple LUT-readout generator will not be sufficient on its own to handle every scenario. You will absolutely certainly not be able to store every single waveform for every thinkable conversion frequency. If you take a look into the datasheets for Xilinx's IP block NCO's, you'll see that things can </a:t>
            </a:r>
            <a:r>
              <a:rPr lang="en-US" dirty="0" err="1"/>
              <a:t>can</a:t>
            </a:r>
            <a:r>
              <a:rPr lang="en-US" dirty="0"/>
              <a:t> really complicated. I should put a link to this datasheet in Canvas.</a:t>
            </a:r>
          </a:p>
          <a:p>
            <a:r>
              <a:rPr lang="en-US" dirty="0"/>
              <a:t>&gt; </a:t>
            </a:r>
          </a:p>
          <a:p>
            <a:r>
              <a:rPr lang="en-US" dirty="0"/>
              <a:t>&gt; Element 14 has been running a series on CORDICs for a while now, maybe those may be of interest?</a:t>
            </a:r>
          </a:p>
          <a:p>
            <a:r>
              <a:rPr lang="en-US" dirty="0"/>
              <a:t>&gt; </a:t>
            </a:r>
          </a:p>
          <a:p>
            <a:r>
              <a:rPr lang="en-US" dirty="0"/>
              <a:t>&gt; &lt; How much time do we approximately need to invest in the respective modules? &gt;</a:t>
            </a:r>
          </a:p>
          <a:p>
            <a:r>
              <a:rPr lang="en-US" dirty="0"/>
              <a:t>&gt; Super hard to say because it depends on the group and your previous experience. I can give rather hand-wavy values assuming a system ready for final testing. Aka. you have decided not to cut anything down to </a:t>
            </a:r>
            <a:r>
              <a:rPr lang="en-US" dirty="0" err="1"/>
              <a:t>prioritise</a:t>
            </a:r>
            <a:r>
              <a:rPr lang="en-US" dirty="0"/>
              <a:t> some other module. A doc on what (not) to cut is on its way.</a:t>
            </a:r>
          </a:p>
          <a:p>
            <a:r>
              <a:rPr lang="en-US" dirty="0"/>
              <a:t>&gt; </a:t>
            </a:r>
          </a:p>
          <a:p>
            <a:r>
              <a:rPr lang="en-US" dirty="0"/>
              <a:t>&gt; For the Ethernet communications module, say &lt; 15%. This should be the easiest module to get working right and definitely the easiest one to verify.</a:t>
            </a:r>
          </a:p>
          <a:p>
            <a:r>
              <a:rPr lang="en-US" dirty="0"/>
              <a:t>&gt; </a:t>
            </a:r>
          </a:p>
          <a:p>
            <a:r>
              <a:rPr lang="en-US" dirty="0"/>
              <a:t>&gt; For the Central stream controller, &lt; 40%. This portion will contain close to no DSP work etc. which is expected to be a big time sink in DAT096 unless you feature previous experience from a non-stock MPEES-course. The central stream controller module is also rather verifiable in simulation without having to write scripts to export data from </a:t>
            </a:r>
            <a:r>
              <a:rPr lang="en-US" dirty="0" err="1"/>
              <a:t>Modelsim</a:t>
            </a:r>
            <a:r>
              <a:rPr lang="en-US" dirty="0"/>
              <a:t> to </a:t>
            </a:r>
            <a:r>
              <a:rPr lang="en-US" dirty="0" err="1"/>
              <a:t>Matlab</a:t>
            </a:r>
            <a:r>
              <a:rPr lang="en-US" dirty="0"/>
              <a:t> for frequency content analysis etc. Although, Mats is a strong believer in that this module will be the hardest one to implement. And it is frankly more deadline-constrained than all other blocks.</a:t>
            </a:r>
          </a:p>
          <a:p>
            <a:r>
              <a:rPr lang="en-US" dirty="0"/>
              <a:t>&gt; </a:t>
            </a:r>
          </a:p>
          <a:p>
            <a:r>
              <a:rPr lang="en-US" dirty="0"/>
              <a:t>&gt; For the </a:t>
            </a:r>
            <a:r>
              <a:rPr lang="en-US" dirty="0" err="1"/>
              <a:t>upconversion</a:t>
            </a:r>
            <a:r>
              <a:rPr lang="en-US" dirty="0"/>
              <a:t>, say ~30%, of which the IQ mixing will take up a very large portion. Tricky verification, as in a lot of steps (exporting from </a:t>
            </a:r>
            <a:r>
              <a:rPr lang="en-US" dirty="0" err="1"/>
              <a:t>Modelsim</a:t>
            </a:r>
            <a:r>
              <a:rPr lang="en-US" dirty="0"/>
              <a:t>, </a:t>
            </a:r>
            <a:r>
              <a:rPr lang="en-US" dirty="0" err="1"/>
              <a:t>Vivado</a:t>
            </a:r>
            <a:r>
              <a:rPr lang="en-US" dirty="0"/>
              <a:t> or some tool of preference), importing to </a:t>
            </a:r>
            <a:r>
              <a:rPr lang="en-US" dirty="0" err="1"/>
              <a:t>Matlab</a:t>
            </a:r>
            <a:r>
              <a:rPr lang="en-US" dirty="0"/>
              <a:t> and performing FFT analysis or what is determined necessary to verify that the frequency </a:t>
            </a:r>
            <a:r>
              <a:rPr lang="en-US" dirty="0" err="1"/>
              <a:t>upconversion</a:t>
            </a:r>
            <a:r>
              <a:rPr lang="en-US" dirty="0"/>
              <a:t> was successful. There is a document in the works already giving hints on how to do testing in this project.</a:t>
            </a:r>
          </a:p>
          <a:p>
            <a:r>
              <a:rPr lang="en-US" dirty="0"/>
              <a:t>&gt; </a:t>
            </a:r>
          </a:p>
          <a:p>
            <a:r>
              <a:rPr lang="en-US" dirty="0"/>
              <a:t>&gt; For the </a:t>
            </a:r>
            <a:r>
              <a:rPr lang="en-US" dirty="0" err="1"/>
              <a:t>downconversion</a:t>
            </a:r>
            <a:r>
              <a:rPr lang="en-US" dirty="0"/>
              <a:t>, say &lt; 15%, it's pretty much a copy-paste of the </a:t>
            </a:r>
            <a:r>
              <a:rPr lang="en-US" dirty="0" err="1"/>
              <a:t>upconversion</a:t>
            </a:r>
            <a:r>
              <a:rPr lang="en-US" dirty="0"/>
              <a:t> *but* this carries its own hills and valleys. Do not underestimate its easiness just because it's </a:t>
            </a:r>
            <a:r>
              <a:rPr lang="en-US" dirty="0" err="1"/>
              <a:t>upconversion</a:t>
            </a:r>
            <a:r>
              <a:rPr lang="en-US" dirty="0"/>
              <a:t> in reverse, I have seen this mistake many times.</a:t>
            </a:r>
          </a:p>
          <a:p>
            <a:r>
              <a:rPr lang="en-US" dirty="0"/>
              <a:t>&gt; </a:t>
            </a:r>
          </a:p>
          <a:p>
            <a:r>
              <a:rPr lang="en-US" dirty="0"/>
              <a:t>&gt; Now, what I don't want you to do now is to sit down and split your time in chunks according to what I just said. The amount of hands flailing in this estimate was beyond reasonable. Your mileage will vary.</a:t>
            </a:r>
          </a:p>
          <a:p>
            <a:r>
              <a:rPr lang="en-US" dirty="0"/>
              <a:t>&gt; </a:t>
            </a:r>
          </a:p>
          <a:p>
            <a:r>
              <a:rPr lang="en-US" dirty="0"/>
              <a:t>&gt; Now, there are paragraphs in this message which may end with "Yeah, but where is the documentation on that?" - The answer is that it will be available sooner than later. Your questions help influence what documentation is needed and should be </a:t>
            </a:r>
            <a:r>
              <a:rPr lang="en-US" dirty="0" err="1"/>
              <a:t>prioritised</a:t>
            </a:r>
            <a:r>
              <a:rPr lang="en-US" dirty="0"/>
              <a:t>.</a:t>
            </a:r>
          </a:p>
          <a:p>
            <a:r>
              <a:rPr lang="en-US" dirty="0"/>
              <a:t>&gt; </a:t>
            </a:r>
          </a:p>
          <a:p>
            <a:r>
              <a:rPr lang="en-US" dirty="0"/>
              <a:t>&gt; Cheers</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10</a:t>
            </a:fld>
            <a:endParaRPr lang="en-US" dirty="0"/>
          </a:p>
        </p:txBody>
      </p:sp>
    </p:spTree>
    <p:extLst>
      <p:ext uri="{BB962C8B-B14F-4D97-AF65-F5344CB8AC3E}">
        <p14:creationId xmlns:p14="http://schemas.microsoft.com/office/powerpoint/2010/main" val="377901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a:t>
            </a:r>
          </a:p>
          <a:p>
            <a:r>
              <a:rPr lang="en-US" dirty="0"/>
              <a:t>Lena have received a question regarding the minimum viable system which may</a:t>
            </a:r>
          </a:p>
          <a:p>
            <a:r>
              <a:rPr lang="en-US" dirty="0"/>
              <a:t>execute the final device testing stages.</a:t>
            </a:r>
          </a:p>
          <a:p>
            <a:endParaRPr lang="en-US" dirty="0"/>
          </a:p>
          <a:p>
            <a:r>
              <a:rPr lang="en-US" dirty="0"/>
              <a:t>This slide outlines what would be expected in such a minimal system.</a:t>
            </a:r>
          </a:p>
          <a:p>
            <a:endParaRPr lang="en-US" dirty="0"/>
          </a:p>
          <a:p>
            <a:r>
              <a:rPr lang="en-US" dirty="0"/>
              <a:t>In fact, such a bare-bones system was recently used to verify a set of</a:t>
            </a:r>
          </a:p>
          <a:p>
            <a:r>
              <a:rPr lang="en-US" dirty="0"/>
              <a:t>3D-cavity qubits at QTL. One key difference is that data was not streamed</a:t>
            </a:r>
          </a:p>
          <a:p>
            <a:r>
              <a:rPr lang="en-US" dirty="0"/>
              <a:t>real-time from the PC.</a:t>
            </a:r>
          </a:p>
          <a:p>
            <a:endParaRPr lang="en-US" dirty="0"/>
          </a:p>
          <a:p>
            <a:r>
              <a:rPr lang="en-US" dirty="0"/>
              <a:t>Lena also received a question regarding what makes a module usable in the end.</a:t>
            </a:r>
          </a:p>
          <a:p>
            <a:r>
              <a:rPr lang="en-US" dirty="0"/>
              <a:t>(Forgive me if I mis-interpreted this question)</a:t>
            </a:r>
          </a:p>
          <a:p>
            <a:endParaRPr lang="en-US" dirty="0"/>
          </a:p>
          <a:p>
            <a:r>
              <a:rPr lang="en-US" dirty="0"/>
              <a:t>The short answer is that completing any of the four major modules yields</a:t>
            </a:r>
          </a:p>
          <a:p>
            <a:r>
              <a:rPr lang="en-US" dirty="0"/>
              <a:t>something which is usable by someone after this project has ended.</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11</a:t>
            </a:fld>
            <a:endParaRPr lang="en-US" dirty="0"/>
          </a:p>
        </p:txBody>
      </p:sp>
    </p:spTree>
    <p:extLst>
      <p:ext uri="{BB962C8B-B14F-4D97-AF65-F5344CB8AC3E}">
        <p14:creationId xmlns:p14="http://schemas.microsoft.com/office/powerpoint/2010/main" val="114682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a:p>
            <a:r>
              <a:rPr lang="en-US" dirty="0"/>
              <a:t>The upcoming slides will outline how qubits are controlled at QTL. More</a:t>
            </a:r>
          </a:p>
          <a:p>
            <a:r>
              <a:rPr lang="en-US" dirty="0"/>
              <a:t>specifically, which waveforms are used and how are they generated.</a:t>
            </a:r>
          </a:p>
          <a:p>
            <a:endParaRPr lang="en-US" dirty="0"/>
          </a:p>
          <a:p>
            <a:r>
              <a:rPr lang="en-US" dirty="0"/>
              <a:t>The purpose is to illustrate what waveforms are contained within the data</a:t>
            </a:r>
          </a:p>
          <a:p>
            <a:r>
              <a:rPr lang="en-US" dirty="0"/>
              <a:t>in your test signals. Also, what waveforms are expected from the QPU.</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12</a:t>
            </a:fld>
            <a:endParaRPr lang="en-US" dirty="0"/>
          </a:p>
        </p:txBody>
      </p:sp>
    </p:spTree>
    <p:extLst>
      <p:ext uri="{BB962C8B-B14F-4D97-AF65-F5344CB8AC3E}">
        <p14:creationId xmlns:p14="http://schemas.microsoft.com/office/powerpoint/2010/main" val="199095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a:t>
            </a:r>
          </a:p>
          <a:p>
            <a:r>
              <a:rPr lang="en-US" dirty="0"/>
              <a:t>Illustrated: screenshot from the very program which we use to generate the</a:t>
            </a:r>
          </a:p>
          <a:p>
            <a:r>
              <a:rPr lang="en-US" dirty="0"/>
              <a:t>qubit control and readout signals. This configuration is for two qubits.</a:t>
            </a:r>
          </a:p>
          <a:p>
            <a:endParaRPr lang="en-US" dirty="0"/>
          </a:p>
          <a:p>
            <a:r>
              <a:rPr lang="en-US" dirty="0"/>
              <a:t>The yellow and red cosine/gaussian-</a:t>
            </a:r>
            <a:r>
              <a:rPr lang="en-US" dirty="0" err="1"/>
              <a:t>esque</a:t>
            </a:r>
            <a:r>
              <a:rPr lang="en-US" dirty="0"/>
              <a:t> pulses are envelopes of control</a:t>
            </a:r>
          </a:p>
          <a:p>
            <a:r>
              <a:rPr lang="en-US" dirty="0"/>
              <a:t>pulses. These would typically rotate qubit 1 (and 2 respectively) about its</a:t>
            </a:r>
          </a:p>
          <a:p>
            <a:r>
              <a:rPr lang="en-US" dirty="0"/>
              <a:t>X-axis pi radians. The envelope-part is important: I have chosen not to</a:t>
            </a:r>
          </a:p>
          <a:p>
            <a:r>
              <a:rPr lang="en-US" dirty="0"/>
              <a:t>add the carrier wave into these envelopes. See slide 16.</a:t>
            </a:r>
          </a:p>
          <a:p>
            <a:endParaRPr lang="en-US" dirty="0"/>
          </a:p>
          <a:p>
            <a:r>
              <a:rPr lang="en-US" dirty="0"/>
              <a:t>The cyan pulse is a so-called DRAG pulse, as is the sinusoidal white pulse</a:t>
            </a:r>
          </a:p>
          <a:p>
            <a:r>
              <a:rPr lang="en-US" dirty="0"/>
              <a:t>under the red envelope (qubit 2's DRAG pulse).</a:t>
            </a:r>
          </a:p>
          <a:p>
            <a:endParaRPr lang="en-US" dirty="0"/>
          </a:p>
          <a:p>
            <a:r>
              <a:rPr lang="en-US" dirty="0"/>
              <a:t>For reference, I have included a readout pulse. This is the white pulse</a:t>
            </a:r>
          </a:p>
          <a:p>
            <a:r>
              <a:rPr lang="en-US" dirty="0"/>
              <a:t>which touches the time-axis. To it, I have included the carrier pulse.</a:t>
            </a:r>
          </a:p>
          <a:p>
            <a:r>
              <a:rPr lang="en-US" dirty="0"/>
              <a:t>See slide 16.</a:t>
            </a:r>
          </a:p>
          <a:p>
            <a:endParaRPr lang="en-US" dirty="0"/>
          </a:p>
          <a:p>
            <a:r>
              <a:rPr lang="en-US" dirty="0"/>
              <a:t>The bluish-pulse is the Q-component of the readout pulse, meaning in turn</a:t>
            </a:r>
          </a:p>
          <a:p>
            <a:r>
              <a:rPr lang="en-US" dirty="0"/>
              <a:t>that the white readout pulse is the so-called I-component. I have included</a:t>
            </a:r>
          </a:p>
          <a:p>
            <a:r>
              <a:rPr lang="en-US" dirty="0"/>
              <a:t>an artificial readout trigger in the beginning of this pulse, to show</a:t>
            </a:r>
          </a:p>
          <a:p>
            <a:r>
              <a:rPr lang="en-US" dirty="0"/>
              <a:t>that the operator has a large degree of control over these pulses.</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13</a:t>
            </a:fld>
            <a:endParaRPr lang="en-US" dirty="0"/>
          </a:p>
        </p:txBody>
      </p:sp>
    </p:spTree>
    <p:extLst>
      <p:ext uri="{BB962C8B-B14F-4D97-AF65-F5344CB8AC3E}">
        <p14:creationId xmlns:p14="http://schemas.microsoft.com/office/powerpoint/2010/main" val="497883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a:t>
            </a:r>
          </a:p>
          <a:p>
            <a:r>
              <a:rPr lang="en-US" dirty="0"/>
              <a:t>Illustrated: focus on the I-component of qubit 1's control pulse, a simple</a:t>
            </a:r>
          </a:p>
          <a:p>
            <a:r>
              <a:rPr lang="en-US" dirty="0"/>
              <a:t>cosine envelope. Yet again, the carrier wave is missing. The actual signal</a:t>
            </a:r>
          </a:p>
          <a:p>
            <a:r>
              <a:rPr lang="en-US" dirty="0"/>
              <a:t>as would be sent onto the QPU would contain a sine-wave underneath</a:t>
            </a:r>
          </a:p>
          <a:p>
            <a:r>
              <a:rPr lang="en-US" dirty="0"/>
              <a:t>this envelope, a quick search online would easily illustrate to you</a:t>
            </a:r>
          </a:p>
          <a:p>
            <a:r>
              <a:rPr lang="en-US" dirty="0"/>
              <a:t>how a carrier vs. pulse envelope looks like. Or, see slide 16.</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14</a:t>
            </a:fld>
            <a:endParaRPr lang="en-US" dirty="0"/>
          </a:p>
        </p:txBody>
      </p:sp>
    </p:spTree>
    <p:extLst>
      <p:ext uri="{BB962C8B-B14F-4D97-AF65-F5344CB8AC3E}">
        <p14:creationId xmlns:p14="http://schemas.microsoft.com/office/powerpoint/2010/main" val="286059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a:t>
            </a:r>
          </a:p>
          <a:p>
            <a:r>
              <a:rPr lang="en-US" dirty="0"/>
              <a:t>I have also included a slide on the readout pulse.</a:t>
            </a:r>
          </a:p>
          <a:p>
            <a:endParaRPr lang="en-US" dirty="0"/>
          </a:p>
          <a:p>
            <a:r>
              <a:rPr lang="en-US" dirty="0"/>
              <a:t>To initiate QPU readout, </a:t>
            </a:r>
            <a:r>
              <a:rPr lang="en-US" dirty="0" err="1"/>
              <a:t>ie</a:t>
            </a:r>
            <a:r>
              <a:rPr lang="en-US" dirty="0"/>
              <a:t>. read the analogue qubit data and decide whether</a:t>
            </a:r>
          </a:p>
          <a:p>
            <a:r>
              <a:rPr lang="en-US" dirty="0"/>
              <a:t>the qubit is in state |0&gt; or |1&gt;, the operator sends a so-called readout</a:t>
            </a:r>
          </a:p>
          <a:p>
            <a:r>
              <a:rPr lang="en-US" dirty="0"/>
              <a:t>pulse on the readout transmission line. Often, this line is a separate</a:t>
            </a:r>
          </a:p>
          <a:p>
            <a:r>
              <a:rPr lang="en-US" dirty="0"/>
              <a:t>wire in the periphery of the QPU core chip. It is in turn connected to</a:t>
            </a:r>
          </a:p>
          <a:p>
            <a:r>
              <a:rPr lang="en-US" dirty="0"/>
              <a:t>the qubits one might want to read from using some waveguide resonator,</a:t>
            </a:r>
          </a:p>
          <a:p>
            <a:r>
              <a:rPr lang="en-US" dirty="0"/>
              <a:t>see literature for further details.</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15</a:t>
            </a:fld>
            <a:endParaRPr lang="en-US" dirty="0"/>
          </a:p>
        </p:txBody>
      </p:sp>
    </p:spTree>
    <p:extLst>
      <p:ext uri="{BB962C8B-B14F-4D97-AF65-F5344CB8AC3E}">
        <p14:creationId xmlns:p14="http://schemas.microsoft.com/office/powerpoint/2010/main" val="412334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a:t>
            </a:r>
          </a:p>
          <a:p>
            <a:r>
              <a:rPr lang="en-US" dirty="0"/>
              <a:t>The readout pulse typically looks like this: a square pulse with some carrier</a:t>
            </a:r>
          </a:p>
          <a:p>
            <a:r>
              <a:rPr lang="en-US" dirty="0"/>
              <a:t>wave.</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16</a:t>
            </a:fld>
            <a:endParaRPr lang="en-US" dirty="0"/>
          </a:p>
        </p:txBody>
      </p:sp>
    </p:spTree>
    <p:extLst>
      <p:ext uri="{BB962C8B-B14F-4D97-AF65-F5344CB8AC3E}">
        <p14:creationId xmlns:p14="http://schemas.microsoft.com/office/powerpoint/2010/main" val="422912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17</a:t>
            </a:r>
          </a:p>
          <a:p>
            <a:r>
              <a:rPr lang="en-US" dirty="0"/>
              <a:t>In this slide, I illustrate the kind of data you receive from the QPU readout.</a:t>
            </a:r>
          </a:p>
          <a:p>
            <a:r>
              <a:rPr lang="en-US" dirty="0"/>
              <a:t>Do note that in no instance here do we receive a simple 0 or 1. The output</a:t>
            </a:r>
          </a:p>
          <a:p>
            <a:r>
              <a:rPr lang="en-US" dirty="0"/>
              <a:t>from the QPU is an analogue RF signal.</a:t>
            </a:r>
          </a:p>
          <a:p>
            <a:endParaRPr lang="en-US" dirty="0"/>
          </a:p>
          <a:p>
            <a:r>
              <a:rPr lang="en-US" dirty="0"/>
              <a:t>To the left, top and bottom, we have two VNA sweeps showing that the two qubits</a:t>
            </a:r>
          </a:p>
          <a:p>
            <a:r>
              <a:rPr lang="en-US" dirty="0"/>
              <a:t>in this particular DUT is alive, as given by the shift in the blue line as</a:t>
            </a:r>
          </a:p>
          <a:p>
            <a:r>
              <a:rPr lang="en-US" dirty="0"/>
              <a:t>I increase the power of the VNA sweep. This shift is known as a dispersive</a:t>
            </a:r>
          </a:p>
          <a:p>
            <a:r>
              <a:rPr lang="en-US" dirty="0"/>
              <a:t>chi-shift, and stems from purely quantum-mechanical effects. This test</a:t>
            </a:r>
          </a:p>
          <a:p>
            <a:r>
              <a:rPr lang="en-US" dirty="0"/>
              <a:t>gives the operator a frequency of which one may listen to the qubit.</a:t>
            </a:r>
          </a:p>
          <a:p>
            <a:endParaRPr lang="en-US" dirty="0"/>
          </a:p>
          <a:p>
            <a:r>
              <a:rPr lang="en-US" dirty="0"/>
              <a:t>The top-</a:t>
            </a:r>
            <a:r>
              <a:rPr lang="en-US" dirty="0" err="1"/>
              <a:t>centre</a:t>
            </a:r>
            <a:r>
              <a:rPr lang="en-US" dirty="0"/>
              <a:t> image is known as a qubit punch-out. The qubit control line</a:t>
            </a:r>
          </a:p>
          <a:p>
            <a:r>
              <a:rPr lang="en-US" dirty="0"/>
              <a:t>is swept in frequency to determine at what frequency one may control the qubit.</a:t>
            </a:r>
          </a:p>
          <a:p>
            <a:r>
              <a:rPr lang="en-US" dirty="0"/>
              <a:t>Different qubits will all have different frequencies in this manner.</a:t>
            </a:r>
          </a:p>
          <a:p>
            <a:r>
              <a:rPr lang="en-US" dirty="0"/>
              <a:t>More particularly, this frequency is the "0-1 transition frequency."</a:t>
            </a:r>
          </a:p>
          <a:p>
            <a:r>
              <a:rPr lang="en-US" dirty="0"/>
              <a:t>Other spikes will be seen at other transitions between other states, such as</a:t>
            </a:r>
          </a:p>
          <a:p>
            <a:r>
              <a:rPr lang="en-US" dirty="0"/>
              <a:t>|1&gt; -&gt; |2&gt;.</a:t>
            </a:r>
          </a:p>
          <a:p>
            <a:endParaRPr lang="en-US" dirty="0"/>
          </a:p>
          <a:p>
            <a:r>
              <a:rPr lang="en-US" dirty="0"/>
              <a:t>Top right is a Rabi-oscillation. The qubit is stimulated at the 0-1-transition</a:t>
            </a:r>
          </a:p>
          <a:p>
            <a:r>
              <a:rPr lang="en-US" dirty="0"/>
              <a:t>frequency with increasing amounts of signal power. The qubit (see bottom-right)</a:t>
            </a:r>
          </a:p>
          <a:p>
            <a:r>
              <a:rPr lang="en-US" dirty="0"/>
              <a:t>will spin its so-called Bloch-vector |psi&gt; about the X (or Y) axis to different</a:t>
            </a:r>
          </a:p>
          <a:p>
            <a:r>
              <a:rPr lang="en-US" dirty="0"/>
              <a:t>positions depending on how much energy the operator put on it. This will</a:t>
            </a:r>
          </a:p>
          <a:p>
            <a:r>
              <a:rPr lang="en-US" dirty="0"/>
              <a:t>yield the energy with which the operator may steer it pi radians, ergo</a:t>
            </a:r>
          </a:p>
          <a:p>
            <a:r>
              <a:rPr lang="en-US" dirty="0"/>
              <a:t>switching it from |0&gt; to |1&gt;.</a:t>
            </a:r>
          </a:p>
          <a:p>
            <a:endParaRPr lang="en-US" dirty="0"/>
          </a:p>
          <a:p>
            <a:r>
              <a:rPr lang="en-US" dirty="0"/>
              <a:t>Once this is done, we may set it to |1&gt; and see for how long it stays there.</a:t>
            </a:r>
          </a:p>
          <a:p>
            <a:r>
              <a:rPr lang="en-US" dirty="0"/>
              <a:t>Noise from the environment will decohere the qubit exponentially.</a:t>
            </a:r>
          </a:p>
          <a:p>
            <a:r>
              <a:rPr lang="en-US" dirty="0"/>
              <a:t>The rate of the energy decay is known as the energy relaxation time,</a:t>
            </a:r>
          </a:p>
          <a:p>
            <a:r>
              <a:rPr lang="en-US" dirty="0"/>
              <a:t>illustrated in the bottom-</a:t>
            </a:r>
            <a:r>
              <a:rPr lang="en-US" dirty="0" err="1"/>
              <a:t>centre</a:t>
            </a:r>
            <a:r>
              <a:rPr lang="en-US" dirty="0"/>
              <a:t> image. When </a:t>
            </a:r>
            <a:r>
              <a:rPr lang="en-US" dirty="0" err="1"/>
              <a:t>normalised</a:t>
            </a:r>
            <a:r>
              <a:rPr lang="en-US" dirty="0"/>
              <a:t> to 1, the rate of</a:t>
            </a:r>
          </a:p>
          <a:p>
            <a:r>
              <a:rPr lang="en-US" dirty="0"/>
              <a:t>exponential decay yields a value known as T1. This value is used as a benchmark</a:t>
            </a:r>
          </a:p>
          <a:p>
            <a:r>
              <a:rPr lang="en-US" dirty="0"/>
              <a:t>between different architectures. There are more values than this,</a:t>
            </a:r>
          </a:p>
          <a:p>
            <a:r>
              <a:rPr lang="en-US" dirty="0"/>
              <a:t>however we are straying out-of-topic for this project.</a:t>
            </a:r>
          </a:p>
          <a:p>
            <a:endParaRPr lang="en-US" dirty="0"/>
          </a:p>
          <a:p>
            <a:r>
              <a:rPr lang="en-US" dirty="0"/>
              <a:t>The take-home-message is that the operator will receive a lot of useless signal</a:t>
            </a:r>
          </a:p>
          <a:p>
            <a:r>
              <a:rPr lang="en-US" dirty="0"/>
              <a:t>content (see top-</a:t>
            </a:r>
            <a:r>
              <a:rPr lang="en-US" dirty="0" err="1"/>
              <a:t>centre</a:t>
            </a:r>
            <a:r>
              <a:rPr lang="en-US" dirty="0"/>
              <a:t>) and always receives an analogue waveform.</a:t>
            </a:r>
          </a:p>
          <a:p>
            <a:endParaRPr lang="en-US" dirty="0"/>
          </a:p>
          <a:p>
            <a:r>
              <a:rPr lang="en-US" dirty="0" err="1"/>
              <a:t>Digitisation</a:t>
            </a:r>
            <a:r>
              <a:rPr lang="en-US" dirty="0"/>
              <a:t>, determining whether the received wave was a |0&gt; or |1&gt;, is</a:t>
            </a:r>
          </a:p>
          <a:p>
            <a:r>
              <a:rPr lang="en-US" dirty="0"/>
              <a:t>typically something one would include in a QPU interface unit. Although,</a:t>
            </a:r>
          </a:p>
          <a:p>
            <a:r>
              <a:rPr lang="en-US" dirty="0"/>
              <a:t>we have not included it in this project.</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17</a:t>
            </a:fld>
            <a:endParaRPr lang="en-US" dirty="0"/>
          </a:p>
        </p:txBody>
      </p:sp>
    </p:spTree>
    <p:extLst>
      <p:ext uri="{BB962C8B-B14F-4D97-AF65-F5344CB8AC3E}">
        <p14:creationId xmlns:p14="http://schemas.microsoft.com/office/powerpoint/2010/main" val="118664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a:t>
            </a:r>
          </a:p>
          <a:p>
            <a:r>
              <a:rPr lang="en-US" dirty="0"/>
              <a:t>I'm working on getting permission to show you the labs :)</a:t>
            </a:r>
          </a:p>
          <a:p>
            <a:r>
              <a:rPr lang="en-US" dirty="0"/>
              <a:t>Of course, if you're interested.</a:t>
            </a:r>
          </a:p>
          <a:p>
            <a:endParaRPr lang="en-US" dirty="0"/>
          </a:p>
        </p:txBody>
      </p:sp>
      <p:sp>
        <p:nvSpPr>
          <p:cNvPr id="4" name="Slide Number Placeholder 3"/>
          <p:cNvSpPr>
            <a:spLocks noGrp="1"/>
          </p:cNvSpPr>
          <p:nvPr>
            <p:ph type="sldNum" sz="quarter" idx="5"/>
          </p:nvPr>
        </p:nvSpPr>
        <p:spPr/>
        <p:txBody>
          <a:bodyPr/>
          <a:lstStyle/>
          <a:p>
            <a:fld id="{F0BB6158-C7CB-0F44-B0F2-0892C423F71E}" type="slidenum">
              <a:rPr lang="en-US" smtClean="0"/>
              <a:t>18</a:t>
            </a:fld>
            <a:endParaRPr lang="en-US"/>
          </a:p>
        </p:txBody>
      </p:sp>
    </p:spTree>
    <p:extLst>
      <p:ext uri="{BB962C8B-B14F-4D97-AF65-F5344CB8AC3E}">
        <p14:creationId xmlns:p14="http://schemas.microsoft.com/office/powerpoint/2010/main" val="147091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a:t>
            </a:r>
          </a:p>
          <a:p>
            <a:r>
              <a:rPr lang="en-US" dirty="0"/>
              <a:t>A contract is being worked on, it will be available to you asap.</a:t>
            </a:r>
          </a:p>
          <a:p>
            <a:r>
              <a:rPr lang="en-US" dirty="0"/>
              <a:t>The wrap-up meeting between me and Mats which will </a:t>
            </a:r>
            <a:r>
              <a:rPr lang="en-US" dirty="0" err="1"/>
              <a:t>finalise</a:t>
            </a:r>
            <a:r>
              <a:rPr lang="en-US" dirty="0"/>
              <a:t> said contract</a:t>
            </a:r>
          </a:p>
          <a:p>
            <a:r>
              <a:rPr lang="en-US" dirty="0"/>
              <a:t>takes place Wednesday morning the 5th of Feb.</a:t>
            </a:r>
          </a:p>
          <a:p>
            <a:endParaRPr lang="en-US" dirty="0"/>
          </a:p>
          <a:p>
            <a:endParaRPr lang="en-US" dirty="0"/>
          </a:p>
        </p:txBody>
      </p:sp>
      <p:sp>
        <p:nvSpPr>
          <p:cNvPr id="4" name="Slide Number Placeholder 3"/>
          <p:cNvSpPr>
            <a:spLocks noGrp="1"/>
          </p:cNvSpPr>
          <p:nvPr>
            <p:ph type="sldNum" sz="quarter" idx="5"/>
          </p:nvPr>
        </p:nvSpPr>
        <p:spPr/>
        <p:txBody>
          <a:bodyPr/>
          <a:lstStyle/>
          <a:p>
            <a:fld id="{F0BB6158-C7CB-0F44-B0F2-0892C423F71E}" type="slidenum">
              <a:rPr lang="en-US" smtClean="0"/>
              <a:t>19</a:t>
            </a:fld>
            <a:endParaRPr lang="en-US"/>
          </a:p>
        </p:txBody>
      </p:sp>
    </p:spTree>
    <p:extLst>
      <p:ext uri="{BB962C8B-B14F-4D97-AF65-F5344CB8AC3E}">
        <p14:creationId xmlns:p14="http://schemas.microsoft.com/office/powerpoint/2010/main" val="401762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r>
              <a:rPr lang="en-US" dirty="0"/>
              <a:t>General welcome slide. This lecture will, along with other content, cover upcoming</a:t>
            </a:r>
          </a:p>
          <a:p>
            <a:r>
              <a:rPr lang="en-US" dirty="0"/>
              <a:t>specifications for your development. The lecture will continue by outlining</a:t>
            </a:r>
          </a:p>
          <a:p>
            <a:r>
              <a:rPr lang="en-US" dirty="0"/>
              <a:t>details in the Ethernet communications module, as this is the module of which</a:t>
            </a:r>
          </a:p>
          <a:p>
            <a:r>
              <a:rPr lang="en-US" dirty="0"/>
              <a:t>I have received by far the questions concerning since last time. Finally,</a:t>
            </a:r>
          </a:p>
          <a:p>
            <a:r>
              <a:rPr lang="en-US" dirty="0"/>
              <a:t>as suggested, this lecture will run through the questions of which I've</a:t>
            </a:r>
          </a:p>
          <a:p>
            <a:r>
              <a:rPr lang="en-US" dirty="0"/>
              <a:t>gotten and answer them. Hopefully, these answers will bring forth further</a:t>
            </a:r>
          </a:p>
          <a:p>
            <a:r>
              <a:rPr lang="en-US" dirty="0"/>
              <a:t>questions - something which was not possible in an all-classroom forum</a:t>
            </a:r>
          </a:p>
          <a:p>
            <a:r>
              <a:rPr lang="en-US" dirty="0"/>
              <a:t>from the Canvas massive-reply.</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2</a:t>
            </a:fld>
            <a:endParaRPr lang="en-US" dirty="0"/>
          </a:p>
        </p:txBody>
      </p:sp>
    </p:spTree>
    <p:extLst>
      <p:ext uri="{BB962C8B-B14F-4D97-AF65-F5344CB8AC3E}">
        <p14:creationId xmlns:p14="http://schemas.microsoft.com/office/powerpoint/2010/main" val="249272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a:t>
            </a:r>
          </a:p>
          <a:p>
            <a:r>
              <a:rPr lang="en-US" dirty="0"/>
              <a:t>Time for open-class questions, if you got any.</a:t>
            </a:r>
          </a:p>
          <a:p>
            <a:endParaRPr lang="en-US" dirty="0"/>
          </a:p>
          <a:p>
            <a:r>
              <a:rPr lang="en-US" dirty="0"/>
              <a:t>Or send these to me at any time,</a:t>
            </a:r>
          </a:p>
          <a:p>
            <a:r>
              <a:rPr lang="en-US" dirty="0"/>
              <a:t>krizan@chalmers.se</a:t>
            </a:r>
          </a:p>
          <a:p>
            <a:endParaRPr lang="en-US" dirty="0"/>
          </a:p>
          <a:p>
            <a:endParaRPr lang="en-US" dirty="0"/>
          </a:p>
          <a:p>
            <a:r>
              <a:rPr lang="en-US" dirty="0"/>
              <a:t>Question: is it OK to swap places of the windowing- and </a:t>
            </a:r>
            <a:r>
              <a:rPr lang="en-US" dirty="0" err="1"/>
              <a:t>downconversion</a:t>
            </a:r>
            <a:r>
              <a:rPr lang="en-US" dirty="0"/>
              <a:t> blocks?</a:t>
            </a:r>
          </a:p>
          <a:p>
            <a:r>
              <a:rPr lang="en-US" dirty="0"/>
              <a:t>Ans: Yes, if you think this is a better approach. In the digital domain,</a:t>
            </a:r>
          </a:p>
          <a:p>
            <a:r>
              <a:rPr lang="en-US" dirty="0"/>
              <a:t>you will not be as limited (as compared to the analogue domain) what goes</a:t>
            </a:r>
          </a:p>
          <a:p>
            <a:r>
              <a:rPr lang="en-US" dirty="0"/>
              <a:t>where. This is the whole premise of so-called translation filters.</a:t>
            </a:r>
          </a:p>
          <a:p>
            <a:endParaRPr lang="en-US" dirty="0"/>
          </a:p>
          <a:p>
            <a:r>
              <a:rPr lang="en-US" dirty="0"/>
              <a:t>Question: may we use IP-blocks?</a:t>
            </a:r>
          </a:p>
          <a:p>
            <a:r>
              <a:rPr lang="en-US" dirty="0"/>
              <a:t>Ans: Mats has said yes. But, these often come with a lot of bloat. You may</a:t>
            </a:r>
          </a:p>
          <a:p>
            <a:r>
              <a:rPr lang="en-US" dirty="0"/>
              <a:t>find that these do not fit on the </a:t>
            </a:r>
            <a:r>
              <a:rPr lang="en-US" dirty="0" err="1"/>
              <a:t>Nexys</a:t>
            </a:r>
            <a:r>
              <a:rPr lang="en-US" dirty="0"/>
              <a:t> 4 in the end. Also, it is OK to</a:t>
            </a:r>
          </a:p>
          <a:p>
            <a:r>
              <a:rPr lang="en-US" dirty="0"/>
              <a:t>write VHDL in such a way that you do 'inferred design' -</a:t>
            </a:r>
          </a:p>
          <a:p>
            <a:r>
              <a:rPr lang="en-US" dirty="0" err="1"/>
              <a:t>ie</a:t>
            </a:r>
            <a:r>
              <a:rPr lang="en-US" dirty="0"/>
              <a:t>. selectively using FIFO's on-silicon via the way the </a:t>
            </a:r>
            <a:r>
              <a:rPr lang="en-US" dirty="0" err="1"/>
              <a:t>synthesiser</a:t>
            </a:r>
            <a:r>
              <a:rPr lang="en-US" dirty="0"/>
              <a:t> parsed</a:t>
            </a:r>
          </a:p>
          <a:p>
            <a:r>
              <a:rPr lang="en-US" dirty="0"/>
              <a:t>your VHDL. Mats has said that he will have to modify this later if you do</a:t>
            </a:r>
          </a:p>
          <a:p>
            <a:r>
              <a:rPr lang="en-US" dirty="0"/>
              <a:t>inferred design, "but doing it this way is not wrong."</a:t>
            </a:r>
          </a:p>
          <a:p>
            <a:endParaRPr lang="en-US" dirty="0"/>
          </a:p>
        </p:txBody>
      </p:sp>
      <p:sp>
        <p:nvSpPr>
          <p:cNvPr id="4" name="Slide Number Placeholder 3"/>
          <p:cNvSpPr>
            <a:spLocks noGrp="1"/>
          </p:cNvSpPr>
          <p:nvPr>
            <p:ph type="sldNum" sz="quarter" idx="5"/>
          </p:nvPr>
        </p:nvSpPr>
        <p:spPr/>
        <p:txBody>
          <a:bodyPr/>
          <a:lstStyle/>
          <a:p>
            <a:fld id="{F0BB6158-C7CB-0F44-B0F2-0892C423F71E}" type="slidenum">
              <a:rPr lang="en-US" smtClean="0"/>
              <a:t>20</a:t>
            </a:fld>
            <a:endParaRPr lang="en-US"/>
          </a:p>
        </p:txBody>
      </p:sp>
    </p:spTree>
    <p:extLst>
      <p:ext uri="{BB962C8B-B14F-4D97-AF65-F5344CB8AC3E}">
        <p14:creationId xmlns:p14="http://schemas.microsoft.com/office/powerpoint/2010/main" val="330522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SLIDE 21</a:t>
            </a:r>
          </a:p>
          <a:p>
            <a:r>
              <a:rPr lang="sv-SE" dirty="0"/>
              <a:t>Final </a:t>
            </a:r>
            <a:r>
              <a:rPr lang="sv-SE" dirty="0" err="1"/>
              <a:t>slide</a:t>
            </a:r>
            <a:r>
              <a:rPr lang="sv-SE" dirty="0"/>
              <a:t>.</a:t>
            </a:r>
          </a:p>
        </p:txBody>
      </p:sp>
      <p:sp>
        <p:nvSpPr>
          <p:cNvPr id="4" name="Slide Number Placeholder 3"/>
          <p:cNvSpPr>
            <a:spLocks noGrp="1"/>
          </p:cNvSpPr>
          <p:nvPr>
            <p:ph type="sldNum" sz="quarter" idx="5"/>
          </p:nvPr>
        </p:nvSpPr>
        <p:spPr/>
        <p:txBody>
          <a:bodyPr/>
          <a:lstStyle/>
          <a:p>
            <a:fld id="{F0BB6158-C7CB-0F44-B0F2-0892C423F71E}" type="slidenum">
              <a:rPr lang="en-US" smtClean="0"/>
              <a:t>21</a:t>
            </a:fld>
            <a:endParaRPr lang="en-US"/>
          </a:p>
        </p:txBody>
      </p:sp>
    </p:spTree>
    <p:extLst>
      <p:ext uri="{BB962C8B-B14F-4D97-AF65-F5344CB8AC3E}">
        <p14:creationId xmlns:p14="http://schemas.microsoft.com/office/powerpoint/2010/main" val="364811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r>
              <a:rPr lang="en-US" dirty="0"/>
              <a:t>You may expect the following documents. Testing hints were teased last time</a:t>
            </a:r>
          </a:p>
          <a:p>
            <a:r>
              <a:rPr lang="en-US" dirty="0"/>
              <a:t>and are still being worked on. Given the typical layout of DAT096, it is</a:t>
            </a:r>
          </a:p>
          <a:p>
            <a:r>
              <a:rPr lang="en-US" dirty="0"/>
              <a:t>expected (and should be IMO) that you will face many new topics of EESD. It</a:t>
            </a:r>
          </a:p>
          <a:p>
            <a:r>
              <a:rPr lang="en-US" dirty="0"/>
              <a:t>could thus be handy to have a cheat-sheet of some typical topics that you</a:t>
            </a:r>
          </a:p>
          <a:p>
            <a:r>
              <a:rPr lang="en-US" dirty="0"/>
              <a:t>will have to research. Papers on the more alien modules may also be of use to</a:t>
            </a:r>
          </a:p>
          <a:p>
            <a:r>
              <a:rPr lang="en-US" dirty="0"/>
              <a:t>you.</a:t>
            </a:r>
          </a:p>
          <a:p>
            <a:endParaRPr lang="en-US" dirty="0"/>
          </a:p>
          <a:p>
            <a:r>
              <a:rPr lang="en-US" dirty="0"/>
              <a:t>Given the size of the project, you might run into unforeseen issues that in</a:t>
            </a:r>
          </a:p>
          <a:p>
            <a:r>
              <a:rPr lang="en-US" dirty="0"/>
              <a:t>turn prompts </a:t>
            </a:r>
            <a:r>
              <a:rPr lang="en-US" dirty="0" err="1"/>
              <a:t>prioritisation</a:t>
            </a:r>
            <a:r>
              <a:rPr lang="en-US" dirty="0"/>
              <a:t> efforts. There will be a last of what is the</a:t>
            </a:r>
          </a:p>
          <a:p>
            <a:r>
              <a:rPr lang="en-US" dirty="0"/>
              <a:t>bare minimum system, and in what order you may forfeit implementing modules</a:t>
            </a:r>
          </a:p>
          <a:p>
            <a:r>
              <a:rPr lang="en-US" dirty="0"/>
              <a:t>when time is short.</a:t>
            </a:r>
          </a:p>
          <a:p>
            <a:endParaRPr lang="en-US" dirty="0"/>
          </a:p>
          <a:p>
            <a:r>
              <a:rPr lang="en-US" dirty="0"/>
              <a:t>Given the questions from last time, I have also considered writing a document</a:t>
            </a:r>
          </a:p>
          <a:p>
            <a:r>
              <a:rPr lang="en-US" dirty="0"/>
              <a:t>on tips and ideas regarding the handling of dropped packages.</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3</a:t>
            </a:fld>
            <a:endParaRPr lang="en-US" dirty="0"/>
          </a:p>
        </p:txBody>
      </p:sp>
    </p:spTree>
    <p:extLst>
      <p:ext uri="{BB962C8B-B14F-4D97-AF65-F5344CB8AC3E}">
        <p14:creationId xmlns:p14="http://schemas.microsoft.com/office/powerpoint/2010/main" val="182155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t>
            </a:r>
          </a:p>
          <a:p>
            <a:r>
              <a:rPr lang="en-US" dirty="0"/>
              <a:t>Clarification on the DAC: the final output of 4 </a:t>
            </a:r>
            <a:r>
              <a:rPr lang="en-US" dirty="0" err="1"/>
              <a:t>GSa</a:t>
            </a:r>
            <a:r>
              <a:rPr lang="en-US" dirty="0"/>
              <a:t>/s is achieved by spamming</a:t>
            </a:r>
          </a:p>
          <a:p>
            <a:r>
              <a:rPr lang="en-US" dirty="0"/>
              <a:t>a set of eight registers. These registers in turn are clocked at 500 MHz,</a:t>
            </a:r>
          </a:p>
          <a:p>
            <a:r>
              <a:rPr lang="en-US" dirty="0"/>
              <a:t>thus you will have to treat eight ensuing samples on every strike of the</a:t>
            </a:r>
          </a:p>
          <a:p>
            <a:r>
              <a:rPr lang="en-US" dirty="0"/>
              <a:t>main system clock. Note that the main system clock chimes at 100 MHz on the</a:t>
            </a:r>
          </a:p>
          <a:p>
            <a:r>
              <a:rPr lang="en-US" dirty="0" err="1"/>
              <a:t>Nexys</a:t>
            </a:r>
            <a:r>
              <a:rPr lang="en-US" dirty="0"/>
              <a:t> 4.</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4</a:t>
            </a:fld>
            <a:endParaRPr lang="en-US" dirty="0"/>
          </a:p>
        </p:txBody>
      </p:sp>
    </p:spTree>
    <p:extLst>
      <p:ext uri="{BB962C8B-B14F-4D97-AF65-F5344CB8AC3E}">
        <p14:creationId xmlns:p14="http://schemas.microsoft.com/office/powerpoint/2010/main" val="362363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r>
              <a:rPr lang="en-US" dirty="0"/>
              <a:t>See text in slide.</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5</a:t>
            </a:fld>
            <a:endParaRPr lang="en-US" dirty="0"/>
          </a:p>
        </p:txBody>
      </p:sp>
    </p:spTree>
    <p:extLst>
      <p:ext uri="{BB962C8B-B14F-4D97-AF65-F5344CB8AC3E}">
        <p14:creationId xmlns:p14="http://schemas.microsoft.com/office/powerpoint/2010/main" val="233106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r>
              <a:rPr lang="en-US" dirty="0"/>
              <a:t>On the topic of a control word host, I have assumed that generating a graphic</a:t>
            </a:r>
          </a:p>
          <a:p>
            <a:r>
              <a:rPr lang="en-US" dirty="0"/>
              <a:t>of such a host would be of lesser use. Although it might clarify that</a:t>
            </a:r>
          </a:p>
          <a:p>
            <a:r>
              <a:rPr lang="en-US" dirty="0"/>
              <a:t>there will be a module in your system, with the sole purpose of listening to</a:t>
            </a:r>
          </a:p>
          <a:p>
            <a:r>
              <a:rPr lang="en-US" dirty="0"/>
              <a:t>to the </a:t>
            </a:r>
            <a:r>
              <a:rPr lang="en-US" dirty="0" err="1"/>
              <a:t>other_data_tx</a:t>
            </a:r>
            <a:r>
              <a:rPr lang="en-US" dirty="0"/>
              <a:t> / </a:t>
            </a:r>
            <a:r>
              <a:rPr lang="en-US" dirty="0" err="1"/>
              <a:t>other_data_rx</a:t>
            </a:r>
            <a:r>
              <a:rPr lang="en-US" dirty="0"/>
              <a:t> buses. Should it spot a control word,</a:t>
            </a:r>
          </a:p>
          <a:p>
            <a:r>
              <a:rPr lang="en-US" dirty="0"/>
              <a:t>then it will parse said word and for instance set the NCO to 1 GHz or similar.</a:t>
            </a:r>
          </a:p>
          <a:p>
            <a:endParaRPr lang="en-US" dirty="0"/>
          </a:p>
          <a:p>
            <a:r>
              <a:rPr lang="en-US" dirty="0"/>
              <a:t>The ensuing slides will detail the ARP functionality in greater focus.</a:t>
            </a:r>
          </a:p>
          <a:p>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6</a:t>
            </a:fld>
            <a:endParaRPr lang="en-US" dirty="0"/>
          </a:p>
        </p:txBody>
      </p:sp>
    </p:spTree>
    <p:extLst>
      <p:ext uri="{BB962C8B-B14F-4D97-AF65-F5344CB8AC3E}">
        <p14:creationId xmlns:p14="http://schemas.microsoft.com/office/powerpoint/2010/main" val="375597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r>
              <a:rPr lang="en-US" dirty="0"/>
              <a:t>See text in slide.</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7</a:t>
            </a:fld>
            <a:endParaRPr lang="en-US" dirty="0"/>
          </a:p>
        </p:txBody>
      </p:sp>
    </p:spTree>
    <p:extLst>
      <p:ext uri="{BB962C8B-B14F-4D97-AF65-F5344CB8AC3E}">
        <p14:creationId xmlns:p14="http://schemas.microsoft.com/office/powerpoint/2010/main" val="351494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r>
              <a:rPr lang="en-US" dirty="0"/>
              <a:t>If I myself where given this project, these are likely the first steps I would</a:t>
            </a:r>
          </a:p>
          <a:p>
            <a:r>
              <a:rPr lang="en-US" dirty="0"/>
              <a:t>take. In turn, this implies that I would begin by getting the Ethernet</a:t>
            </a:r>
          </a:p>
          <a:p>
            <a:r>
              <a:rPr lang="en-US" dirty="0"/>
              <a:t>communications module up and running first. That way, I have some way of</a:t>
            </a:r>
          </a:p>
          <a:p>
            <a:r>
              <a:rPr lang="en-US" dirty="0"/>
              <a:t>communicating with the board in case I wish to run on-hardware development</a:t>
            </a:r>
          </a:p>
          <a:p>
            <a:r>
              <a:rPr lang="en-US" dirty="0"/>
              <a:t>and functional verification.</a:t>
            </a:r>
          </a:p>
          <a:p>
            <a:endParaRPr lang="en-US" dirty="0"/>
          </a:p>
          <a:p>
            <a:r>
              <a:rPr lang="en-US" dirty="0"/>
              <a:t>Also, it would allow for not focusing on the AXI bus handling at this early</a:t>
            </a:r>
          </a:p>
          <a:p>
            <a:r>
              <a:rPr lang="en-US" dirty="0"/>
              <a:t>stage of the project, until at least one module is verified as working.</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8</a:t>
            </a:fld>
            <a:endParaRPr lang="en-US" dirty="0"/>
          </a:p>
        </p:txBody>
      </p:sp>
    </p:spTree>
    <p:extLst>
      <p:ext uri="{BB962C8B-B14F-4D97-AF65-F5344CB8AC3E}">
        <p14:creationId xmlns:p14="http://schemas.microsoft.com/office/powerpoint/2010/main" val="345612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a:t>
            </a:r>
          </a:p>
          <a:p>
            <a:r>
              <a:rPr lang="en-US" dirty="0"/>
              <a:t>The ensuing slides will answer questions as given to me since last time.</a:t>
            </a:r>
            <a:endParaRPr lang="en-GB" dirty="0"/>
          </a:p>
        </p:txBody>
      </p:sp>
      <p:sp>
        <p:nvSpPr>
          <p:cNvPr id="4" name="Slide Number Placeholder 3"/>
          <p:cNvSpPr>
            <a:spLocks noGrp="1"/>
          </p:cNvSpPr>
          <p:nvPr>
            <p:ph type="sldNum" sz="quarter" idx="5"/>
          </p:nvPr>
        </p:nvSpPr>
        <p:spPr/>
        <p:txBody>
          <a:bodyPr/>
          <a:lstStyle/>
          <a:p>
            <a:fld id="{F0BB6158-C7CB-0F44-B0F2-0892C423F71E}" type="slidenum">
              <a:rPr lang="en-US" smtClean="0"/>
              <a:t>9</a:t>
            </a:fld>
            <a:endParaRPr lang="en-US" dirty="0"/>
          </a:p>
        </p:txBody>
      </p:sp>
    </p:spTree>
    <p:extLst>
      <p:ext uri="{BB962C8B-B14F-4D97-AF65-F5344CB8AC3E}">
        <p14:creationId xmlns:p14="http://schemas.microsoft.com/office/powerpoint/2010/main" val="214001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65843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949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6"/>
          <p:cNvSpPr>
            <a:spLocks noGrp="1"/>
          </p:cNvSpPr>
          <p:nvPr>
            <p:ph type="body" sz="quarter" idx="13"/>
          </p:nvPr>
        </p:nvSpPr>
        <p:spPr>
          <a:xfrm>
            <a:off x="458788" y="2273300"/>
            <a:ext cx="8228012" cy="2336800"/>
          </a:xfrm>
          <a:prstGeom prst="rect">
            <a:avLst/>
          </a:prstGeom>
        </p:spPr>
        <p:txBody>
          <a:bodyPr vert="horz"/>
          <a:lstStyle>
            <a:lvl1pPr marL="342900" indent="-342900">
              <a:buFontTx/>
              <a:buBlip>
                <a:blip r:embed="rId2"/>
              </a:buBlip>
              <a:defRPr b="1">
                <a:solidFill>
                  <a:srgbClr val="FFFFFF"/>
                </a:solidFill>
              </a:defRPr>
            </a:lvl1pPr>
            <a:lvl2pPr marL="742950" indent="-285750">
              <a:buFontTx/>
              <a:buBlip>
                <a:blip r:embed="rId2"/>
              </a:buBlip>
              <a:defRPr b="1">
                <a:solidFill>
                  <a:srgbClr val="FFFFFF"/>
                </a:solidFill>
              </a:defRPr>
            </a:lvl2pPr>
            <a:lvl3pPr marL="1143000" indent="-228600">
              <a:buFontTx/>
              <a:buBlip>
                <a:blip r:embed="rId2"/>
              </a:buBlip>
              <a:defRPr b="1">
                <a:solidFill>
                  <a:srgbClr val="FFFFFF"/>
                </a:solidFill>
              </a:defRPr>
            </a:lvl3pPr>
            <a:lvl4pPr marL="1600200" indent="-228600">
              <a:buFontTx/>
              <a:buBlip>
                <a:blip r:embed="rId2"/>
              </a:buBlip>
              <a:defRPr b="1">
                <a:solidFill>
                  <a:srgbClr val="FFFFFF"/>
                </a:solidFill>
              </a:defRPr>
            </a:lvl4pPr>
            <a:lvl5pPr marL="2057400" indent="-228600">
              <a:buFontTx/>
              <a:buBlip>
                <a:blip r:embed="rId2"/>
              </a:buBlip>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3"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chemeClr val="tx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4" name="Text Placeholder 20"/>
          <p:cNvSpPr>
            <a:spLocks noGrp="1"/>
          </p:cNvSpPr>
          <p:nvPr>
            <p:ph type="body" sz="quarter" idx="15"/>
          </p:nvPr>
        </p:nvSpPr>
        <p:spPr>
          <a:xfrm>
            <a:off x="458788" y="1504950"/>
            <a:ext cx="8228012" cy="692150"/>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398838384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2"/>
          <p:cNvSpPr>
            <a:spLocks noGrp="1"/>
          </p:cNvSpPr>
          <p:nvPr>
            <p:ph type="pic" sz="quarter" idx="13"/>
          </p:nvPr>
        </p:nvSpPr>
        <p:spPr>
          <a:xfrm>
            <a:off x="0" y="419100"/>
            <a:ext cx="9144000" cy="472440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420375165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A0DBAB-0F9B-4EF1-8981-23365224EB97}" type="datetime3">
              <a:rPr lang="en-US" smtClean="0"/>
              <a:t>2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17" name="Text Placeholder 16"/>
          <p:cNvSpPr>
            <a:spLocks noGrp="1"/>
          </p:cNvSpPr>
          <p:nvPr>
            <p:ph type="body" sz="quarter" idx="13"/>
          </p:nvPr>
        </p:nvSpPr>
        <p:spPr>
          <a:xfrm>
            <a:off x="458788" y="2573867"/>
            <a:ext cx="8228012" cy="2036232"/>
          </a:xfrm>
          <a:prstGeom prst="rect">
            <a:avLst/>
          </a:prstGeom>
        </p:spPr>
        <p:txBody>
          <a:bodyPr vert="horz"/>
          <a:lstStyle>
            <a:lvl1pPr>
              <a:defRPr b="1"/>
            </a:lvl1pPr>
            <a:lvl2pPr>
              <a:defRPr b="1"/>
            </a:lvl2pPr>
            <a:lvl3pPr>
              <a:defRPr b="1"/>
            </a:lvl3pPr>
            <a:lvl4pPr>
              <a:defRPr b="1"/>
            </a:lvl4pPr>
            <a:lvl5pPr>
              <a:defRPr b="1"/>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1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21" name="Text Placeholder 20"/>
          <p:cNvSpPr>
            <a:spLocks noGrp="1"/>
          </p:cNvSpPr>
          <p:nvPr>
            <p:ph type="body" sz="quarter" idx="15"/>
          </p:nvPr>
        </p:nvSpPr>
        <p:spPr>
          <a:xfrm>
            <a:off x="458788" y="1504949"/>
            <a:ext cx="8228012" cy="1001183"/>
          </a:xfrm>
          <a:prstGeom prst="rect">
            <a:avLst/>
          </a:prstGeom>
        </p:spPr>
        <p:txBody>
          <a:bodyPr vert="horz" tIns="0" anchor="t" anchorCtr="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66511930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5C6B44-D54C-49AF-869A-98DDBF7B4225}" type="datetime3">
              <a:rPr lang="en-US" smtClean="0"/>
              <a:t>2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7" name="Picture Placeholder 2"/>
          <p:cNvSpPr>
            <a:spLocks noGrp="1"/>
          </p:cNvSpPr>
          <p:nvPr>
            <p:ph type="pic" sz="quarter" idx="13"/>
          </p:nvPr>
        </p:nvSpPr>
        <p:spPr>
          <a:xfrm>
            <a:off x="6226666" y="421200"/>
            <a:ext cx="2917334" cy="4284150"/>
          </a:xfrm>
          <a:prstGeom prst="rect">
            <a:avLst/>
          </a:prstGeom>
        </p:spPr>
        <p:txBody>
          <a:bodyPr vert="horz"/>
          <a:lstStyle>
            <a:lvl1pPr marL="0" indent="0">
              <a:buNone/>
              <a:defRPr/>
            </a:lvl1pPr>
          </a:lstStyle>
          <a:p>
            <a:endParaRPr lang="en-US" dirty="0"/>
          </a:p>
        </p:txBody>
      </p:sp>
      <p:sp>
        <p:nvSpPr>
          <p:cNvPr id="8" name="Text Placeholder 16"/>
          <p:cNvSpPr>
            <a:spLocks noGrp="1"/>
          </p:cNvSpPr>
          <p:nvPr>
            <p:ph type="body" sz="quarter" idx="14"/>
          </p:nvPr>
        </p:nvSpPr>
        <p:spPr>
          <a:xfrm>
            <a:off x="458788" y="1651000"/>
            <a:ext cx="5664209" cy="2959100"/>
          </a:xfrm>
          <a:prstGeom prst="rect">
            <a:avLst/>
          </a:prstGeom>
        </p:spPr>
        <p:txBody>
          <a:bodyPr vert="horz"/>
          <a:lstStyle>
            <a:lvl1pPr marL="342900" indent="-342900">
              <a:buFontTx/>
              <a:buBlip>
                <a:blip r:embed="rId2"/>
              </a:buBlip>
              <a:defRPr b="1">
                <a:solidFill>
                  <a:schemeClr val="tx2"/>
                </a:solidFill>
              </a:defRPr>
            </a:lvl1pPr>
            <a:lvl2pPr marL="742950" indent="-285750">
              <a:buFontTx/>
              <a:buBlip>
                <a:blip r:embed="rId2"/>
              </a:buBlip>
              <a:defRPr b="1">
                <a:solidFill>
                  <a:schemeClr val="tx2"/>
                </a:solidFill>
              </a:defRPr>
            </a:lvl2pPr>
            <a:lvl3pPr marL="1143000" indent="-228600">
              <a:buFontTx/>
              <a:buBlip>
                <a:blip r:embed="rId2"/>
              </a:buBlip>
              <a:defRPr b="1">
                <a:solidFill>
                  <a:schemeClr val="tx2"/>
                </a:solidFill>
              </a:defRPr>
            </a:lvl3pPr>
            <a:lvl4pPr marL="1600200" indent="-228600">
              <a:buFontTx/>
              <a:buBlip>
                <a:blip r:embed="rId2"/>
              </a:buBlip>
              <a:defRPr b="1">
                <a:solidFill>
                  <a:schemeClr val="tx2"/>
                </a:solidFill>
              </a:defRPr>
            </a:lvl4pPr>
            <a:lvl5pPr marL="2057400" indent="-228600">
              <a:buFontTx/>
              <a:buBlip>
                <a:blip r:embed="rId2"/>
              </a:buBlip>
              <a:defRPr b="1">
                <a:solidFill>
                  <a:schemeClr val="tx2"/>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10" name="Text Placeholder 18"/>
          <p:cNvSpPr>
            <a:spLocks noGrp="1"/>
          </p:cNvSpPr>
          <p:nvPr>
            <p:ph type="body" sz="quarter" idx="15" hasCustomPrompt="1"/>
          </p:nvPr>
        </p:nvSpPr>
        <p:spPr>
          <a:xfrm>
            <a:off x="458788" y="889000"/>
            <a:ext cx="8228012" cy="615950"/>
          </a:xfrm>
          <a:prstGeom prst="rect">
            <a:avLst/>
          </a:prstGeom>
        </p:spPr>
        <p:txBody>
          <a:bodyPr vert="horz"/>
          <a:lstStyle>
            <a:lvl1pPr marL="0" indent="0" algn="l">
              <a:buFontTx/>
              <a:buNone/>
              <a:defRPr sz="2800" b="1" kern="100" spc="0">
                <a:solidFill>
                  <a:schemeClr val="tx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Tree>
    <p:extLst>
      <p:ext uri="{BB962C8B-B14F-4D97-AF65-F5344CB8AC3E}">
        <p14:creationId xmlns:p14="http://schemas.microsoft.com/office/powerpoint/2010/main" val="71448455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8A6ABF-316A-48F9-9316-EE450AA61769}" type="datetime3">
              <a:rPr lang="en-US" smtClean="0"/>
              <a:t>2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7" name="Picture Placeholder 2"/>
          <p:cNvSpPr>
            <a:spLocks noGrp="1"/>
          </p:cNvSpPr>
          <p:nvPr>
            <p:ph type="pic" sz="quarter" idx="13"/>
          </p:nvPr>
        </p:nvSpPr>
        <p:spPr>
          <a:xfrm>
            <a:off x="0" y="421200"/>
            <a:ext cx="9144000" cy="428415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6252153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A41513-CAE0-4DE0-AD13-F78BD25B4A73}" type="datetime3">
              <a:rPr lang="en-US" smtClean="0"/>
              <a:t>2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15" name="Text Placeholder 16"/>
          <p:cNvSpPr>
            <a:spLocks noGrp="1"/>
          </p:cNvSpPr>
          <p:nvPr>
            <p:ph type="body" sz="quarter" idx="13"/>
          </p:nvPr>
        </p:nvSpPr>
        <p:spPr>
          <a:xfrm>
            <a:off x="458788" y="2573866"/>
            <a:ext cx="8228012" cy="2036233"/>
          </a:xfrm>
          <a:prstGeom prst="rect">
            <a:avLst/>
          </a:prstGeom>
        </p:spPr>
        <p:txBody>
          <a:bodyPr vert="horz"/>
          <a:lstStyle>
            <a:lvl1pPr marL="342900" indent="-342900">
              <a:buFontTx/>
              <a:buBlip>
                <a:blip r:embed="rId2"/>
              </a:buBlip>
              <a:defRPr b="1">
                <a:solidFill>
                  <a:srgbClr val="FFFFFF"/>
                </a:solidFill>
              </a:defRPr>
            </a:lvl1pPr>
            <a:lvl2pPr marL="742950" indent="-285750">
              <a:buFontTx/>
              <a:buBlip>
                <a:blip r:embed="rId2"/>
              </a:buBlip>
              <a:defRPr b="1">
                <a:solidFill>
                  <a:srgbClr val="FFFFFF"/>
                </a:solidFill>
              </a:defRPr>
            </a:lvl2pPr>
            <a:lvl3pPr marL="1143000" indent="-228600">
              <a:buFontTx/>
              <a:buBlip>
                <a:blip r:embed="rId2"/>
              </a:buBlip>
              <a:defRPr b="1">
                <a:solidFill>
                  <a:srgbClr val="FFFFFF"/>
                </a:solidFill>
              </a:defRPr>
            </a:lvl3pPr>
            <a:lvl4pPr marL="1600200" indent="-228600">
              <a:buFontTx/>
              <a:buBlip>
                <a:blip r:embed="rId2"/>
              </a:buBlip>
              <a:defRPr b="1">
                <a:solidFill>
                  <a:srgbClr val="FFFFFF"/>
                </a:solidFill>
              </a:defRPr>
            </a:lvl4pPr>
            <a:lvl5pPr marL="2057400" indent="-228600">
              <a:buFontTx/>
              <a:buBlip>
                <a:blip r:embed="rId2"/>
              </a:buBlip>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9" name="Text Placeholder 18"/>
          <p:cNvSpPr>
            <a:spLocks noGrp="1"/>
          </p:cNvSpPr>
          <p:nvPr>
            <p:ph type="body" sz="quarter" idx="14" hasCustomPrompt="1"/>
          </p:nvPr>
        </p:nvSpPr>
        <p:spPr>
          <a:xfrm>
            <a:off x="458788" y="889000"/>
            <a:ext cx="8228012" cy="615950"/>
          </a:xfrm>
          <a:prstGeom prst="rect">
            <a:avLst/>
          </a:prstGeom>
        </p:spPr>
        <p:txBody>
          <a:bodyPr vert="horz"/>
          <a:lstStyle>
            <a:lvl1pPr marL="0" indent="0" algn="l">
              <a:buFontTx/>
              <a:buNone/>
              <a:defRPr sz="2800" b="1" kern="100" spc="0">
                <a:solidFill>
                  <a:schemeClr val="bg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
        <p:nvSpPr>
          <p:cNvPr id="10" name="Text Placeholder 20"/>
          <p:cNvSpPr>
            <a:spLocks noGrp="1"/>
          </p:cNvSpPr>
          <p:nvPr>
            <p:ph type="body" sz="quarter" idx="15"/>
          </p:nvPr>
        </p:nvSpPr>
        <p:spPr>
          <a:xfrm>
            <a:off x="458788" y="1504949"/>
            <a:ext cx="8228012" cy="1001183"/>
          </a:xfrm>
          <a:prstGeom prst="rect">
            <a:avLst/>
          </a:prstGeom>
        </p:spPr>
        <p:txBody>
          <a:bodyPr vert="horz" tIns="0" anchor="t" anchorCtr="0"/>
          <a:lstStyle>
            <a:lvl1pPr marL="0" indent="0">
              <a:buFontTx/>
              <a:buNone/>
              <a:defRPr sz="180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Tree>
    <p:extLst>
      <p:ext uri="{BB962C8B-B14F-4D97-AF65-F5344CB8AC3E}">
        <p14:creationId xmlns:p14="http://schemas.microsoft.com/office/powerpoint/2010/main" val="406392747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30D2DB-5CFB-4995-B771-28C94F34C7A2}" type="datetime3">
              <a:rPr lang="en-US" smtClean="0"/>
              <a:t>2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9" name="Picture Placeholder 2"/>
          <p:cNvSpPr>
            <a:spLocks noGrp="1"/>
          </p:cNvSpPr>
          <p:nvPr>
            <p:ph type="pic" sz="quarter" idx="13"/>
          </p:nvPr>
        </p:nvSpPr>
        <p:spPr>
          <a:xfrm>
            <a:off x="6226666" y="421200"/>
            <a:ext cx="2917334" cy="4284150"/>
          </a:xfrm>
          <a:prstGeom prst="rect">
            <a:avLst/>
          </a:prstGeom>
        </p:spPr>
        <p:txBody>
          <a:bodyPr vert="horz"/>
          <a:lstStyle>
            <a:lvl1pPr marL="0" indent="0">
              <a:buNone/>
              <a:defRPr/>
            </a:lvl1pPr>
          </a:lstStyle>
          <a:p>
            <a:endParaRPr lang="en-US" dirty="0"/>
          </a:p>
        </p:txBody>
      </p:sp>
      <p:sp>
        <p:nvSpPr>
          <p:cNvPr id="7" name="Text Placeholder 16"/>
          <p:cNvSpPr>
            <a:spLocks noGrp="1"/>
          </p:cNvSpPr>
          <p:nvPr>
            <p:ph type="body" sz="quarter" idx="14"/>
          </p:nvPr>
        </p:nvSpPr>
        <p:spPr>
          <a:xfrm>
            <a:off x="458788" y="1651000"/>
            <a:ext cx="5664209" cy="2959100"/>
          </a:xfrm>
          <a:prstGeom prst="rect">
            <a:avLst/>
          </a:prstGeom>
        </p:spPr>
        <p:txBody>
          <a:bodyPr vert="horz"/>
          <a:lstStyle>
            <a:lvl1pPr marL="342900" indent="-342900">
              <a:buFontTx/>
              <a:buBlip>
                <a:blip r:embed="rId2"/>
              </a:buBlip>
              <a:defRPr b="1">
                <a:solidFill>
                  <a:srgbClr val="FFFFFF"/>
                </a:solidFill>
              </a:defRPr>
            </a:lvl1pPr>
            <a:lvl2pPr marL="742950" indent="-285750">
              <a:buFontTx/>
              <a:buBlip>
                <a:blip r:embed="rId2"/>
              </a:buBlip>
              <a:defRPr b="1">
                <a:solidFill>
                  <a:srgbClr val="FFFFFF"/>
                </a:solidFill>
              </a:defRPr>
            </a:lvl2pPr>
            <a:lvl3pPr marL="1143000" indent="-228600">
              <a:buFontTx/>
              <a:buBlip>
                <a:blip r:embed="rId2"/>
              </a:buBlip>
              <a:defRPr b="1">
                <a:solidFill>
                  <a:srgbClr val="FFFFFF"/>
                </a:solidFill>
              </a:defRPr>
            </a:lvl3pPr>
            <a:lvl4pPr marL="1600200" indent="-228600">
              <a:buFontTx/>
              <a:buBlip>
                <a:blip r:embed="rId2"/>
              </a:buBlip>
              <a:defRPr b="1">
                <a:solidFill>
                  <a:srgbClr val="FFFFFF"/>
                </a:solidFill>
              </a:defRPr>
            </a:lvl4pPr>
            <a:lvl5pPr marL="2057400" indent="-228600">
              <a:buFontTx/>
              <a:buBlip>
                <a:blip r:embed="rId2"/>
              </a:buBlip>
              <a:defRPr b="1">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8" name="Text Placeholder 18"/>
          <p:cNvSpPr>
            <a:spLocks noGrp="1"/>
          </p:cNvSpPr>
          <p:nvPr>
            <p:ph type="body" sz="quarter" idx="15" hasCustomPrompt="1"/>
          </p:nvPr>
        </p:nvSpPr>
        <p:spPr>
          <a:xfrm>
            <a:off x="458788" y="889000"/>
            <a:ext cx="8228012" cy="615950"/>
          </a:xfrm>
          <a:prstGeom prst="rect">
            <a:avLst/>
          </a:prstGeom>
        </p:spPr>
        <p:txBody>
          <a:bodyPr vert="horz"/>
          <a:lstStyle>
            <a:lvl1pPr marL="0" indent="0" algn="l">
              <a:buFontTx/>
              <a:buNone/>
              <a:defRPr sz="2800" b="1" kern="100" spc="0">
                <a:solidFill>
                  <a:schemeClr val="bg2"/>
                </a:solidFill>
              </a:defRPr>
            </a:lvl1pPr>
            <a:lvl2pPr marL="457200" indent="0" algn="l">
              <a:buFontTx/>
              <a:buNone/>
              <a:defRPr sz="3200"/>
            </a:lvl2pPr>
            <a:lvl3pPr marL="914400" indent="0" algn="l">
              <a:buFontTx/>
              <a:buNone/>
              <a:defRPr sz="3200"/>
            </a:lvl3pPr>
            <a:lvl4pPr marL="1371600" indent="0" algn="l">
              <a:buFontTx/>
              <a:buNone/>
              <a:defRPr sz="3200"/>
            </a:lvl4pPr>
            <a:lvl5pPr marL="1828800" indent="0" algn="l">
              <a:buFontTx/>
              <a:buNone/>
              <a:defRPr sz="3200"/>
            </a:lvl5pPr>
          </a:lstStyle>
          <a:p>
            <a:pPr lvl="0"/>
            <a:r>
              <a:rPr lang="sv-SE" dirty="0"/>
              <a:t>CLICK TO EDIT MASTER TEXT STYLES</a:t>
            </a:r>
          </a:p>
        </p:txBody>
      </p:sp>
    </p:spTree>
    <p:extLst>
      <p:ext uri="{BB962C8B-B14F-4D97-AF65-F5344CB8AC3E}">
        <p14:creationId xmlns:p14="http://schemas.microsoft.com/office/powerpoint/2010/main" val="32140469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40C184-D9AB-4B95-9BFA-E8F41A88D57A}" type="datetime3">
              <a:rPr lang="en-US" smtClean="0"/>
              <a:t>2 February 2020</a:t>
            </a:fld>
            <a:endParaRPr lang="en-US" dirty="0"/>
          </a:p>
        </p:txBody>
      </p:sp>
      <p:sp>
        <p:nvSpPr>
          <p:cNvPr id="5" name="Footer Placeholder 4"/>
          <p:cNvSpPr>
            <a:spLocks noGrp="1"/>
          </p:cNvSpPr>
          <p:nvPr>
            <p:ph type="ftr" sz="quarter" idx="11"/>
          </p:nvPr>
        </p:nvSpPr>
        <p:spPr/>
        <p:txBody>
          <a:bodyPr/>
          <a:lstStyle/>
          <a:p>
            <a:r>
              <a:rPr lang="en-US" dirty="0"/>
              <a:t>Chalmers University of Technology</a:t>
            </a:r>
          </a:p>
        </p:txBody>
      </p:sp>
      <p:sp>
        <p:nvSpPr>
          <p:cNvPr id="6" name="Slide Number Placeholder 5"/>
          <p:cNvSpPr>
            <a:spLocks noGrp="1"/>
          </p:cNvSpPr>
          <p:nvPr>
            <p:ph type="sldNum" sz="quarter" idx="12"/>
          </p:nvPr>
        </p:nvSpPr>
        <p:spPr/>
        <p:txBody>
          <a:bodyPr/>
          <a:lstStyle/>
          <a:p>
            <a:fld id="{344E8EA3-C3DD-5544-8A1C-EA00A1673D37}" type="slidenum">
              <a:rPr lang="en-US" smtClean="0"/>
              <a:t>‹#›</a:t>
            </a:fld>
            <a:endParaRPr lang="en-US" dirty="0"/>
          </a:p>
        </p:txBody>
      </p:sp>
      <p:sp>
        <p:nvSpPr>
          <p:cNvPr id="9" name="Picture Placeholder 2"/>
          <p:cNvSpPr>
            <a:spLocks noGrp="1"/>
          </p:cNvSpPr>
          <p:nvPr>
            <p:ph type="pic" sz="quarter" idx="13"/>
          </p:nvPr>
        </p:nvSpPr>
        <p:spPr>
          <a:xfrm>
            <a:off x="0" y="419100"/>
            <a:ext cx="9144000" cy="428625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237256271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emf"/><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rafisk_skiss.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ChalmersU_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076848" y="2050493"/>
            <a:ext cx="2749004" cy="650468"/>
          </a:xfrm>
          <a:prstGeom prst="rect">
            <a:avLst/>
          </a:prstGeom>
        </p:spPr>
      </p:pic>
    </p:spTree>
    <p:extLst>
      <p:ext uri="{BB962C8B-B14F-4D97-AF65-F5344CB8AC3E}">
        <p14:creationId xmlns:p14="http://schemas.microsoft.com/office/powerpoint/2010/main" val="3510231730"/>
      </p:ext>
    </p:extLst>
  </p:cSld>
  <p:clrMap bg1="dk1" tx1="lt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0" y="413821"/>
            <a:ext cx="625475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Grafisk_skiss_liten.ai"/>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5961958" y="4233"/>
            <a:ext cx="3182042" cy="1139836"/>
          </a:xfrm>
          <a:prstGeom prst="rect">
            <a:avLst/>
          </a:prstGeom>
        </p:spPr>
      </p:pic>
      <p:pic>
        <p:nvPicPr>
          <p:cNvPr id="5" name="Picture 4" descr="ChalmersU_white.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1728" y="61338"/>
            <a:ext cx="1289844" cy="305202"/>
          </a:xfrm>
          <a:prstGeom prst="rect">
            <a:avLst/>
          </a:prstGeom>
        </p:spPr>
      </p:pic>
    </p:spTree>
    <p:extLst>
      <p:ext uri="{BB962C8B-B14F-4D97-AF65-F5344CB8AC3E}">
        <p14:creationId xmlns:p14="http://schemas.microsoft.com/office/powerpoint/2010/main" val="612033266"/>
      </p:ext>
    </p:extLst>
  </p:cSld>
  <p:clrMap bg1="dk1" tx1="lt1" bg2="dk2" tx2="lt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8196" y="4767263"/>
            <a:ext cx="2133600" cy="274637"/>
          </a:xfrm>
          <a:prstGeom prst="rect">
            <a:avLst/>
          </a:prstGeom>
        </p:spPr>
        <p:txBody>
          <a:bodyPr vert="horz" lIns="91440" tIns="45720" rIns="91440" bIns="45720" rtlCol="0" anchor="ctr"/>
          <a:lstStyle>
            <a:lvl1pPr algn="l">
              <a:defRPr sz="600">
                <a:solidFill>
                  <a:schemeClr val="bg1"/>
                </a:solidFill>
                <a:latin typeface="Arial"/>
                <a:cs typeface="Arial"/>
              </a:defRPr>
            </a:lvl1pPr>
          </a:lstStyle>
          <a:p>
            <a:fld id="{26364052-3742-439A-BDB4-B7B53EEBFD98}" type="datetime3">
              <a:rPr lang="en-US" smtClean="0"/>
              <a:t>2 February 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600">
                <a:solidFill>
                  <a:srgbClr val="9C9C9C"/>
                </a:solidFill>
                <a:latin typeface="Arial"/>
                <a:cs typeface="Arial"/>
              </a:defRPr>
            </a:lvl1pPr>
          </a:lstStyle>
          <a:p>
            <a:r>
              <a:rPr lang="en-US" dirty="0"/>
              <a:t>Chalmers University of Technology</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600">
                <a:solidFill>
                  <a:srgbClr val="9C9C9C"/>
                </a:solidFill>
                <a:latin typeface="Arial"/>
                <a:cs typeface="Arial"/>
              </a:defRPr>
            </a:lvl1pPr>
          </a:lstStyle>
          <a:p>
            <a:fld id="{344E8EA3-C3DD-5544-8A1C-EA00A1673D37}" type="slidenum">
              <a:rPr lang="en-US" smtClean="0"/>
              <a:pPr/>
              <a:t>‹#›</a:t>
            </a:fld>
            <a:endParaRPr lang="en-US" dirty="0"/>
          </a:p>
        </p:txBody>
      </p:sp>
      <p:sp>
        <p:nvSpPr>
          <p:cNvPr id="7" name="Rectangle 5"/>
          <p:cNvSpPr>
            <a:spLocks noChangeArrowheads="1"/>
          </p:cNvSpPr>
          <p:nvPr/>
        </p:nvSpPr>
        <p:spPr bwMode="auto">
          <a:xfrm>
            <a:off x="0" y="1"/>
            <a:ext cx="9144000" cy="42017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dirty="0"/>
          </a:p>
        </p:txBody>
      </p:sp>
      <p:cxnSp>
        <p:nvCxnSpPr>
          <p:cNvPr id="13" name="Straight Connector 12"/>
          <p:cNvCxnSpPr/>
          <p:nvPr/>
        </p:nvCxnSpPr>
        <p:spPr>
          <a:xfrm>
            <a:off x="457200" y="4706471"/>
            <a:ext cx="82296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Grafisk_skiss_liten.ai"/>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5961958" y="4233"/>
            <a:ext cx="3182042" cy="1139836"/>
          </a:xfrm>
          <a:prstGeom prst="rect">
            <a:avLst/>
          </a:prstGeom>
        </p:spPr>
      </p:pic>
      <p:pic>
        <p:nvPicPr>
          <p:cNvPr id="10" name="Picture 9" descr="ChalmersU_white.eps"/>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91728" y="61338"/>
            <a:ext cx="1289844" cy="305202"/>
          </a:xfrm>
          <a:prstGeom prst="rect">
            <a:avLst/>
          </a:prstGeom>
        </p:spPr>
      </p:pic>
    </p:spTree>
    <p:extLst>
      <p:ext uri="{BB962C8B-B14F-4D97-AF65-F5344CB8AC3E}">
        <p14:creationId xmlns:p14="http://schemas.microsoft.com/office/powerpoint/2010/main" val="2255961923"/>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74" r:id="rId3"/>
    <p:sldLayoutId id="2147483665" r:id="rId4"/>
    <p:sldLayoutId id="2147483673" r:id="rId5"/>
    <p:sldLayoutId id="2147483669" r:id="rId6"/>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3200" b="1" kern="500" spc="0">
          <a:solidFill>
            <a:srgbClr val="262626"/>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0"/>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10"/>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10"/>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10"/>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10"/>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vancezChalmersU_white_centered.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82258" y="1041400"/>
            <a:ext cx="2717800" cy="3200400"/>
          </a:xfrm>
          <a:prstGeom prst="rect">
            <a:avLst/>
          </a:prstGeom>
        </p:spPr>
      </p:pic>
    </p:spTree>
    <p:extLst>
      <p:ext uri="{BB962C8B-B14F-4D97-AF65-F5344CB8AC3E}">
        <p14:creationId xmlns:p14="http://schemas.microsoft.com/office/powerpoint/2010/main" val="1869844213"/>
      </p:ext>
    </p:extLst>
  </p:cSld>
  <p:clrMap bg1="dk1" tx1="lt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hf hdr="0"/>
  <p:txStyles>
    <p:titleStyle>
      <a:lvl1pPr algn="l" defTabSz="457200" rtl="0" eaLnBrk="1" latinLnBrk="0" hangingPunct="1">
        <a:spcBef>
          <a:spcPct val="0"/>
        </a:spcBef>
        <a:buNone/>
        <a:defRPr sz="41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Krizan@chalmers.s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422768"/>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10</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Answers to questions</a:t>
            </a:r>
          </a:p>
        </p:txBody>
      </p:sp>
      <p:sp>
        <p:nvSpPr>
          <p:cNvPr id="9" name="Content Placeholder 5">
            <a:extLst>
              <a:ext uri="{FF2B5EF4-FFF2-40B4-BE49-F238E27FC236}">
                <a16:creationId xmlns:a16="http://schemas.microsoft.com/office/drawing/2014/main" id="{F8CD2F23-E7B1-467D-883B-6B079D530793}"/>
              </a:ext>
            </a:extLst>
          </p:cNvPr>
          <p:cNvSpPr txBox="1">
            <a:spLocks/>
          </p:cNvSpPr>
          <p:nvPr/>
        </p:nvSpPr>
        <p:spPr>
          <a:xfrm>
            <a:off x="353916" y="1407893"/>
            <a:ext cx="7776624" cy="321921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400" dirty="0"/>
              <a:t>Stream ID bus</a:t>
            </a:r>
          </a:p>
          <a:p>
            <a:pPr>
              <a:buFont typeface="Arial" panose="020B0604020202020204" pitchFamily="34" charset="0"/>
              <a:buChar char="•"/>
            </a:pPr>
            <a:endParaRPr lang="en-US" sz="1400" dirty="0"/>
          </a:p>
          <a:p>
            <a:pPr>
              <a:buFont typeface="Arial" panose="020B0604020202020204" pitchFamily="34" charset="0"/>
              <a:buChar char="•"/>
            </a:pPr>
            <a:r>
              <a:rPr lang="en-US" sz="1400" dirty="0"/>
              <a:t>The RLE encoding</a:t>
            </a:r>
          </a:p>
          <a:p>
            <a:pPr>
              <a:buFont typeface="Arial" panose="020B0604020202020204" pitchFamily="34" charset="0"/>
              <a:buChar char="•"/>
            </a:pPr>
            <a:endParaRPr lang="en-US" sz="1400" dirty="0"/>
          </a:p>
          <a:p>
            <a:pPr>
              <a:buFont typeface="Arial" panose="020B0604020202020204" pitchFamily="34" charset="0"/>
              <a:buChar char="•"/>
            </a:pPr>
            <a:r>
              <a:rPr lang="en-US" sz="1400" dirty="0"/>
              <a:t>Packet sequence numbering</a:t>
            </a:r>
          </a:p>
          <a:p>
            <a:pPr>
              <a:buFont typeface="Arial" panose="020B0604020202020204" pitchFamily="34" charset="0"/>
              <a:buChar char="•"/>
            </a:pPr>
            <a:endParaRPr lang="en-US" sz="1400" dirty="0"/>
          </a:p>
          <a:p>
            <a:pPr>
              <a:buFont typeface="Arial" panose="020B0604020202020204" pitchFamily="34" charset="0"/>
              <a:buChar char="•"/>
            </a:pPr>
            <a:r>
              <a:rPr lang="en-US" sz="1400" dirty="0"/>
              <a:t>How to target a DAC channel</a:t>
            </a:r>
          </a:p>
          <a:p>
            <a:pPr>
              <a:buFont typeface="Arial" panose="020B0604020202020204" pitchFamily="34" charset="0"/>
              <a:buChar char="•"/>
            </a:pPr>
            <a:endParaRPr lang="en-US" sz="1400" dirty="0"/>
          </a:p>
          <a:p>
            <a:pPr>
              <a:buFont typeface="Arial" panose="020B0604020202020204" pitchFamily="34" charset="0"/>
              <a:buChar char="•"/>
            </a:pPr>
            <a:r>
              <a:rPr lang="en-US" sz="1400" dirty="0"/>
              <a:t>Ethernet data structure</a:t>
            </a:r>
          </a:p>
          <a:p>
            <a:pPr marL="0" indent="0">
              <a:buNone/>
            </a:pPr>
            <a:endParaRPr lang="en-US" sz="1400" dirty="0"/>
          </a:p>
          <a:p>
            <a:pPr>
              <a:buFont typeface="Arial" panose="020B0604020202020204" pitchFamily="34" charset="0"/>
              <a:buChar char="•"/>
            </a:pPr>
            <a:r>
              <a:rPr lang="en-US" sz="1400" dirty="0"/>
              <a:t>Windowing</a:t>
            </a:r>
          </a:p>
          <a:p>
            <a:pPr>
              <a:buFont typeface="Arial" panose="020B0604020202020204" pitchFamily="34" charset="0"/>
              <a:buChar char="•"/>
            </a:pPr>
            <a:endParaRPr lang="en-US" sz="1400" dirty="0"/>
          </a:p>
          <a:p>
            <a:pPr>
              <a:buFont typeface="Arial" panose="020B0604020202020204" pitchFamily="34" charset="0"/>
              <a:buChar char="•"/>
            </a:pPr>
            <a:r>
              <a:rPr lang="en-US" sz="1400" dirty="0"/>
              <a:t>Sum block</a:t>
            </a:r>
          </a:p>
          <a:p>
            <a:pPr>
              <a:buFont typeface="Arial" panose="020B0604020202020204" pitchFamily="34" charset="0"/>
              <a:buChar char="•"/>
            </a:pPr>
            <a:endParaRPr lang="en-US" sz="1400" dirty="0"/>
          </a:p>
          <a:p>
            <a:pPr>
              <a:buFont typeface="Arial" panose="020B0604020202020204" pitchFamily="34" charset="0"/>
              <a:buChar char="•"/>
            </a:pPr>
            <a:r>
              <a:rPr lang="en-US" sz="1400" dirty="0"/>
              <a:t>Research papers for the modules (NCO!)</a:t>
            </a:r>
          </a:p>
          <a:p>
            <a:pPr>
              <a:buFont typeface="Arial" panose="020B0604020202020204" pitchFamily="34" charset="0"/>
              <a:buChar char="•"/>
            </a:pPr>
            <a:endParaRPr lang="en-US" sz="1400" dirty="0"/>
          </a:p>
          <a:p>
            <a:pPr>
              <a:buFont typeface="Arial" panose="020B0604020202020204" pitchFamily="34" charset="0"/>
              <a:buChar char="•"/>
            </a:pPr>
            <a:r>
              <a:rPr lang="en-US" sz="1400" dirty="0"/>
              <a:t>Time needed in this project for every module</a:t>
            </a:r>
          </a:p>
          <a:p>
            <a:pPr>
              <a:buFont typeface="Arial" panose="020B0604020202020204" pitchFamily="34" charset="0"/>
              <a:buChar char="•"/>
            </a:pPr>
            <a:endParaRPr lang="en-US" sz="1400" dirty="0"/>
          </a:p>
        </p:txBody>
      </p:sp>
    </p:spTree>
    <p:extLst>
      <p:ext uri="{BB962C8B-B14F-4D97-AF65-F5344CB8AC3E}">
        <p14:creationId xmlns:p14="http://schemas.microsoft.com/office/powerpoint/2010/main" val="20719799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11</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“The minimum system”</a:t>
            </a:r>
          </a:p>
        </p:txBody>
      </p:sp>
      <p:sp>
        <p:nvSpPr>
          <p:cNvPr id="9" name="Content Placeholder 5">
            <a:extLst>
              <a:ext uri="{FF2B5EF4-FFF2-40B4-BE49-F238E27FC236}">
                <a16:creationId xmlns:a16="http://schemas.microsoft.com/office/drawing/2014/main" id="{F8CD2F23-E7B1-467D-883B-6B079D530793}"/>
              </a:ext>
            </a:extLst>
          </p:cNvPr>
          <p:cNvSpPr txBox="1">
            <a:spLocks/>
          </p:cNvSpPr>
          <p:nvPr/>
        </p:nvSpPr>
        <p:spPr>
          <a:xfrm>
            <a:off x="353916" y="1459466"/>
            <a:ext cx="7776624" cy="32192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Ultra-bare minimum that can run on the QPU:</a:t>
            </a:r>
          </a:p>
          <a:p>
            <a:pPr lvl="1">
              <a:buFont typeface="Arial" panose="020B0604020202020204" pitchFamily="34" charset="0"/>
              <a:buChar char="•"/>
            </a:pPr>
            <a:r>
              <a:rPr lang="en-GB" sz="1200" dirty="0"/>
              <a:t>1. Ethernet module except ARP functionality.</a:t>
            </a:r>
          </a:p>
          <a:p>
            <a:pPr lvl="1">
              <a:buFont typeface="Arial" panose="020B0604020202020204" pitchFamily="34" charset="0"/>
              <a:buChar char="•"/>
            </a:pPr>
            <a:r>
              <a:rPr lang="en-GB" sz="1200" dirty="0"/>
              <a:t>2. Naïve, dumb and slow stream management without DDR. Basically EDF constrained (earliest-deadline-first)</a:t>
            </a:r>
          </a:p>
          <a:p>
            <a:pPr lvl="1">
              <a:buFont typeface="Arial" panose="020B0604020202020204" pitchFamily="34" charset="0"/>
              <a:buChar char="•"/>
            </a:pPr>
            <a:r>
              <a:rPr lang="en-GB" sz="1200" dirty="0"/>
              <a:t>3. Two </a:t>
            </a:r>
            <a:r>
              <a:rPr lang="en-GB" sz="1200" dirty="0" err="1"/>
              <a:t>upconversion</a:t>
            </a:r>
            <a:r>
              <a:rPr lang="en-GB" sz="1200" dirty="0"/>
              <a:t> stages with: FIFO, no RLE (just loose samples…), no IQ mixing ergo no NCO, </a:t>
            </a:r>
            <a:r>
              <a:rPr lang="en-GB" sz="1200" b="1" dirty="0"/>
              <a:t>BUT a single target </a:t>
            </a:r>
            <a:r>
              <a:rPr lang="en-GB" sz="1200" b="1" dirty="0" err="1"/>
              <a:t>upconversion</a:t>
            </a:r>
            <a:r>
              <a:rPr lang="en-GB" sz="1200" b="1" dirty="0"/>
              <a:t> set in the DAC itself, </a:t>
            </a:r>
            <a:r>
              <a:rPr lang="en-GB" sz="1200" dirty="0"/>
              <a:t>no summation (has to be done by the PC before-hand (slow)).</a:t>
            </a:r>
          </a:p>
          <a:p>
            <a:pPr lvl="1">
              <a:buFont typeface="Arial" panose="020B0604020202020204" pitchFamily="34" charset="0"/>
              <a:buChar char="•"/>
            </a:pPr>
            <a:r>
              <a:rPr lang="en-GB" sz="1200" dirty="0"/>
              <a:t>4. A single </a:t>
            </a:r>
            <a:r>
              <a:rPr lang="en-GB" sz="1200" dirty="0" err="1"/>
              <a:t>downconversion</a:t>
            </a:r>
            <a:r>
              <a:rPr lang="en-GB" sz="1200" dirty="0"/>
              <a:t> stage with: no IQ mixing ergo no NCO, </a:t>
            </a:r>
            <a:r>
              <a:rPr lang="en-GB" sz="1200" b="1" dirty="0"/>
              <a:t>BUT a single target </a:t>
            </a:r>
            <a:r>
              <a:rPr lang="en-GB" sz="1200" b="1" dirty="0" err="1"/>
              <a:t>downconversion</a:t>
            </a:r>
            <a:r>
              <a:rPr lang="en-GB" sz="1200" b="1" dirty="0"/>
              <a:t> set in the ADC itself, </a:t>
            </a:r>
            <a:r>
              <a:rPr lang="en-GB" sz="1200" dirty="0"/>
              <a:t>no skip/store, but yet a FIFO at the end.</a:t>
            </a:r>
          </a:p>
          <a:p>
            <a:pPr>
              <a:buFont typeface="Arial" panose="020B0604020202020204" pitchFamily="34" charset="0"/>
              <a:buChar char="•"/>
            </a:pPr>
            <a:endParaRPr lang="en-GB" sz="1400" dirty="0"/>
          </a:p>
          <a:p>
            <a:pPr>
              <a:buFont typeface="Arial" panose="020B0604020202020204" pitchFamily="34" charset="0"/>
              <a:buChar char="•"/>
            </a:pPr>
            <a:r>
              <a:rPr lang="en-GB" sz="1400" dirty="0"/>
              <a:t>What can you do with that? Actually quite a lot. More than this was not needed very recently to verify that the qubits you’ll be using are working.</a:t>
            </a:r>
          </a:p>
          <a:p>
            <a:pPr>
              <a:buFont typeface="Arial" panose="020B0604020202020204" pitchFamily="34" charset="0"/>
              <a:buChar char="•"/>
            </a:pPr>
            <a:endParaRPr lang="en-GB" sz="1400" dirty="0"/>
          </a:p>
          <a:p>
            <a:pPr>
              <a:buFont typeface="Arial" panose="020B0604020202020204" pitchFamily="34" charset="0"/>
              <a:buChar char="•"/>
            </a:pPr>
            <a:r>
              <a:rPr lang="en-GB" sz="1400" dirty="0"/>
              <a:t>Also, completion of any one of the four major modules yields something that is usable.</a:t>
            </a:r>
          </a:p>
        </p:txBody>
      </p:sp>
    </p:spTree>
    <p:extLst>
      <p:ext uri="{BB962C8B-B14F-4D97-AF65-F5344CB8AC3E}">
        <p14:creationId xmlns:p14="http://schemas.microsoft.com/office/powerpoint/2010/main" val="23293870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12</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QPU control signalling</a:t>
            </a:r>
          </a:p>
        </p:txBody>
      </p:sp>
    </p:spTree>
    <p:extLst>
      <p:ext uri="{BB962C8B-B14F-4D97-AF65-F5344CB8AC3E}">
        <p14:creationId xmlns:p14="http://schemas.microsoft.com/office/powerpoint/2010/main" val="42657410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found an Easter-egg.</a:t>
            </a:r>
            <a:br>
              <a:rPr lang="en-GB" dirty="0"/>
            </a:br>
            <a:r>
              <a:rPr lang="en-GB" dirty="0"/>
              <a:t>Good for you.</a:t>
            </a:r>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13</a:t>
            </a:fld>
            <a:endParaRPr lang="en-GB" dirty="0"/>
          </a:p>
        </p:txBody>
      </p:sp>
      <p:pic>
        <p:nvPicPr>
          <p:cNvPr id="5" name="Picture 4">
            <a:extLst>
              <a:ext uri="{FF2B5EF4-FFF2-40B4-BE49-F238E27FC236}">
                <a16:creationId xmlns:a16="http://schemas.microsoft.com/office/drawing/2014/main" id="{449F7659-D050-4077-A416-70462F0E920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36784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14</a:t>
            </a:fld>
            <a:endParaRPr lang="en-GB" dirty="0"/>
          </a:p>
        </p:txBody>
      </p:sp>
      <p:pic>
        <p:nvPicPr>
          <p:cNvPr id="6" name="Picture 5">
            <a:extLst>
              <a:ext uri="{FF2B5EF4-FFF2-40B4-BE49-F238E27FC236}">
                <a16:creationId xmlns:a16="http://schemas.microsoft.com/office/drawing/2014/main" id="{29417F5B-A70D-4168-BEB1-1E49511F0E8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518178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15</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QPU readout</a:t>
            </a:r>
          </a:p>
        </p:txBody>
      </p:sp>
    </p:spTree>
    <p:extLst>
      <p:ext uri="{BB962C8B-B14F-4D97-AF65-F5344CB8AC3E}">
        <p14:creationId xmlns:p14="http://schemas.microsoft.com/office/powerpoint/2010/main" val="21263137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16</a:t>
            </a:fld>
            <a:endParaRPr lang="en-GB" dirty="0"/>
          </a:p>
        </p:txBody>
      </p:sp>
      <p:pic>
        <p:nvPicPr>
          <p:cNvPr id="5" name="Picture 4">
            <a:extLst>
              <a:ext uri="{FF2B5EF4-FFF2-40B4-BE49-F238E27FC236}">
                <a16:creationId xmlns:a16="http://schemas.microsoft.com/office/drawing/2014/main" id="{66153140-1ED0-4D64-B4E5-40DC53FE0F3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547598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298D03-9644-458A-A858-3D8B4654E746}"/>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17</a:t>
            </a:fld>
            <a:endParaRPr lang="en-GB" dirty="0"/>
          </a:p>
        </p:txBody>
      </p:sp>
      <p:pic>
        <p:nvPicPr>
          <p:cNvPr id="6" name="Picture 5">
            <a:extLst>
              <a:ext uri="{FF2B5EF4-FFF2-40B4-BE49-F238E27FC236}">
                <a16:creationId xmlns:a16="http://schemas.microsoft.com/office/drawing/2014/main" id="{FD5CE4B2-2C50-4DA0-94BA-72FE0778E0BF}"/>
              </a:ext>
            </a:extLst>
          </p:cNvPr>
          <p:cNvPicPr>
            <a:picLocks noChangeAspect="1"/>
          </p:cNvPicPr>
          <p:nvPr/>
        </p:nvPicPr>
        <p:blipFill>
          <a:blip r:embed="rId3"/>
          <a:stretch>
            <a:fillRect/>
          </a:stretch>
        </p:blipFill>
        <p:spPr>
          <a:xfrm>
            <a:off x="0" y="423255"/>
            <a:ext cx="3156488" cy="4213860"/>
          </a:xfrm>
          <a:prstGeom prst="rect">
            <a:avLst/>
          </a:prstGeom>
        </p:spPr>
      </p:pic>
      <p:pic>
        <p:nvPicPr>
          <p:cNvPr id="7" name="Picture 6">
            <a:extLst>
              <a:ext uri="{FF2B5EF4-FFF2-40B4-BE49-F238E27FC236}">
                <a16:creationId xmlns:a16="http://schemas.microsoft.com/office/drawing/2014/main" id="{21079287-D5BF-4280-A6AC-67C52B8ABAB1}"/>
              </a:ext>
            </a:extLst>
          </p:cNvPr>
          <p:cNvPicPr>
            <a:picLocks noChangeAspect="1"/>
          </p:cNvPicPr>
          <p:nvPr/>
        </p:nvPicPr>
        <p:blipFill>
          <a:blip r:embed="rId4"/>
          <a:stretch>
            <a:fillRect/>
          </a:stretch>
        </p:blipFill>
        <p:spPr>
          <a:xfrm>
            <a:off x="3156488" y="559704"/>
            <a:ext cx="2825532" cy="1924782"/>
          </a:xfrm>
          <a:prstGeom prst="rect">
            <a:avLst/>
          </a:prstGeom>
        </p:spPr>
      </p:pic>
      <p:pic>
        <p:nvPicPr>
          <p:cNvPr id="9" name="Picture 8">
            <a:extLst>
              <a:ext uri="{FF2B5EF4-FFF2-40B4-BE49-F238E27FC236}">
                <a16:creationId xmlns:a16="http://schemas.microsoft.com/office/drawing/2014/main" id="{300212AD-2D10-447B-A3CF-FADED90EC8E1}"/>
              </a:ext>
            </a:extLst>
          </p:cNvPr>
          <p:cNvPicPr>
            <a:picLocks noChangeAspect="1"/>
          </p:cNvPicPr>
          <p:nvPr/>
        </p:nvPicPr>
        <p:blipFill>
          <a:blip r:embed="rId5"/>
          <a:stretch>
            <a:fillRect/>
          </a:stretch>
        </p:blipFill>
        <p:spPr>
          <a:xfrm>
            <a:off x="3124200" y="2625090"/>
            <a:ext cx="2890109" cy="1958823"/>
          </a:xfrm>
          <a:prstGeom prst="rect">
            <a:avLst/>
          </a:prstGeom>
        </p:spPr>
      </p:pic>
      <p:pic>
        <p:nvPicPr>
          <p:cNvPr id="10" name="Picture 9">
            <a:extLst>
              <a:ext uri="{FF2B5EF4-FFF2-40B4-BE49-F238E27FC236}">
                <a16:creationId xmlns:a16="http://schemas.microsoft.com/office/drawing/2014/main" id="{84F650F3-44CF-4AE0-A34F-C1043A8BA374}"/>
              </a:ext>
            </a:extLst>
          </p:cNvPr>
          <p:cNvPicPr>
            <a:picLocks noChangeAspect="1"/>
          </p:cNvPicPr>
          <p:nvPr/>
        </p:nvPicPr>
        <p:blipFill>
          <a:blip r:embed="rId6"/>
          <a:stretch>
            <a:fillRect/>
          </a:stretch>
        </p:blipFill>
        <p:spPr>
          <a:xfrm>
            <a:off x="6070531" y="575693"/>
            <a:ext cx="2794138" cy="1892804"/>
          </a:xfrm>
          <a:prstGeom prst="rect">
            <a:avLst/>
          </a:prstGeom>
        </p:spPr>
      </p:pic>
      <p:pic>
        <p:nvPicPr>
          <p:cNvPr id="11" name="Picture 10">
            <a:extLst>
              <a:ext uri="{FF2B5EF4-FFF2-40B4-BE49-F238E27FC236}">
                <a16:creationId xmlns:a16="http://schemas.microsoft.com/office/drawing/2014/main" id="{F5D28B1A-CA69-45B1-AC17-6BFD1E5BC1C8}"/>
              </a:ext>
            </a:extLst>
          </p:cNvPr>
          <p:cNvPicPr>
            <a:picLocks noChangeAspect="1"/>
          </p:cNvPicPr>
          <p:nvPr/>
        </p:nvPicPr>
        <p:blipFill>
          <a:blip r:embed="rId7"/>
          <a:stretch>
            <a:fillRect/>
          </a:stretch>
        </p:blipFill>
        <p:spPr>
          <a:xfrm>
            <a:off x="6280688" y="2625090"/>
            <a:ext cx="2425769" cy="1904229"/>
          </a:xfrm>
          <a:prstGeom prst="rect">
            <a:avLst/>
          </a:prstGeom>
        </p:spPr>
      </p:pic>
      <p:sp>
        <p:nvSpPr>
          <p:cNvPr id="12" name="Text Box 3">
            <a:extLst>
              <a:ext uri="{FF2B5EF4-FFF2-40B4-BE49-F238E27FC236}">
                <a16:creationId xmlns:a16="http://schemas.microsoft.com/office/drawing/2014/main" id="{77928D64-A467-47C5-BBC2-D3B95BE1547C}"/>
              </a:ext>
            </a:extLst>
          </p:cNvPr>
          <p:cNvSpPr txBox="1">
            <a:spLocks noChangeArrowheads="1"/>
          </p:cNvSpPr>
          <p:nvPr/>
        </p:nvSpPr>
        <p:spPr bwMode="auto">
          <a:xfrm>
            <a:off x="6280688" y="4812248"/>
            <a:ext cx="20521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600" b="1" dirty="0">
                <a:solidFill>
                  <a:srgbClr val="000000"/>
                </a:solidFill>
                <a:latin typeface="Arial" charset="0"/>
                <a:cs typeface="Arial" charset="0"/>
              </a:rPr>
              <a:t>Imagery by C. </a:t>
            </a:r>
            <a:r>
              <a:rPr lang="en-GB" sz="600" b="1" dirty="0" err="1">
                <a:solidFill>
                  <a:srgbClr val="000000"/>
                </a:solidFill>
                <a:latin typeface="Arial" charset="0"/>
                <a:cs typeface="Arial" charset="0"/>
              </a:rPr>
              <a:t>Križan</a:t>
            </a:r>
            <a:r>
              <a:rPr lang="en-GB" sz="600" b="1" dirty="0">
                <a:solidFill>
                  <a:srgbClr val="000000"/>
                </a:solidFill>
                <a:latin typeface="Arial" charset="0"/>
                <a:cs typeface="Arial" charset="0"/>
              </a:rPr>
              <a:t>, ORCID: 0000-0002-5059-7998</a:t>
            </a:r>
            <a:endParaRPr lang="en-GB" sz="600" dirty="0">
              <a:solidFill>
                <a:srgbClr val="000000"/>
              </a:solidFill>
              <a:latin typeface="Arial" charset="0"/>
              <a:cs typeface="Arial" charset="0"/>
            </a:endParaRPr>
          </a:p>
        </p:txBody>
      </p:sp>
    </p:spTree>
    <p:extLst>
      <p:ext uri="{BB962C8B-B14F-4D97-AF65-F5344CB8AC3E}">
        <p14:creationId xmlns:p14="http://schemas.microsoft.com/office/powerpoint/2010/main" val="39806530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datum 1"/>
          <p:cNvSpPr>
            <a:spLocks noGrp="1"/>
          </p:cNvSpPr>
          <p:nvPr>
            <p:ph type="dt" sz="half" idx="10"/>
          </p:nvPr>
        </p:nvSpPr>
        <p:spPr/>
        <p:txBody>
          <a:bodyPr/>
          <a:lstStyle/>
          <a:p>
            <a:fld id="{73A363F4-4276-4C1B-ABAD-134FF1FA57F0}" type="datetime3">
              <a:rPr lang="en-US" smtClean="0"/>
              <a:t>2 February 2020</a:t>
            </a:fld>
            <a:endParaRPr lang="en-US"/>
          </a:p>
        </p:txBody>
      </p:sp>
      <p:sp>
        <p:nvSpPr>
          <p:cNvPr id="3" name="Platshållare för sidfot 2"/>
          <p:cNvSpPr>
            <a:spLocks noGrp="1"/>
          </p:cNvSpPr>
          <p:nvPr>
            <p:ph type="ftr" sz="quarter" idx="11"/>
          </p:nvPr>
        </p:nvSpPr>
        <p:spPr/>
        <p:txBody>
          <a:bodyPr/>
          <a:lstStyle/>
          <a:p>
            <a:r>
              <a:rPr lang="en-US"/>
              <a:t>Chalmers University of Technology</a:t>
            </a:r>
            <a:endParaRPr lang="en-US" dirty="0"/>
          </a:p>
        </p:txBody>
      </p:sp>
      <p:sp>
        <p:nvSpPr>
          <p:cNvPr id="4" name="Platshållare för bildnummer 3"/>
          <p:cNvSpPr>
            <a:spLocks noGrp="1"/>
          </p:cNvSpPr>
          <p:nvPr>
            <p:ph type="sldNum" sz="quarter" idx="12"/>
          </p:nvPr>
        </p:nvSpPr>
        <p:spPr/>
        <p:txBody>
          <a:bodyPr/>
          <a:lstStyle/>
          <a:p>
            <a:fld id="{344E8EA3-C3DD-5544-8A1C-EA00A1673D37}" type="slidenum">
              <a:rPr lang="en-US" smtClean="0"/>
              <a:t>18</a:t>
            </a:fld>
            <a:endParaRPr lang="en-US"/>
          </a:p>
        </p:txBody>
      </p:sp>
      <p:sp>
        <p:nvSpPr>
          <p:cNvPr id="6" name="Rectangle 4">
            <a:extLst>
              <a:ext uri="{FF2B5EF4-FFF2-40B4-BE49-F238E27FC236}">
                <a16:creationId xmlns:a16="http://schemas.microsoft.com/office/drawing/2014/main" id="{82C54232-E092-4057-8237-8FE306FB08B4}"/>
              </a:ext>
            </a:extLst>
          </p:cNvPr>
          <p:cNvSpPr>
            <a:spLocks noChangeArrowheads="1"/>
          </p:cNvSpPr>
          <p:nvPr/>
        </p:nvSpPr>
        <p:spPr bwMode="auto">
          <a:xfrm>
            <a:off x="458196" y="656004"/>
            <a:ext cx="189638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sz="3600" b="1" dirty="0">
                <a:solidFill>
                  <a:prstClr val="black"/>
                </a:solidFill>
                <a:latin typeface="Arial" charset="0"/>
                <a:cs typeface="Arial" charset="0"/>
              </a:rPr>
              <a:t>Visit?</a:t>
            </a:r>
          </a:p>
        </p:txBody>
      </p:sp>
      <p:pic>
        <p:nvPicPr>
          <p:cNvPr id="7" name="Picture 6" descr="A picture containing sitting, table, bicycle, yellow&#10;&#10;Description automatically generated">
            <a:extLst>
              <a:ext uri="{FF2B5EF4-FFF2-40B4-BE49-F238E27FC236}">
                <a16:creationId xmlns:a16="http://schemas.microsoft.com/office/drawing/2014/main" id="{45432C2F-5E3E-4B00-9B1E-5DE05FF90A2F}"/>
              </a:ext>
            </a:extLst>
          </p:cNvPr>
          <p:cNvPicPr>
            <a:picLocks noChangeAspect="1"/>
          </p:cNvPicPr>
          <p:nvPr/>
        </p:nvPicPr>
        <p:blipFill>
          <a:blip r:embed="rId3"/>
          <a:stretch>
            <a:fillRect/>
          </a:stretch>
        </p:blipFill>
        <p:spPr>
          <a:xfrm>
            <a:off x="6248400" y="536627"/>
            <a:ext cx="2270760" cy="4036904"/>
          </a:xfrm>
          <a:prstGeom prst="rect">
            <a:avLst/>
          </a:prstGeom>
        </p:spPr>
      </p:pic>
      <p:pic>
        <p:nvPicPr>
          <p:cNvPr id="9" name="Picture 8" descr="A picture containing indoor, table, sitting, food&#10;&#10;Description automatically generated">
            <a:extLst>
              <a:ext uri="{FF2B5EF4-FFF2-40B4-BE49-F238E27FC236}">
                <a16:creationId xmlns:a16="http://schemas.microsoft.com/office/drawing/2014/main" id="{9D3774BA-3422-473C-BB87-48DD974E27F5}"/>
              </a:ext>
            </a:extLst>
          </p:cNvPr>
          <p:cNvPicPr>
            <a:picLocks noChangeAspect="1"/>
          </p:cNvPicPr>
          <p:nvPr/>
        </p:nvPicPr>
        <p:blipFill>
          <a:blip r:embed="rId4"/>
          <a:stretch>
            <a:fillRect/>
          </a:stretch>
        </p:blipFill>
        <p:spPr>
          <a:xfrm>
            <a:off x="3757318" y="530438"/>
            <a:ext cx="2277722" cy="4049282"/>
          </a:xfrm>
          <a:prstGeom prst="rect">
            <a:avLst/>
          </a:prstGeom>
        </p:spPr>
      </p:pic>
      <p:sp>
        <p:nvSpPr>
          <p:cNvPr id="12" name="Rectangle 4">
            <a:extLst>
              <a:ext uri="{FF2B5EF4-FFF2-40B4-BE49-F238E27FC236}">
                <a16:creationId xmlns:a16="http://schemas.microsoft.com/office/drawing/2014/main" id="{6281FD5A-FF9D-4BBB-82D3-CCF12D6E88B7}"/>
              </a:ext>
            </a:extLst>
          </p:cNvPr>
          <p:cNvSpPr>
            <a:spLocks noChangeArrowheads="1"/>
          </p:cNvSpPr>
          <p:nvPr/>
        </p:nvSpPr>
        <p:spPr bwMode="auto">
          <a:xfrm>
            <a:off x="458196" y="1377880"/>
            <a:ext cx="18963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dirty="0">
                <a:solidFill>
                  <a:prstClr val="black"/>
                </a:solidFill>
                <a:latin typeface="Arial" charset="0"/>
                <a:cs typeface="Arial" charset="0"/>
              </a:rPr>
              <a:t>Working on it</a:t>
            </a:r>
          </a:p>
        </p:txBody>
      </p:sp>
    </p:spTree>
    <p:extLst>
      <p:ext uri="{BB962C8B-B14F-4D97-AF65-F5344CB8AC3E}">
        <p14:creationId xmlns:p14="http://schemas.microsoft.com/office/powerpoint/2010/main" val="380565646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datum 1"/>
          <p:cNvSpPr>
            <a:spLocks noGrp="1"/>
          </p:cNvSpPr>
          <p:nvPr>
            <p:ph type="dt" sz="half" idx="10"/>
          </p:nvPr>
        </p:nvSpPr>
        <p:spPr/>
        <p:txBody>
          <a:bodyPr/>
          <a:lstStyle/>
          <a:p>
            <a:fld id="{73A363F4-4276-4C1B-ABAD-134FF1FA57F0}" type="datetime3">
              <a:rPr lang="en-US" smtClean="0"/>
              <a:t>2 February 2020</a:t>
            </a:fld>
            <a:endParaRPr lang="en-US"/>
          </a:p>
        </p:txBody>
      </p:sp>
      <p:sp>
        <p:nvSpPr>
          <p:cNvPr id="3" name="Platshållare för sidfot 2"/>
          <p:cNvSpPr>
            <a:spLocks noGrp="1"/>
          </p:cNvSpPr>
          <p:nvPr>
            <p:ph type="ftr" sz="quarter" idx="11"/>
          </p:nvPr>
        </p:nvSpPr>
        <p:spPr/>
        <p:txBody>
          <a:bodyPr/>
          <a:lstStyle/>
          <a:p>
            <a:r>
              <a:rPr lang="en-US"/>
              <a:t>Chalmers University of Technology</a:t>
            </a:r>
            <a:endParaRPr lang="en-US" dirty="0"/>
          </a:p>
        </p:txBody>
      </p:sp>
      <p:sp>
        <p:nvSpPr>
          <p:cNvPr id="4" name="Platshållare för bildnummer 3"/>
          <p:cNvSpPr>
            <a:spLocks noGrp="1"/>
          </p:cNvSpPr>
          <p:nvPr>
            <p:ph type="sldNum" sz="quarter" idx="12"/>
          </p:nvPr>
        </p:nvSpPr>
        <p:spPr/>
        <p:txBody>
          <a:bodyPr/>
          <a:lstStyle/>
          <a:p>
            <a:fld id="{344E8EA3-C3DD-5544-8A1C-EA00A1673D37}" type="slidenum">
              <a:rPr lang="en-US" smtClean="0"/>
              <a:t>19</a:t>
            </a:fld>
            <a:endParaRPr lang="en-US"/>
          </a:p>
        </p:txBody>
      </p:sp>
      <p:sp>
        <p:nvSpPr>
          <p:cNvPr id="6" name="Rectangle 4">
            <a:extLst>
              <a:ext uri="{FF2B5EF4-FFF2-40B4-BE49-F238E27FC236}">
                <a16:creationId xmlns:a16="http://schemas.microsoft.com/office/drawing/2014/main" id="{82C54232-E092-4057-8237-8FE306FB08B4}"/>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US" sz="3600" b="1" dirty="0">
                <a:solidFill>
                  <a:prstClr val="black"/>
                </a:solidFill>
                <a:latin typeface="Arial" charset="0"/>
                <a:cs typeface="Arial" charset="0"/>
              </a:rPr>
              <a:t>Contract?</a:t>
            </a:r>
          </a:p>
        </p:txBody>
      </p:sp>
    </p:spTree>
    <p:extLst>
      <p:ext uri="{BB962C8B-B14F-4D97-AF65-F5344CB8AC3E}">
        <p14:creationId xmlns:p14="http://schemas.microsoft.com/office/powerpoint/2010/main" val="153833134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EE3B41-BDE9-4F1B-8AE1-2D2475558115}"/>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935386C2-61DE-4E73-AE2C-25420F4203CC}"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a:t>
            </a:fld>
            <a:endParaRPr lang="en-GB" dirty="0"/>
          </a:p>
        </p:txBody>
      </p:sp>
      <p:sp>
        <p:nvSpPr>
          <p:cNvPr id="8" name="Rectangle 4"/>
          <p:cNvSpPr>
            <a:spLocks noChangeArrowheads="1"/>
          </p:cNvSpPr>
          <p:nvPr/>
        </p:nvSpPr>
        <p:spPr bwMode="auto">
          <a:xfrm>
            <a:off x="204912" y="640120"/>
            <a:ext cx="8939088"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600" b="1" dirty="0">
                <a:latin typeface="+mj-lt"/>
              </a:rPr>
              <a:t>2020-01-30 Technical information</a:t>
            </a:r>
          </a:p>
          <a:p>
            <a:pPr fontAlgn="auto">
              <a:spcBef>
                <a:spcPts val="0"/>
              </a:spcBef>
              <a:spcAft>
                <a:spcPts val="0"/>
              </a:spcAft>
              <a:defRPr/>
            </a:pPr>
            <a:endParaRPr lang="en-GB" sz="4000" b="1" dirty="0">
              <a:solidFill>
                <a:prstClr val="black"/>
              </a:solidFill>
              <a:latin typeface="+mj-lt"/>
              <a:cs typeface="Arial" charset="0"/>
            </a:endParaRPr>
          </a:p>
        </p:txBody>
      </p:sp>
      <p:sp>
        <p:nvSpPr>
          <p:cNvPr id="14" name="Text Box 3"/>
          <p:cNvSpPr txBox="1">
            <a:spLocks noChangeArrowheads="1"/>
          </p:cNvSpPr>
          <p:nvPr/>
        </p:nvSpPr>
        <p:spPr bwMode="auto">
          <a:xfrm>
            <a:off x="381996" y="3764716"/>
            <a:ext cx="195438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b="1" dirty="0">
                <a:solidFill>
                  <a:srgbClr val="000000"/>
                </a:solidFill>
                <a:latin typeface="Arial" charset="0"/>
                <a:cs typeface="Arial" charset="0"/>
              </a:rPr>
              <a:t>Christian Križan</a:t>
            </a:r>
            <a:endParaRPr lang="en-GB" sz="600" b="1" dirty="0">
              <a:solidFill>
                <a:srgbClr val="000000"/>
              </a:solidFill>
              <a:latin typeface="Arial" charset="0"/>
              <a:cs typeface="Arial" charset="0"/>
            </a:endParaRPr>
          </a:p>
          <a:p>
            <a:pPr eaLnBrk="1" hangingPunct="1"/>
            <a:endParaRPr lang="en-GB" sz="300" dirty="0">
              <a:solidFill>
                <a:srgbClr val="000000"/>
              </a:solidFill>
              <a:latin typeface="Arial" charset="0"/>
              <a:cs typeface="Arial" charset="0"/>
            </a:endParaRPr>
          </a:p>
          <a:p>
            <a:pPr eaLnBrk="1" hangingPunct="1"/>
            <a:r>
              <a:rPr lang="en-GB" sz="1200" dirty="0">
                <a:solidFill>
                  <a:srgbClr val="000000"/>
                </a:solidFill>
                <a:latin typeface="Arial" charset="0"/>
                <a:cs typeface="Arial" charset="0"/>
              </a:rPr>
              <a:t>Research engineer, QTL</a:t>
            </a:r>
            <a:br>
              <a:rPr lang="en-GB" sz="300" dirty="0">
                <a:solidFill>
                  <a:srgbClr val="000000"/>
                </a:solidFill>
                <a:latin typeface="Arial" charset="0"/>
                <a:cs typeface="Arial" charset="0"/>
              </a:rPr>
            </a:br>
            <a:endParaRPr lang="en-GB" sz="300" dirty="0">
              <a:solidFill>
                <a:srgbClr val="000000"/>
              </a:solidFill>
              <a:latin typeface="Arial" charset="0"/>
              <a:cs typeface="Arial" charset="0"/>
            </a:endParaRPr>
          </a:p>
          <a:p>
            <a:pPr eaLnBrk="1" hangingPunct="1"/>
            <a:r>
              <a:rPr lang="en-GB" sz="1200" dirty="0">
                <a:solidFill>
                  <a:srgbClr val="000000"/>
                </a:solidFill>
                <a:latin typeface="Arial" charset="0"/>
                <a:cs typeface="Arial" charset="0"/>
              </a:rPr>
              <a:t>krizan@chalmers.se</a:t>
            </a:r>
          </a:p>
        </p:txBody>
      </p:sp>
      <p:sp>
        <p:nvSpPr>
          <p:cNvPr id="10" name="Rectangle 4">
            <a:extLst>
              <a:ext uri="{FF2B5EF4-FFF2-40B4-BE49-F238E27FC236}">
                <a16:creationId xmlns:a16="http://schemas.microsoft.com/office/drawing/2014/main" id="{868A1F5C-448C-4430-ACC7-70E7B81206FF}"/>
              </a:ext>
            </a:extLst>
          </p:cNvPr>
          <p:cNvSpPr>
            <a:spLocks noChangeArrowheads="1"/>
          </p:cNvSpPr>
          <p:nvPr/>
        </p:nvSpPr>
        <p:spPr bwMode="auto">
          <a:xfrm>
            <a:off x="5797164" y="3374222"/>
            <a:ext cx="893908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buFontTx/>
              <a:buChar char="-"/>
            </a:pPr>
            <a:r>
              <a:rPr lang="en-GB" sz="1200" b="1" dirty="0">
                <a:solidFill>
                  <a:prstClr val="black"/>
                </a:solidFill>
                <a:latin typeface="+mj-lt"/>
                <a:cs typeface="Arial" charset="0"/>
              </a:rPr>
              <a:t>Upcoming specs, clarifications</a:t>
            </a:r>
            <a:br>
              <a:rPr lang="en-GB" sz="1200" b="1" dirty="0">
                <a:solidFill>
                  <a:prstClr val="black"/>
                </a:solidFill>
                <a:latin typeface="+mj-lt"/>
                <a:cs typeface="Arial" charset="0"/>
              </a:rPr>
            </a:br>
            <a:endParaRPr lang="en-GB" sz="1200" b="1" dirty="0">
              <a:solidFill>
                <a:prstClr val="black"/>
              </a:solidFill>
              <a:latin typeface="+mj-lt"/>
              <a:cs typeface="Arial" charset="0"/>
            </a:endParaRPr>
          </a:p>
          <a:p>
            <a:pPr marL="342900" indent="-342900">
              <a:buFontTx/>
              <a:buChar char="-"/>
            </a:pPr>
            <a:r>
              <a:rPr lang="en-GB" sz="1200" b="1" dirty="0">
                <a:solidFill>
                  <a:prstClr val="black"/>
                </a:solidFill>
                <a:latin typeface="+mj-lt"/>
                <a:cs typeface="Arial" charset="0"/>
              </a:rPr>
              <a:t>Ethernet interfacing</a:t>
            </a:r>
            <a:br>
              <a:rPr lang="en-GB" sz="1200" b="1" dirty="0">
                <a:solidFill>
                  <a:prstClr val="black"/>
                </a:solidFill>
                <a:latin typeface="+mj-lt"/>
                <a:cs typeface="Arial" charset="0"/>
              </a:rPr>
            </a:br>
            <a:endParaRPr lang="en-GB" sz="1200" b="1" dirty="0">
              <a:solidFill>
                <a:prstClr val="black"/>
              </a:solidFill>
              <a:latin typeface="+mj-lt"/>
              <a:cs typeface="Arial" charset="0"/>
            </a:endParaRPr>
          </a:p>
          <a:p>
            <a:pPr marL="342900" indent="-342900">
              <a:buFontTx/>
              <a:buChar char="-"/>
            </a:pPr>
            <a:r>
              <a:rPr lang="en-GB" sz="1200" b="1" dirty="0">
                <a:solidFill>
                  <a:prstClr val="black"/>
                </a:solidFill>
                <a:latin typeface="+mj-lt"/>
                <a:cs typeface="Arial" charset="0"/>
              </a:rPr>
              <a:t>Questions and their answers</a:t>
            </a:r>
          </a:p>
        </p:txBody>
      </p:sp>
      <p:sp>
        <p:nvSpPr>
          <p:cNvPr id="11" name="Text Box 3">
            <a:extLst>
              <a:ext uri="{FF2B5EF4-FFF2-40B4-BE49-F238E27FC236}">
                <a16:creationId xmlns:a16="http://schemas.microsoft.com/office/drawing/2014/main" id="{82C40A60-ACBC-4C03-AC96-05412512BD3D}"/>
              </a:ext>
            </a:extLst>
          </p:cNvPr>
          <p:cNvSpPr txBox="1">
            <a:spLocks noChangeArrowheads="1"/>
          </p:cNvSpPr>
          <p:nvPr/>
        </p:nvSpPr>
        <p:spPr bwMode="auto">
          <a:xfrm>
            <a:off x="1233337" y="4812248"/>
            <a:ext cx="16241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600" dirty="0">
                <a:solidFill>
                  <a:schemeClr val="bg1"/>
                </a:solidFill>
                <a:latin typeface="Arial" charset="0"/>
                <a:cs typeface="Arial" charset="0"/>
              </a:rPr>
              <a:t>C. </a:t>
            </a:r>
            <a:r>
              <a:rPr lang="en-GB" sz="600" dirty="0" err="1">
                <a:solidFill>
                  <a:schemeClr val="bg1"/>
                </a:solidFill>
                <a:latin typeface="Arial" charset="0"/>
                <a:cs typeface="Arial" charset="0"/>
              </a:rPr>
              <a:t>Križan</a:t>
            </a:r>
            <a:r>
              <a:rPr lang="en-GB" sz="600" dirty="0">
                <a:solidFill>
                  <a:schemeClr val="bg1"/>
                </a:solidFill>
                <a:latin typeface="Arial" charset="0"/>
                <a:cs typeface="Arial" charset="0"/>
              </a:rPr>
              <a:t>, ORCID: 0000-0002-5059-7998</a:t>
            </a:r>
          </a:p>
        </p:txBody>
      </p:sp>
    </p:spTree>
    <p:extLst>
      <p:ext uri="{BB962C8B-B14F-4D97-AF65-F5344CB8AC3E}">
        <p14:creationId xmlns:p14="http://schemas.microsoft.com/office/powerpoint/2010/main" val="24033896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a:p>
        </p:txBody>
      </p:sp>
      <p:sp>
        <p:nvSpPr>
          <p:cNvPr id="3" name="Platshållare för sidfot 2"/>
          <p:cNvSpPr>
            <a:spLocks noGrp="1"/>
          </p:cNvSpPr>
          <p:nvPr>
            <p:ph type="ftr" sz="quarter" idx="11"/>
          </p:nvPr>
        </p:nvSpPr>
        <p:spPr/>
        <p:txBody>
          <a:bodyPr/>
          <a:lstStyle/>
          <a:p>
            <a:r>
              <a:rPr lang="en-GB"/>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20</a:t>
            </a:fld>
            <a:endParaRPr lang="en-GB"/>
          </a:p>
        </p:txBody>
      </p:sp>
      <p:sp>
        <p:nvSpPr>
          <p:cNvPr id="6" name="Rectangle 4">
            <a:extLst>
              <a:ext uri="{FF2B5EF4-FFF2-40B4-BE49-F238E27FC236}">
                <a16:creationId xmlns:a16="http://schemas.microsoft.com/office/drawing/2014/main" id="{82C54232-E092-4057-8237-8FE306FB08B4}"/>
              </a:ext>
            </a:extLst>
          </p:cNvPr>
          <p:cNvSpPr>
            <a:spLocks noChangeArrowheads="1"/>
          </p:cNvSpPr>
          <p:nvPr/>
        </p:nvSpPr>
        <p:spPr bwMode="auto">
          <a:xfrm>
            <a:off x="0" y="2225724"/>
            <a:ext cx="9144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Open-class</a:t>
            </a:r>
            <a:r>
              <a:rPr lang="en-US" sz="3600" b="1" dirty="0">
                <a:solidFill>
                  <a:prstClr val="black"/>
                </a:solidFill>
                <a:latin typeface="Arial" charset="0"/>
                <a:cs typeface="Arial" charset="0"/>
              </a:rPr>
              <a:t> </a:t>
            </a:r>
            <a:r>
              <a:rPr lang="en-GB" sz="3600" b="1" dirty="0">
                <a:solidFill>
                  <a:prstClr val="black"/>
                </a:solidFill>
                <a:latin typeface="Arial" charset="0"/>
                <a:cs typeface="Arial" charset="0"/>
              </a:rPr>
              <a:t>questions</a:t>
            </a:r>
          </a:p>
          <a:p>
            <a:pPr algn="ctr" fontAlgn="auto">
              <a:spcBef>
                <a:spcPts val="0"/>
              </a:spcBef>
              <a:spcAft>
                <a:spcPts val="0"/>
              </a:spcAft>
              <a:defRPr/>
            </a:pPr>
            <a:endParaRPr lang="en-GB" sz="1200" b="1" dirty="0">
              <a:solidFill>
                <a:prstClr val="black"/>
              </a:solidFill>
              <a:latin typeface="Arial" charset="0"/>
              <a:cs typeface="Arial" charset="0"/>
            </a:endParaRPr>
          </a:p>
          <a:p>
            <a:pPr algn="ctr" fontAlgn="auto">
              <a:spcBef>
                <a:spcPts val="0"/>
              </a:spcBef>
              <a:spcAft>
                <a:spcPts val="0"/>
              </a:spcAft>
              <a:defRPr/>
            </a:pPr>
            <a:r>
              <a:rPr lang="en-GB" sz="1200" b="1" dirty="0">
                <a:solidFill>
                  <a:prstClr val="black"/>
                </a:solidFill>
                <a:latin typeface="Arial" charset="0"/>
                <a:cs typeface="Arial" charset="0"/>
              </a:rPr>
              <a:t>Or swoosh me a pigeon to </a:t>
            </a:r>
            <a:r>
              <a:rPr lang="en-GB" sz="1200" b="1" dirty="0">
                <a:solidFill>
                  <a:schemeClr val="accent1"/>
                </a:solidFill>
                <a:latin typeface="Arial" charset="0"/>
                <a:cs typeface="Arial" charset="0"/>
                <a:hlinkClick r:id="rId3">
                  <a:extLst>
                    <a:ext uri="{A12FA001-AC4F-418D-AE19-62706E023703}">
                      <ahyp:hlinkClr xmlns:ahyp="http://schemas.microsoft.com/office/drawing/2018/hyperlinkcolor" val="tx"/>
                    </a:ext>
                  </a:extLst>
                </a:hlinkClick>
              </a:rPr>
              <a:t>krizan@chalmers.se</a:t>
            </a:r>
            <a:r>
              <a:rPr lang="en-GB" sz="1200" b="1" dirty="0">
                <a:solidFill>
                  <a:schemeClr val="accent1"/>
                </a:solidFill>
                <a:latin typeface="Arial" charset="0"/>
                <a:cs typeface="Arial" charset="0"/>
              </a:rPr>
              <a:t> </a:t>
            </a:r>
            <a:r>
              <a:rPr lang="en-GB" sz="1200" b="1" dirty="0">
                <a:solidFill>
                  <a:prstClr val="black"/>
                </a:solidFill>
                <a:latin typeface="Arial" charset="0"/>
                <a:cs typeface="Arial" charset="0"/>
              </a:rPr>
              <a:t>or something :)</a:t>
            </a:r>
          </a:p>
        </p:txBody>
      </p:sp>
    </p:spTree>
    <p:extLst>
      <p:ext uri="{BB962C8B-B14F-4D97-AF65-F5344CB8AC3E}">
        <p14:creationId xmlns:p14="http://schemas.microsoft.com/office/powerpoint/2010/main" val="236542144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3314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3</a:t>
            </a:fld>
            <a:endParaRPr lang="en-GB" dirty="0"/>
          </a:p>
        </p:txBody>
      </p:sp>
      <p:sp>
        <p:nvSpPr>
          <p:cNvPr id="6" name="Rectangle 4">
            <a:extLst>
              <a:ext uri="{FF2B5EF4-FFF2-40B4-BE49-F238E27FC236}">
                <a16:creationId xmlns:a16="http://schemas.microsoft.com/office/drawing/2014/main" id="{82C54232-E092-4057-8237-8FE306FB08B4}"/>
              </a:ext>
            </a:extLst>
          </p:cNvPr>
          <p:cNvSpPr>
            <a:spLocks noChangeArrowheads="1"/>
          </p:cNvSpPr>
          <p:nvPr/>
        </p:nvSpPr>
        <p:spPr bwMode="auto">
          <a:xfrm>
            <a:off x="277716" y="595928"/>
            <a:ext cx="89390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Specification documents incoming</a:t>
            </a:r>
          </a:p>
        </p:txBody>
      </p:sp>
      <p:sp>
        <p:nvSpPr>
          <p:cNvPr id="9" name="Content Placeholder 5">
            <a:extLst>
              <a:ext uri="{FF2B5EF4-FFF2-40B4-BE49-F238E27FC236}">
                <a16:creationId xmlns:a16="http://schemas.microsoft.com/office/drawing/2014/main" id="{8409FB79-3AA3-4817-99BB-1FA0B7C883DF}"/>
              </a:ext>
            </a:extLst>
          </p:cNvPr>
          <p:cNvSpPr txBox="1">
            <a:spLocks/>
          </p:cNvSpPr>
          <p:nvPr/>
        </p:nvSpPr>
        <p:spPr>
          <a:xfrm>
            <a:off x="353916" y="1459466"/>
            <a:ext cx="7913784" cy="27924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Hints on testing</a:t>
            </a:r>
          </a:p>
          <a:p>
            <a:pPr>
              <a:buFont typeface="Arial" panose="020B0604020202020204" pitchFamily="34" charset="0"/>
              <a:buChar char="•"/>
            </a:pPr>
            <a:endParaRPr lang="en-GB" sz="1400" dirty="0"/>
          </a:p>
          <a:p>
            <a:pPr>
              <a:buFont typeface="Arial" panose="020B0604020202020204" pitchFamily="34" charset="0"/>
              <a:buChar char="•"/>
            </a:pPr>
            <a:r>
              <a:rPr lang="en-GB" sz="1400" dirty="0"/>
              <a:t>Tips for concepts to research</a:t>
            </a:r>
          </a:p>
          <a:p>
            <a:pPr>
              <a:buFont typeface="Arial" panose="020B0604020202020204" pitchFamily="34" charset="0"/>
              <a:buChar char="•"/>
            </a:pPr>
            <a:endParaRPr lang="en-GB" sz="1400" dirty="0"/>
          </a:p>
          <a:p>
            <a:pPr>
              <a:buFont typeface="Arial" panose="020B0604020202020204" pitchFamily="34" charset="0"/>
              <a:buChar char="•"/>
            </a:pPr>
            <a:r>
              <a:rPr lang="en-GB" sz="1400" dirty="0"/>
              <a:t>Prioritisation</a:t>
            </a:r>
          </a:p>
          <a:p>
            <a:pPr>
              <a:buFont typeface="Arial" panose="020B0604020202020204" pitchFamily="34" charset="0"/>
              <a:buChar char="•"/>
            </a:pPr>
            <a:endParaRPr lang="en-GB" sz="1400" dirty="0"/>
          </a:p>
          <a:p>
            <a:pPr>
              <a:buFont typeface="Arial" panose="020B0604020202020204" pitchFamily="34" charset="0"/>
              <a:buChar char="•"/>
            </a:pPr>
            <a:r>
              <a:rPr lang="en-GB" sz="1400" dirty="0"/>
              <a:t>Articles for various modules, sinusoidal generation</a:t>
            </a:r>
          </a:p>
          <a:p>
            <a:pPr>
              <a:buFont typeface="Arial" panose="020B0604020202020204" pitchFamily="34" charset="0"/>
              <a:buChar char="•"/>
            </a:pPr>
            <a:endParaRPr lang="en-GB" sz="1400" dirty="0"/>
          </a:p>
          <a:p>
            <a:pPr>
              <a:buFont typeface="Arial" panose="020B0604020202020204" pitchFamily="34" charset="0"/>
              <a:buChar char="•"/>
            </a:pPr>
            <a:r>
              <a:rPr lang="en-GB" sz="1400" dirty="0"/>
              <a:t>(Maybe?) Tips and ideas for handling dropped packages</a:t>
            </a:r>
          </a:p>
        </p:txBody>
      </p:sp>
    </p:spTree>
    <p:extLst>
      <p:ext uri="{BB962C8B-B14F-4D97-AF65-F5344CB8AC3E}">
        <p14:creationId xmlns:p14="http://schemas.microsoft.com/office/powerpoint/2010/main" val="3229796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4</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Clarification</a:t>
            </a:r>
            <a:br>
              <a:rPr lang="en-GB" sz="3600" b="1" dirty="0">
                <a:solidFill>
                  <a:prstClr val="black"/>
                </a:solidFill>
                <a:latin typeface="Arial" charset="0"/>
                <a:cs typeface="Arial" charset="0"/>
              </a:rPr>
            </a:br>
            <a:r>
              <a:rPr lang="en-GB" sz="3600" b="1" dirty="0">
                <a:solidFill>
                  <a:prstClr val="black"/>
                </a:solidFill>
                <a:latin typeface="Arial" charset="0"/>
                <a:cs typeface="Arial" charset="0"/>
              </a:rPr>
              <a:t>on the DAC</a:t>
            </a:r>
          </a:p>
        </p:txBody>
      </p:sp>
      <p:pic>
        <p:nvPicPr>
          <p:cNvPr id="6" name="Picture 5">
            <a:extLst>
              <a:ext uri="{FF2B5EF4-FFF2-40B4-BE49-F238E27FC236}">
                <a16:creationId xmlns:a16="http://schemas.microsoft.com/office/drawing/2014/main" id="{FBB69E4E-ADBD-4133-A95D-9B9FFA7147B6}"/>
              </a:ext>
            </a:extLst>
          </p:cNvPr>
          <p:cNvPicPr>
            <a:picLocks noChangeAspect="1"/>
          </p:cNvPicPr>
          <p:nvPr/>
        </p:nvPicPr>
        <p:blipFill rotWithShape="1">
          <a:blip r:embed="rId3"/>
          <a:srcRect t="12205"/>
          <a:stretch/>
        </p:blipFill>
        <p:spPr>
          <a:xfrm>
            <a:off x="4062456" y="657066"/>
            <a:ext cx="4282007" cy="3829368"/>
          </a:xfrm>
          <a:prstGeom prst="rect">
            <a:avLst/>
          </a:prstGeom>
        </p:spPr>
      </p:pic>
    </p:spTree>
    <p:extLst>
      <p:ext uri="{BB962C8B-B14F-4D97-AF65-F5344CB8AC3E}">
        <p14:creationId xmlns:p14="http://schemas.microsoft.com/office/powerpoint/2010/main" val="3241216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5</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Ethernet interfacing</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The </a:t>
            </a:r>
            <a:r>
              <a:rPr lang="en-GB" sz="1400" dirty="0" err="1"/>
              <a:t>Nexys</a:t>
            </a:r>
            <a:r>
              <a:rPr lang="en-GB" sz="1400" dirty="0"/>
              <a:t> 4 board carries a PHY chip (LAN8720). Its pin routing to the </a:t>
            </a:r>
            <a:r>
              <a:rPr lang="en-GB" sz="1400" dirty="0" err="1"/>
              <a:t>Artix</a:t>
            </a:r>
            <a:r>
              <a:rPr lang="en-GB" sz="1400" dirty="0"/>
              <a:t> 7 FPGA is given in the </a:t>
            </a:r>
            <a:r>
              <a:rPr lang="en-GB" sz="1400" dirty="0" err="1"/>
              <a:t>Nexys</a:t>
            </a:r>
            <a:r>
              <a:rPr lang="en-GB" sz="1400" dirty="0"/>
              <a:t> 4 manual, interfacing details are found in a LAN8720 datasheet.</a:t>
            </a:r>
            <a:br>
              <a:rPr lang="en-GB" sz="1400" dirty="0"/>
            </a:br>
            <a:br>
              <a:rPr lang="en-GB" sz="1400" dirty="0"/>
            </a:br>
            <a:r>
              <a:rPr lang="en-GB" sz="1400" dirty="0"/>
              <a:t>For this project, we have specified that you interface to this PHY via RMII.</a:t>
            </a:r>
            <a:br>
              <a:rPr lang="en-GB" sz="1400" dirty="0"/>
            </a:br>
            <a:endParaRPr lang="en-GB" sz="1400" dirty="0"/>
          </a:p>
          <a:p>
            <a:pPr>
              <a:buFont typeface="Arial" panose="020B0604020202020204" pitchFamily="34" charset="0"/>
              <a:buChar char="•"/>
            </a:pPr>
            <a:r>
              <a:rPr lang="en-GB" sz="1400" dirty="0"/>
              <a:t>The resulting bitstream will (hopefully) contain Ethernet frames.</a:t>
            </a:r>
            <a:br>
              <a:rPr lang="en-GB" sz="1400" dirty="0"/>
            </a:br>
            <a:r>
              <a:rPr lang="en-GB" sz="1400" dirty="0"/>
              <a:t>In such a frame there will be a bitlength designated (‘by standards’) as an IP packet.</a:t>
            </a:r>
          </a:p>
          <a:p>
            <a:pPr>
              <a:buFont typeface="Arial" panose="020B0604020202020204" pitchFamily="34" charset="0"/>
              <a:buChar char="•"/>
            </a:pPr>
            <a:endParaRPr lang="en-GB" sz="1400" dirty="0"/>
          </a:p>
          <a:p>
            <a:pPr>
              <a:buFont typeface="Arial" panose="020B0604020202020204" pitchFamily="34" charset="0"/>
              <a:buChar char="•"/>
            </a:pPr>
            <a:r>
              <a:rPr lang="en-GB" sz="1400" dirty="0"/>
              <a:t>Within that packet, you will find a UDP packet.</a:t>
            </a:r>
          </a:p>
          <a:p>
            <a:pPr>
              <a:buFont typeface="Arial" panose="020B0604020202020204" pitchFamily="34" charset="0"/>
              <a:buChar char="•"/>
            </a:pPr>
            <a:endParaRPr lang="en-GB" sz="1400" dirty="0"/>
          </a:p>
          <a:p>
            <a:pPr>
              <a:buFont typeface="Arial" panose="020B0604020202020204" pitchFamily="34" charset="0"/>
              <a:buChar char="•"/>
            </a:pPr>
            <a:r>
              <a:rPr lang="en-GB" sz="1400" dirty="0"/>
              <a:t>The header of this packet contains the destination port, which you will use to figure out which target DAC FIFO this packet’s payload is destined for. The ensuing data (and its format) is given in the module descriptive document in Canvas.</a:t>
            </a:r>
          </a:p>
        </p:txBody>
      </p:sp>
    </p:spTree>
    <p:extLst>
      <p:ext uri="{BB962C8B-B14F-4D97-AF65-F5344CB8AC3E}">
        <p14:creationId xmlns:p14="http://schemas.microsoft.com/office/powerpoint/2010/main" val="23285627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6</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Cont. payloads </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7776624" cy="27924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Everything else that does not conform to the expected stream data, send it to </a:t>
            </a:r>
            <a:r>
              <a:rPr lang="en-GB" sz="1400" dirty="0" err="1"/>
              <a:t>other_data_tx</a:t>
            </a:r>
            <a:r>
              <a:rPr lang="en-GB" sz="1400" dirty="0"/>
              <a:t>.</a:t>
            </a:r>
            <a:br>
              <a:rPr lang="en-GB" sz="1400" dirty="0"/>
            </a:br>
            <a:r>
              <a:rPr lang="en-GB" sz="1400" dirty="0"/>
              <a:t>This includes control words.</a:t>
            </a:r>
          </a:p>
          <a:p>
            <a:pPr>
              <a:buFont typeface="Arial" panose="020B0604020202020204" pitchFamily="34" charset="0"/>
              <a:buChar char="•"/>
            </a:pPr>
            <a:endParaRPr lang="en-GB" sz="1400" dirty="0"/>
          </a:p>
          <a:p>
            <a:pPr>
              <a:buFont typeface="Arial" panose="020B0604020202020204" pitchFamily="34" charset="0"/>
              <a:buChar char="•"/>
            </a:pPr>
            <a:r>
              <a:rPr lang="en-GB" sz="1400" dirty="0"/>
              <a:t>These control words will have to be parsed by a control word host. Its output is expected to be routed to various blocks in your overall architecture.</a:t>
            </a:r>
            <a:br>
              <a:rPr lang="en-GB" sz="1400" dirty="0"/>
            </a:br>
            <a:r>
              <a:rPr lang="en-GB" sz="1400" b="1" dirty="0"/>
              <a:t>Question: Would you like a module graphic for this host?</a:t>
            </a:r>
          </a:p>
          <a:p>
            <a:pPr>
              <a:buFont typeface="Arial" panose="020B0604020202020204" pitchFamily="34" charset="0"/>
              <a:buChar char="•"/>
            </a:pPr>
            <a:endParaRPr lang="en-GB" sz="1400" dirty="0"/>
          </a:p>
          <a:p>
            <a:pPr>
              <a:buFont typeface="Arial" panose="020B0604020202020204" pitchFamily="34" charset="0"/>
              <a:buChar char="•"/>
            </a:pPr>
            <a:r>
              <a:rPr lang="en-GB" sz="1400" dirty="0"/>
              <a:t>OK, but what about ARP?</a:t>
            </a:r>
            <a:br>
              <a:rPr lang="en-GB" sz="1400" dirty="0"/>
            </a:br>
            <a:r>
              <a:rPr lang="en-GB" sz="1400" dirty="0"/>
              <a:t>The ARP request is contained within the IP Datagram field in the previous slide.</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p:txBody>
      </p:sp>
    </p:spTree>
    <p:extLst>
      <p:ext uri="{BB962C8B-B14F-4D97-AF65-F5344CB8AC3E}">
        <p14:creationId xmlns:p14="http://schemas.microsoft.com/office/powerpoint/2010/main" val="32701189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7</a:t>
            </a:fld>
            <a:endParaRPr lang="en-GB" dirty="0"/>
          </a:p>
        </p:txBody>
      </p:sp>
      <p:sp>
        <p:nvSpPr>
          <p:cNvPr id="8" name="Rectangle 4">
            <a:extLst>
              <a:ext uri="{FF2B5EF4-FFF2-40B4-BE49-F238E27FC236}">
                <a16:creationId xmlns:a16="http://schemas.microsoft.com/office/drawing/2014/main" id="{8E9F2954-74BB-4A0F-BE2B-A257BD123F47}"/>
              </a:ext>
            </a:extLst>
          </p:cNvPr>
          <p:cNvSpPr>
            <a:spLocks noChangeArrowheads="1"/>
          </p:cNvSpPr>
          <p:nvPr/>
        </p:nvSpPr>
        <p:spPr bwMode="auto">
          <a:xfrm>
            <a:off x="277716" y="595928"/>
            <a:ext cx="86186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Address Resolution Protocol</a:t>
            </a:r>
          </a:p>
        </p:txBody>
      </p:sp>
      <p:sp>
        <p:nvSpPr>
          <p:cNvPr id="11" name="Content Placeholder 5">
            <a:extLst>
              <a:ext uri="{FF2B5EF4-FFF2-40B4-BE49-F238E27FC236}">
                <a16:creationId xmlns:a16="http://schemas.microsoft.com/office/drawing/2014/main" id="{3879E938-7AEF-4334-B62C-FCEC819C04E6}"/>
              </a:ext>
            </a:extLst>
          </p:cNvPr>
          <p:cNvSpPr txBox="1">
            <a:spLocks/>
          </p:cNvSpPr>
          <p:nvPr/>
        </p:nvSpPr>
        <p:spPr>
          <a:xfrm>
            <a:off x="353916" y="1459466"/>
            <a:ext cx="8081424" cy="3219214"/>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t>Every node on the network has its own MAC address. But applications communicate using IP addresses. Thus at some level, we must link MAC addresses to IP addresses.</a:t>
            </a:r>
          </a:p>
          <a:p>
            <a:pPr>
              <a:buFont typeface="Arial" panose="020B0604020202020204" pitchFamily="34" charset="0"/>
              <a:buChar char="•"/>
            </a:pPr>
            <a:endParaRPr lang="en-GB" sz="1400" dirty="0"/>
          </a:p>
          <a:p>
            <a:pPr>
              <a:buFont typeface="Arial" panose="020B0604020202020204" pitchFamily="34" charset="0"/>
              <a:buChar char="•"/>
            </a:pPr>
            <a:r>
              <a:rPr lang="en-GB" sz="1400" dirty="0"/>
              <a:t>The ARP request is basically shouting on the network</a:t>
            </a:r>
            <a:br>
              <a:rPr lang="en-GB" sz="1400" dirty="0"/>
            </a:br>
            <a:r>
              <a:rPr lang="en-GB" sz="1400" dirty="0"/>
              <a:t>‘Whom has the IP address 003.133.133.13’ ?</a:t>
            </a:r>
            <a:br>
              <a:rPr lang="en-GB" sz="1400" dirty="0"/>
            </a:br>
            <a:br>
              <a:rPr lang="en-GB" sz="1400" dirty="0"/>
            </a:br>
            <a:r>
              <a:rPr lang="en-GB" sz="1050" dirty="0"/>
              <a:t>(… and whom you’re supposed to yell the answer to.)</a:t>
            </a:r>
            <a:endParaRPr lang="en-GB" sz="1400" dirty="0"/>
          </a:p>
          <a:p>
            <a:pPr>
              <a:buFont typeface="Arial" panose="020B0604020202020204" pitchFamily="34" charset="0"/>
              <a:buChar char="•"/>
            </a:pPr>
            <a:endParaRPr lang="en-GB" sz="1400" dirty="0"/>
          </a:p>
          <a:p>
            <a:pPr>
              <a:buFont typeface="Arial" panose="020B0604020202020204" pitchFamily="34" charset="0"/>
              <a:buChar char="•"/>
            </a:pPr>
            <a:r>
              <a:rPr lang="en-GB" sz="1400" dirty="0"/>
              <a:t>The guilty node responds to the specific address. All other nodes stay quiet.</a:t>
            </a:r>
            <a:br>
              <a:rPr lang="en-GB" sz="1400" dirty="0"/>
            </a:br>
            <a:r>
              <a:rPr lang="en-GB" sz="1400" dirty="0"/>
              <a:t>In this project, you’ll handle this ARP tango in a separate block within the Ethernet communications module.</a:t>
            </a:r>
          </a:p>
          <a:p>
            <a:pPr>
              <a:buFont typeface="Arial" panose="020B0604020202020204" pitchFamily="34" charset="0"/>
              <a:buChar char="•"/>
            </a:pPr>
            <a:endParaRPr lang="en-GB" sz="1400" dirty="0"/>
          </a:p>
          <a:p>
            <a:pPr>
              <a:buFont typeface="Arial" panose="020B0604020202020204" pitchFamily="34" charset="0"/>
              <a:buChar char="•"/>
            </a:pPr>
            <a:r>
              <a:rPr lang="en-GB" sz="1400" dirty="0"/>
              <a:t>Manual MAC to (static) IP linking can be done manually in your OS of choice, but it’s a delicate matter.</a:t>
            </a:r>
            <a:br>
              <a:rPr lang="en-GB" sz="1400" dirty="0"/>
            </a:br>
            <a:br>
              <a:rPr lang="en-GB" sz="1400" dirty="0"/>
            </a:br>
            <a:r>
              <a:rPr lang="en-GB" sz="900" b="1" dirty="0">
                <a:solidFill>
                  <a:srgbClr val="FF0000"/>
                </a:solidFill>
              </a:rPr>
              <a:t>Which is the whole point of including this block in this project.</a:t>
            </a:r>
            <a:endParaRPr lang="en-GB" sz="1200" b="1" dirty="0">
              <a:solidFill>
                <a:srgbClr val="FF0000"/>
              </a:solidFill>
            </a:endParaRP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p:txBody>
      </p:sp>
    </p:spTree>
    <p:extLst>
      <p:ext uri="{BB962C8B-B14F-4D97-AF65-F5344CB8AC3E}">
        <p14:creationId xmlns:p14="http://schemas.microsoft.com/office/powerpoint/2010/main" val="19889921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8</a:t>
            </a:fld>
            <a:endParaRPr lang="en-GB" dirty="0"/>
          </a:p>
        </p:txBody>
      </p:sp>
      <p:sp>
        <p:nvSpPr>
          <p:cNvPr id="6" name="Rectangle 4">
            <a:extLst>
              <a:ext uri="{FF2B5EF4-FFF2-40B4-BE49-F238E27FC236}">
                <a16:creationId xmlns:a16="http://schemas.microsoft.com/office/drawing/2014/main" id="{82C54232-E092-4057-8237-8FE306FB08B4}"/>
              </a:ext>
            </a:extLst>
          </p:cNvPr>
          <p:cNvSpPr>
            <a:spLocks noChangeArrowheads="1"/>
          </p:cNvSpPr>
          <p:nvPr/>
        </p:nvSpPr>
        <p:spPr bwMode="auto">
          <a:xfrm>
            <a:off x="277716" y="595928"/>
            <a:ext cx="89390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en-GB" sz="3600" b="1" dirty="0">
                <a:solidFill>
                  <a:prstClr val="black"/>
                </a:solidFill>
                <a:latin typeface="Arial" charset="0"/>
                <a:cs typeface="Arial" charset="0"/>
              </a:rPr>
              <a:t>Suggested implementation steps</a:t>
            </a:r>
          </a:p>
        </p:txBody>
      </p:sp>
      <p:sp>
        <p:nvSpPr>
          <p:cNvPr id="9" name="Content Placeholder 5">
            <a:extLst>
              <a:ext uri="{FF2B5EF4-FFF2-40B4-BE49-F238E27FC236}">
                <a16:creationId xmlns:a16="http://schemas.microsoft.com/office/drawing/2014/main" id="{8409FB79-3AA3-4817-99BB-1FA0B7C883DF}"/>
              </a:ext>
            </a:extLst>
          </p:cNvPr>
          <p:cNvSpPr txBox="1">
            <a:spLocks/>
          </p:cNvSpPr>
          <p:nvPr/>
        </p:nvSpPr>
        <p:spPr>
          <a:xfrm>
            <a:off x="353916" y="1459466"/>
            <a:ext cx="7913784" cy="27924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000" kern="1200">
                <a:solidFill>
                  <a:schemeClr val="tx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2"/>
                </a:solidFill>
                <a:latin typeface="Arial"/>
                <a:ea typeface="+mn-ea"/>
                <a:cs typeface="Arial"/>
              </a:defRPr>
            </a:lvl2pPr>
            <a:lvl3pPr marL="1143000" indent="-228600" algn="l" defTabSz="457200" rtl="0" eaLnBrk="1" latinLnBrk="0" hangingPunct="1">
              <a:spcBef>
                <a:spcPct val="20000"/>
              </a:spcBef>
              <a:buSzPct val="100000"/>
              <a:buFontTx/>
              <a:buBlip>
                <a:blip r:embed="rId3"/>
              </a:buBlip>
              <a:defRPr sz="1600" kern="1200">
                <a:solidFill>
                  <a:schemeClr val="tx2"/>
                </a:solidFill>
                <a:latin typeface="Arial"/>
                <a:ea typeface="+mn-ea"/>
                <a:cs typeface="Arial"/>
              </a:defRPr>
            </a:lvl3pPr>
            <a:lvl4pPr marL="1600200" indent="-228600" algn="l" defTabSz="457200" rtl="0" eaLnBrk="1" latinLnBrk="0" hangingPunct="1">
              <a:spcBef>
                <a:spcPct val="20000"/>
              </a:spcBef>
              <a:buSzPct val="100000"/>
              <a:buFontTx/>
              <a:buBlip>
                <a:blip r:embed="rId3"/>
              </a:buBlip>
              <a:defRPr sz="1400" kern="1200">
                <a:solidFill>
                  <a:schemeClr val="tx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2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AutoNum type="arabicPeriod"/>
            </a:pPr>
            <a:r>
              <a:rPr lang="en-GB" sz="1400" dirty="0"/>
              <a:t>Begin by interfacing to the </a:t>
            </a:r>
            <a:r>
              <a:rPr lang="en-GB" sz="1400" dirty="0" err="1"/>
              <a:t>Nexys</a:t>
            </a:r>
            <a:r>
              <a:rPr lang="en-GB" sz="1400" dirty="0"/>
              <a:t> 4 PHY</a:t>
            </a:r>
          </a:p>
          <a:p>
            <a:pPr>
              <a:buAutoNum type="arabicPeriod"/>
            </a:pPr>
            <a:r>
              <a:rPr lang="en-GB" sz="1400" dirty="0"/>
              <a:t>Dissect a faked payload and fetch its status (UDP or not?)</a:t>
            </a:r>
          </a:p>
          <a:p>
            <a:pPr>
              <a:buAutoNum type="arabicPeriod"/>
            </a:pPr>
            <a:r>
              <a:rPr lang="en-GB" sz="1400" dirty="0"/>
              <a:t>Add discriminator which sends everything in port range 30000 – 30255 onto some data bus</a:t>
            </a:r>
          </a:p>
          <a:p>
            <a:pPr>
              <a:buAutoNum type="arabicPeriod"/>
            </a:pPr>
            <a:r>
              <a:rPr lang="en-GB" sz="1400" dirty="0"/>
              <a:t>Add ARP request block, signal whether an ARP package was detected</a:t>
            </a:r>
          </a:p>
          <a:p>
            <a:pPr>
              <a:buAutoNum type="arabicPeriod"/>
            </a:pPr>
            <a:r>
              <a:rPr lang="en-GB" sz="1400" dirty="0"/>
              <a:t>Try to do everything above in reverse, loopback the data bus, and monitor on the PC using some serial monitoring program (like Wireshark)</a:t>
            </a:r>
          </a:p>
          <a:p>
            <a:pPr>
              <a:buAutoNum type="arabicPeriod"/>
            </a:pPr>
            <a:r>
              <a:rPr lang="en-GB" sz="1400" dirty="0"/>
              <a:t>Add missing functionality, although without AXI</a:t>
            </a:r>
          </a:p>
          <a:p>
            <a:pPr>
              <a:buAutoNum type="arabicPeriod"/>
            </a:pPr>
            <a:r>
              <a:rPr lang="en-GB" sz="1400" dirty="0"/>
              <a:t>Get AXI working, the bus you’ll use for all other intra-‘big module’-communication</a:t>
            </a:r>
          </a:p>
          <a:p>
            <a:pPr>
              <a:buAutoNum type="arabicPeriod"/>
            </a:pPr>
            <a:endParaRPr lang="en-GB" sz="1400" dirty="0"/>
          </a:p>
          <a:p>
            <a:pPr>
              <a:buAutoNum type="arabicPeriod"/>
            </a:pPr>
            <a:endParaRPr lang="en-GB" sz="1400" dirty="0"/>
          </a:p>
        </p:txBody>
      </p:sp>
    </p:spTree>
    <p:extLst>
      <p:ext uri="{BB962C8B-B14F-4D97-AF65-F5344CB8AC3E}">
        <p14:creationId xmlns:p14="http://schemas.microsoft.com/office/powerpoint/2010/main" val="20217337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2A093-06C7-41F9-9853-8A19008E31C3}"/>
              </a:ext>
            </a:extLst>
          </p:cNvPr>
          <p:cNvSpPr/>
          <p:nvPr/>
        </p:nvSpPr>
        <p:spPr>
          <a:xfrm>
            <a:off x="0" y="419100"/>
            <a:ext cx="9144000" cy="42595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latshållare för datum 1"/>
          <p:cNvSpPr>
            <a:spLocks noGrp="1"/>
          </p:cNvSpPr>
          <p:nvPr>
            <p:ph type="dt" sz="half" idx="10"/>
          </p:nvPr>
        </p:nvSpPr>
        <p:spPr/>
        <p:txBody>
          <a:bodyPr/>
          <a:lstStyle/>
          <a:p>
            <a:fld id="{73A363F4-4276-4C1B-ABAD-134FF1FA57F0}" type="datetime3">
              <a:rPr lang="en-GB" smtClean="0"/>
              <a:t>2 February, 2020</a:t>
            </a:fld>
            <a:endParaRPr lang="en-GB" dirty="0"/>
          </a:p>
        </p:txBody>
      </p:sp>
      <p:sp>
        <p:nvSpPr>
          <p:cNvPr id="3" name="Platshållare för sidfot 2"/>
          <p:cNvSpPr>
            <a:spLocks noGrp="1"/>
          </p:cNvSpPr>
          <p:nvPr>
            <p:ph type="ftr" sz="quarter" idx="11"/>
          </p:nvPr>
        </p:nvSpPr>
        <p:spPr/>
        <p:txBody>
          <a:bodyPr/>
          <a:lstStyle/>
          <a:p>
            <a:r>
              <a:rPr lang="en-GB" dirty="0"/>
              <a:t>Chalmers University of Technology</a:t>
            </a:r>
          </a:p>
        </p:txBody>
      </p:sp>
      <p:sp>
        <p:nvSpPr>
          <p:cNvPr id="4" name="Platshållare för bildnummer 3"/>
          <p:cNvSpPr>
            <a:spLocks noGrp="1"/>
          </p:cNvSpPr>
          <p:nvPr>
            <p:ph type="sldNum" sz="quarter" idx="12"/>
          </p:nvPr>
        </p:nvSpPr>
        <p:spPr/>
        <p:txBody>
          <a:bodyPr/>
          <a:lstStyle/>
          <a:p>
            <a:fld id="{344E8EA3-C3DD-5544-8A1C-EA00A1673D37}" type="slidenum">
              <a:rPr lang="en-GB" smtClean="0"/>
              <a:t>9</a:t>
            </a:fld>
            <a:endParaRPr lang="en-GB" dirty="0"/>
          </a:p>
        </p:txBody>
      </p:sp>
      <p:sp>
        <p:nvSpPr>
          <p:cNvPr id="13" name="Rectangle 4">
            <a:extLst>
              <a:ext uri="{FF2B5EF4-FFF2-40B4-BE49-F238E27FC236}">
                <a16:creationId xmlns:a16="http://schemas.microsoft.com/office/drawing/2014/main" id="{A6E00ADC-B99A-4F84-92AF-1CE41A8AB143}"/>
              </a:ext>
            </a:extLst>
          </p:cNvPr>
          <p:cNvSpPr>
            <a:spLocks noChangeArrowheads="1"/>
          </p:cNvSpPr>
          <p:nvPr/>
        </p:nvSpPr>
        <p:spPr bwMode="auto">
          <a:xfrm>
            <a:off x="0" y="2225724"/>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GB" sz="3600" b="1" dirty="0">
                <a:solidFill>
                  <a:prstClr val="black"/>
                </a:solidFill>
                <a:latin typeface="Arial" charset="0"/>
                <a:cs typeface="Arial" charset="0"/>
              </a:rPr>
              <a:t>Answers to questions</a:t>
            </a:r>
          </a:p>
        </p:txBody>
      </p:sp>
    </p:spTree>
    <p:extLst>
      <p:ext uri="{BB962C8B-B14F-4D97-AF65-F5344CB8AC3E}">
        <p14:creationId xmlns:p14="http://schemas.microsoft.com/office/powerpoint/2010/main" val="1287783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Chalmers PPT_Skis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halmers">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2000" b="0" dirty="0" err="1" smtClean="0"/>
        </a:defPPr>
      </a:lstStyle>
    </a:txDef>
  </a:objectDefaults>
  <a:extraClrSchemeLst/>
</a:theme>
</file>

<file path=ppt/theme/theme4.xml><?xml version="1.0" encoding="utf-8"?>
<a:theme xmlns:a="http://schemas.openxmlformats.org/drawingml/2006/main" name="1_Custom Design">
  <a:themeElements>
    <a:clrScheme name="Custom 2">
      <a:dk1>
        <a:srgbClr val="000000"/>
      </a:dk1>
      <a:lt1>
        <a:srgbClr val="9C9C9C"/>
      </a:lt1>
      <a:dk2>
        <a:srgbClr val="262626"/>
      </a:dk2>
      <a:lt2>
        <a:srgbClr val="FFFFFF"/>
      </a:lt2>
      <a:accent1>
        <a:srgbClr val="0013BD"/>
      </a:accent1>
      <a:accent2>
        <a:srgbClr val="C0504D"/>
      </a:accent2>
      <a:accent3>
        <a:srgbClr val="BB1F06"/>
      </a:accent3>
      <a:accent4>
        <a:srgbClr val="F9FFF3"/>
      </a:accent4>
      <a:accent5>
        <a:srgbClr val="F9FFF3"/>
      </a:accent5>
      <a:accent6>
        <a:srgbClr val="F9FFF3"/>
      </a:accent6>
      <a:hlink>
        <a:srgbClr val="F9FFF3"/>
      </a:hlink>
      <a:folHlink>
        <a:srgbClr val="9C9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Chalmers PPT_Skiss.potx</Template>
  <TotalTime>4200</TotalTime>
  <Words>4302</Words>
  <Application>Microsoft Office PowerPoint</Application>
  <PresentationFormat>On-screen Show (16:9)</PresentationFormat>
  <Paragraphs>425</Paragraphs>
  <Slides>21</Slides>
  <Notes>21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Chalmers PPT_Skiss</vt:lpstr>
      <vt:lpstr>2_Custom Design</vt:lpstr>
      <vt:lpstr>1_Chalmers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Chalmers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christian.krizan@gmail.com</dc:creator>
  <cp:lastModifiedBy>Christian Krizan</cp:lastModifiedBy>
  <cp:revision>645</cp:revision>
  <cp:lastPrinted>2015-08-20T09:26:37Z</cp:lastPrinted>
  <dcterms:created xsi:type="dcterms:W3CDTF">2015-08-13T07:30:14Z</dcterms:created>
  <dcterms:modified xsi:type="dcterms:W3CDTF">2020-02-02T15:53:28Z</dcterms:modified>
</cp:coreProperties>
</file>