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88" r:id="rId2"/>
    <p:sldId id="303" r:id="rId3"/>
    <p:sldId id="360" r:id="rId4"/>
    <p:sldId id="307" r:id="rId5"/>
    <p:sldId id="359" r:id="rId6"/>
    <p:sldId id="348" r:id="rId7"/>
    <p:sldId id="349" r:id="rId8"/>
    <p:sldId id="350" r:id="rId9"/>
    <p:sldId id="351" r:id="rId10"/>
    <p:sldId id="352" r:id="rId11"/>
    <p:sldId id="353" r:id="rId12"/>
    <p:sldId id="354" r:id="rId13"/>
    <p:sldId id="355"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56" r:id="rId27"/>
    <p:sldId id="357" r:id="rId28"/>
    <p:sldId id="342" r:id="rId29"/>
    <p:sldId id="343" r:id="rId30"/>
    <p:sldId id="341" r:id="rId31"/>
    <p:sldId id="335" r:id="rId32"/>
    <p:sldId id="336" r:id="rId33"/>
    <p:sldId id="337" r:id="rId34"/>
    <p:sldId id="338" r:id="rId35"/>
    <p:sldId id="339" r:id="rId36"/>
    <p:sldId id="345" r:id="rId37"/>
    <p:sldId id="346" r:id="rId38"/>
    <p:sldId id="347" r:id="rId39"/>
    <p:sldId id="344" r:id="rId40"/>
    <p:sldId id="308" r:id="rId41"/>
    <p:sldId id="309" r:id="rId42"/>
    <p:sldId id="322" r:id="rId43"/>
    <p:sldId id="310" r:id="rId44"/>
    <p:sldId id="311" r:id="rId45"/>
    <p:sldId id="312" r:id="rId46"/>
    <p:sldId id="313" r:id="rId47"/>
    <p:sldId id="314" r:id="rId48"/>
    <p:sldId id="363" r:id="rId49"/>
    <p:sldId id="315" r:id="rId50"/>
    <p:sldId id="316" r:id="rId51"/>
    <p:sldId id="317" r:id="rId52"/>
    <p:sldId id="318" r:id="rId53"/>
    <p:sldId id="319" r:id="rId54"/>
    <p:sldId id="361" r:id="rId55"/>
    <p:sldId id="320" r:id="rId56"/>
    <p:sldId id="321" r:id="rId5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B249"/>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94677" autoAdjust="0"/>
  </p:normalViewPr>
  <p:slideViewPr>
    <p:cSldViewPr>
      <p:cViewPr>
        <p:scale>
          <a:sx n="130" d="100"/>
          <a:sy n="130" d="100"/>
        </p:scale>
        <p:origin x="-1496" y="48"/>
      </p:cViewPr>
      <p:guideLst>
        <p:guide orient="horz" pos="2160"/>
        <p:guide pos="2880"/>
      </p:guideLst>
    </p:cSldViewPr>
  </p:slideViewPr>
  <p:outlineViewPr>
    <p:cViewPr>
      <p:scale>
        <a:sx n="33" d="100"/>
        <a:sy n="33" d="100"/>
      </p:scale>
      <p:origin x="0" y="30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4" Type="http://schemas.openxmlformats.org/officeDocument/2006/relationships/image" Target="../media/image9.wmf"/><Relationship Id="rId5" Type="http://schemas.openxmlformats.org/officeDocument/2006/relationships/image" Target="../media/image10.wmf"/><Relationship Id="rId6" Type="http://schemas.openxmlformats.org/officeDocument/2006/relationships/image" Target="../media/image11.wmf"/><Relationship Id="rId7" Type="http://schemas.openxmlformats.org/officeDocument/2006/relationships/image" Target="../media/image12.wmf"/><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0.wmf"/><Relationship Id="rId1" Type="http://schemas.openxmlformats.org/officeDocument/2006/relationships/image" Target="../media/image8.wmf"/><Relationship Id="rId2"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4" Type="http://schemas.openxmlformats.org/officeDocument/2006/relationships/image" Target="../media/image10.wmf"/><Relationship Id="rId1" Type="http://schemas.openxmlformats.org/officeDocument/2006/relationships/image" Target="../media/image8.wmf"/><Relationship Id="rId2"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C77FDF-AA68-ED44-87F7-DC62DA0CF8C5}" type="datetimeFigureOut">
              <a:rPr lang="en-US" smtClean="0"/>
              <a:t>26/09/18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8FE8CF-D9E5-4C49-B34A-B174099302FB}" type="slidenum">
              <a:rPr lang="en-US" smtClean="0"/>
              <a:t>‹#›</a:t>
            </a:fld>
            <a:endParaRPr lang="en-US"/>
          </a:p>
        </p:txBody>
      </p:sp>
    </p:spTree>
    <p:extLst>
      <p:ext uri="{BB962C8B-B14F-4D97-AF65-F5344CB8AC3E}">
        <p14:creationId xmlns:p14="http://schemas.microsoft.com/office/powerpoint/2010/main" val="2269073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79FADD-2D95-48DF-BC3A-78284EB2908E}" type="datetimeFigureOut">
              <a:rPr lang="sv-SE" smtClean="0"/>
              <a:t>26/09/18</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F2F376-F41D-400D-83C6-11313E9467FA}" type="slidenum">
              <a:rPr lang="sv-SE" smtClean="0"/>
              <a:t>‹#›</a:t>
            </a:fld>
            <a:endParaRPr lang="sv-SE"/>
          </a:p>
        </p:txBody>
      </p:sp>
    </p:spTree>
    <p:extLst>
      <p:ext uri="{BB962C8B-B14F-4D97-AF65-F5344CB8AC3E}">
        <p14:creationId xmlns:p14="http://schemas.microsoft.com/office/powerpoint/2010/main" val="35386464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which direction</a:t>
            </a:r>
            <a:r>
              <a:rPr lang="en-US" baseline="0" dirty="0" smtClean="0"/>
              <a:t> do we see things?</a:t>
            </a:r>
          </a:p>
          <a:p>
            <a:endParaRPr lang="en-US" baseline="0" dirty="0" smtClean="0"/>
          </a:p>
          <a:p>
            <a:r>
              <a:rPr lang="en-US" sz="1200" kern="1200" dirty="0" smtClean="0">
                <a:solidFill>
                  <a:schemeClr val="tx1"/>
                </a:solidFill>
                <a:latin typeface="+mn-lt"/>
                <a:ea typeface="+mn-ea"/>
                <a:cs typeface="+mn-cs"/>
              </a:rPr>
              <a:t>The answers here are correct but there is a very important additional reason why a p-type substrate is preferred.</a:t>
            </a:r>
          </a:p>
          <a:p>
            <a:r>
              <a:rPr lang="en-US" sz="1200" kern="1200" dirty="0" smtClean="0">
                <a:solidFill>
                  <a:schemeClr val="tx1"/>
                </a:solidFill>
                <a:latin typeface="+mn-lt"/>
                <a:ea typeface="+mn-ea"/>
                <a:cs typeface="+mn-cs"/>
              </a:rPr>
              <a:t>NMOS transistors are faster than PMOS transistors all else being equal. To make n channel MOS, the well must be p type. </a:t>
            </a:r>
            <a:r>
              <a:rPr lang="en-US" sz="1200" b="1" kern="1200" dirty="0" smtClean="0">
                <a:solidFill>
                  <a:schemeClr val="tx1"/>
                </a:solidFill>
                <a:latin typeface="+mn-lt"/>
                <a:ea typeface="+mn-ea"/>
                <a:cs typeface="+mn-cs"/>
              </a:rPr>
              <a:t>To get the maximum electron mobility, the p should be as lightly doped as practica</a:t>
            </a:r>
            <a:r>
              <a:rPr lang="en-US" sz="1200" kern="1200" dirty="0" smtClean="0">
                <a:solidFill>
                  <a:schemeClr val="tx1"/>
                </a:solidFill>
                <a:latin typeface="+mn-lt"/>
                <a:ea typeface="+mn-ea"/>
                <a:cs typeface="+mn-cs"/>
              </a:rPr>
              <a:t>l. If an n type substrate were employed that would mean that the n channel MOS would be made with the </a:t>
            </a:r>
            <a:r>
              <a:rPr lang="en-US" sz="1200" i="1" kern="1200" dirty="0" smtClean="0">
                <a:solidFill>
                  <a:schemeClr val="tx1"/>
                </a:solidFill>
                <a:latin typeface="+mn-lt"/>
                <a:ea typeface="+mn-ea"/>
                <a:cs typeface="+mn-cs"/>
              </a:rPr>
              <a:t>addition</a:t>
            </a:r>
            <a:r>
              <a:rPr lang="en-US" sz="1200" i="0" kern="1200" dirty="0" smtClean="0">
                <a:solidFill>
                  <a:schemeClr val="tx1"/>
                </a:solidFill>
                <a:latin typeface="+mn-lt"/>
                <a:ea typeface="+mn-ea"/>
                <a:cs typeface="+mn-cs"/>
              </a:rPr>
              <a:t> of a p well. This p well would need to have a significantly higher doping than the n type substrate (each added dopant must be an order of magnitude higher than the background dopant). Now the p is higher than it needs to be for the n MOS.</a:t>
            </a:r>
          </a:p>
          <a:p>
            <a:r>
              <a:rPr lang="en-US" sz="1200" i="0" kern="1200" dirty="0" smtClean="0">
                <a:solidFill>
                  <a:schemeClr val="tx1"/>
                </a:solidFill>
                <a:latin typeface="+mn-lt"/>
                <a:ea typeface="+mn-ea"/>
                <a:cs typeface="+mn-cs"/>
              </a:rPr>
              <a:t>Although most of the circuitry is CMOS (PMOS + NMOS gates), critical components that must run fast are exclusively NMOS. The fastest NMOS is obtained with a high resistivity p-type substrate, not a lower resistivity p-well in an n-type substrate.</a:t>
            </a:r>
          </a:p>
          <a:p>
            <a:r>
              <a:rPr lang="en-US" sz="1200" i="0" kern="1200" dirty="0" smtClean="0">
                <a:solidFill>
                  <a:schemeClr val="tx1"/>
                </a:solidFill>
                <a:latin typeface="+mn-lt"/>
                <a:ea typeface="+mn-ea"/>
                <a:cs typeface="+mn-cs"/>
              </a:rPr>
              <a:t>The conventions came after this insight into performance.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EF2F376-F41D-400D-83C6-11313E9467FA}" type="slidenum">
              <a:rPr lang="sv-SE" smtClean="0"/>
              <a:t>5</a:t>
            </a:fld>
            <a:endParaRPr lang="sv-SE"/>
          </a:p>
        </p:txBody>
      </p:sp>
    </p:spTree>
    <p:extLst>
      <p:ext uri="{BB962C8B-B14F-4D97-AF65-F5344CB8AC3E}">
        <p14:creationId xmlns:p14="http://schemas.microsoft.com/office/powerpoint/2010/main" val="315694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16</a:t>
            </a:fld>
            <a:endParaRPr lang="sv-SE"/>
          </a:p>
        </p:txBody>
      </p:sp>
    </p:spTree>
    <p:extLst>
      <p:ext uri="{BB962C8B-B14F-4D97-AF65-F5344CB8AC3E}">
        <p14:creationId xmlns:p14="http://schemas.microsoft.com/office/powerpoint/2010/main" val="222133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17</a:t>
            </a:fld>
            <a:endParaRPr lang="sv-SE"/>
          </a:p>
        </p:txBody>
      </p:sp>
    </p:spTree>
    <p:extLst>
      <p:ext uri="{BB962C8B-B14F-4D97-AF65-F5344CB8AC3E}">
        <p14:creationId xmlns:p14="http://schemas.microsoft.com/office/powerpoint/2010/main" val="222133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v-SE" dirty="0" smtClean="0"/>
              <a:t>One of the main themes of this course is the design of n-bit adders. For starters, we will do that by designing the adder as an iterative logic array. For this, we need to design one Full Adder cell as the one shown here. We will use the methods discussed in this lecture to design the cell with MOSFETs from the Boolean truth table.</a:t>
            </a:r>
          </a:p>
          <a:p>
            <a:endParaRPr lang="sv-SE" dirty="0"/>
          </a:p>
          <a:p>
            <a:r>
              <a:rPr lang="sv-SE" dirty="0" smtClean="0"/>
              <a:t>Then we will build an iterative logic array from many instances of this cell.</a:t>
            </a:r>
          </a:p>
          <a:p>
            <a:endParaRPr lang="sv-SE" dirty="0"/>
          </a:p>
          <a:p>
            <a:r>
              <a:rPr lang="sv-SE" dirty="0" smtClean="0"/>
              <a:t>The two numbers to be added are enetered at the top. The carry-in is entered to the LSB (least significant bit) to the right. As the carry ripples from cell to cell, from right to left, the sums pop out at the bottom.</a:t>
            </a:r>
            <a:endParaRPr lang="sv-SE" dirty="0"/>
          </a:p>
        </p:txBody>
      </p:sp>
      <p:sp>
        <p:nvSpPr>
          <p:cNvPr id="4" name="Slide Number Placeholder 3"/>
          <p:cNvSpPr>
            <a:spLocks noGrp="1"/>
          </p:cNvSpPr>
          <p:nvPr>
            <p:ph type="sldNum" sz="quarter" idx="10"/>
          </p:nvPr>
        </p:nvSpPr>
        <p:spPr/>
        <p:txBody>
          <a:bodyPr/>
          <a:lstStyle/>
          <a:p>
            <a:fld id="{DBEFE1C1-3B2F-4EF5-8DBA-C1FE2379C14C}" type="slidenum">
              <a:rPr lang="sv-SE" smtClean="0"/>
              <a:t>18</a:t>
            </a:fld>
            <a:endParaRPr lang="sv-SE"/>
          </a:p>
        </p:txBody>
      </p:sp>
    </p:spTree>
    <p:extLst>
      <p:ext uri="{BB962C8B-B14F-4D97-AF65-F5344CB8AC3E}">
        <p14:creationId xmlns:p14="http://schemas.microsoft.com/office/powerpoint/2010/main" val="2221330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C71C2D-0E38-4E96-9CB2-7794D20E1441}" type="slidenum">
              <a:rPr lang="en-US" altLang="sv-SE" smtClean="0"/>
              <a:pPr eaLnBrk="1" hangingPunct="1"/>
              <a:t>40</a:t>
            </a:fld>
            <a:endParaRPr lang="en-US" altLang="sv-SE"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smtClean="0"/>
          </a:p>
        </p:txBody>
      </p:sp>
    </p:spTree>
    <p:extLst>
      <p:ext uri="{BB962C8B-B14F-4D97-AF65-F5344CB8AC3E}">
        <p14:creationId xmlns:p14="http://schemas.microsoft.com/office/powerpoint/2010/main" val="170202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12899B-F4B7-4F21-84DB-86BEC5A5F19F}" type="slidenum">
              <a:rPr lang="en-US" smtClean="0"/>
              <a:pPr>
                <a:defRPr/>
              </a:pPr>
              <a:t>53</a:t>
            </a:fld>
            <a:endParaRPr lang="en-US"/>
          </a:p>
        </p:txBody>
      </p:sp>
    </p:spTree>
    <p:extLst>
      <p:ext uri="{BB962C8B-B14F-4D97-AF65-F5344CB8AC3E}">
        <p14:creationId xmlns:p14="http://schemas.microsoft.com/office/powerpoint/2010/main" val="192313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b="1">
                <a:solidFill>
                  <a:schemeClr val="tx1"/>
                </a:solidFill>
                <a:latin typeface="Times New Roman" panose="02020603050405020304" pitchFamily="18" charset="0"/>
              </a:defRPr>
            </a:lvl1pPr>
            <a:lvl2pPr marL="686783" indent="-264147">
              <a:defRPr sz="2200" b="1">
                <a:solidFill>
                  <a:schemeClr val="tx1"/>
                </a:solidFill>
                <a:latin typeface="Times New Roman" panose="02020603050405020304" pitchFamily="18" charset="0"/>
              </a:defRPr>
            </a:lvl2pPr>
            <a:lvl3pPr marL="1056589" indent="-211318">
              <a:defRPr sz="2200" b="1">
                <a:solidFill>
                  <a:schemeClr val="tx1"/>
                </a:solidFill>
                <a:latin typeface="Times New Roman" panose="02020603050405020304" pitchFamily="18" charset="0"/>
              </a:defRPr>
            </a:lvl3pPr>
            <a:lvl4pPr marL="1479225" indent="-211318">
              <a:defRPr sz="2200" b="1">
                <a:solidFill>
                  <a:schemeClr val="tx1"/>
                </a:solidFill>
                <a:latin typeface="Times New Roman" panose="02020603050405020304" pitchFamily="18" charset="0"/>
              </a:defRPr>
            </a:lvl4pPr>
            <a:lvl5pPr marL="1901861" indent="-211318">
              <a:defRPr sz="2200" b="1">
                <a:solidFill>
                  <a:schemeClr val="tx1"/>
                </a:solidFill>
                <a:latin typeface="Times New Roman" panose="02020603050405020304" pitchFamily="18" charset="0"/>
              </a:defRPr>
            </a:lvl5pPr>
            <a:lvl6pPr marL="2324496" indent="-211318" eaLnBrk="0" fontAlgn="base" hangingPunct="0">
              <a:spcBef>
                <a:spcPct val="0"/>
              </a:spcBef>
              <a:spcAft>
                <a:spcPct val="0"/>
              </a:spcAft>
              <a:defRPr sz="2200" b="1">
                <a:solidFill>
                  <a:schemeClr val="tx1"/>
                </a:solidFill>
                <a:latin typeface="Times New Roman" panose="02020603050405020304" pitchFamily="18" charset="0"/>
              </a:defRPr>
            </a:lvl6pPr>
            <a:lvl7pPr marL="2747132" indent="-211318" eaLnBrk="0" fontAlgn="base" hangingPunct="0">
              <a:spcBef>
                <a:spcPct val="0"/>
              </a:spcBef>
              <a:spcAft>
                <a:spcPct val="0"/>
              </a:spcAft>
              <a:defRPr sz="2200" b="1">
                <a:solidFill>
                  <a:schemeClr val="tx1"/>
                </a:solidFill>
                <a:latin typeface="Times New Roman" panose="02020603050405020304" pitchFamily="18" charset="0"/>
              </a:defRPr>
            </a:lvl7pPr>
            <a:lvl8pPr marL="3169768" indent="-211318" eaLnBrk="0" fontAlgn="base" hangingPunct="0">
              <a:spcBef>
                <a:spcPct val="0"/>
              </a:spcBef>
              <a:spcAft>
                <a:spcPct val="0"/>
              </a:spcAft>
              <a:defRPr sz="2200" b="1">
                <a:solidFill>
                  <a:schemeClr val="tx1"/>
                </a:solidFill>
                <a:latin typeface="Times New Roman" panose="02020603050405020304" pitchFamily="18" charset="0"/>
              </a:defRPr>
            </a:lvl8pPr>
            <a:lvl9pPr marL="3592403" indent="-211318" eaLnBrk="0" fontAlgn="base" hangingPunct="0">
              <a:spcBef>
                <a:spcPct val="0"/>
              </a:spcBef>
              <a:spcAft>
                <a:spcPct val="0"/>
              </a:spcAft>
              <a:defRPr sz="2200" b="1">
                <a:solidFill>
                  <a:schemeClr val="tx1"/>
                </a:solidFill>
                <a:latin typeface="Times New Roman" panose="02020603050405020304" pitchFamily="18" charset="0"/>
              </a:defRPr>
            </a:lvl9pPr>
          </a:lstStyle>
          <a:p>
            <a:fld id="{E5326047-BFA5-4C8B-89FA-DE4DE5755089}" type="slidenum">
              <a:rPr lang="sv-SE" altLang="sv-SE" sz="1100"/>
              <a:pPr/>
              <a:t>55</a:t>
            </a:fld>
            <a:endParaRPr lang="sv-SE" altLang="sv-SE" sz="110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smtClean="0"/>
          </a:p>
        </p:txBody>
      </p:sp>
    </p:spTree>
    <p:extLst>
      <p:ext uri="{BB962C8B-B14F-4D97-AF65-F5344CB8AC3E}">
        <p14:creationId xmlns:p14="http://schemas.microsoft.com/office/powerpoint/2010/main" val="609653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sv-SE"/>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1443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53451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17051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28827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324132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Date Placeholder 4"/>
          <p:cNvSpPr>
            <a:spLocks noGrp="1"/>
          </p:cNvSpPr>
          <p:nvPr>
            <p:ph type="dt" sz="half" idx="10"/>
          </p:nvPr>
        </p:nvSpPr>
        <p:spPr/>
        <p:txBody>
          <a:bodyPr/>
          <a:lstStyle/>
          <a:p>
            <a:r>
              <a:rPr lang="sv-SE" smtClean="0"/>
              <a:t>2018-09-27</a:t>
            </a:r>
            <a:endParaRPr lang="sv-SE"/>
          </a:p>
        </p:txBody>
      </p:sp>
      <p:sp>
        <p:nvSpPr>
          <p:cNvPr id="6" name="Footer Placeholder 5"/>
          <p:cNvSpPr>
            <a:spLocks noGrp="1"/>
          </p:cNvSpPr>
          <p:nvPr>
            <p:ph type="ftr" sz="quarter" idx="11"/>
          </p:nvPr>
        </p:nvSpPr>
        <p:spPr/>
        <p:txBody>
          <a:bodyPr/>
          <a:lstStyle/>
          <a:p>
            <a:r>
              <a:rPr lang="sv-SE" smtClean="0"/>
              <a:t>MCC092: Integrated electronic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2795363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7" name="Date Placeholder 6"/>
          <p:cNvSpPr>
            <a:spLocks noGrp="1"/>
          </p:cNvSpPr>
          <p:nvPr>
            <p:ph type="dt" sz="half" idx="10"/>
          </p:nvPr>
        </p:nvSpPr>
        <p:spPr/>
        <p:txBody>
          <a:bodyPr/>
          <a:lstStyle/>
          <a:p>
            <a:r>
              <a:rPr lang="sv-SE" smtClean="0"/>
              <a:t>2018-09-27</a:t>
            </a:r>
            <a:endParaRPr lang="sv-SE"/>
          </a:p>
        </p:txBody>
      </p:sp>
      <p:sp>
        <p:nvSpPr>
          <p:cNvPr id="8" name="Footer Placeholder 7"/>
          <p:cNvSpPr>
            <a:spLocks noGrp="1"/>
          </p:cNvSpPr>
          <p:nvPr>
            <p:ph type="ftr" sz="quarter" idx="11"/>
          </p:nvPr>
        </p:nvSpPr>
        <p:spPr/>
        <p:txBody>
          <a:bodyPr/>
          <a:lstStyle/>
          <a:p>
            <a:r>
              <a:rPr lang="sv-SE" smtClean="0"/>
              <a:t>MCC092: Integrated electronic circuit design</a:t>
            </a:r>
            <a:endParaRPr lang="sv-SE"/>
          </a:p>
        </p:txBody>
      </p:sp>
      <p:sp>
        <p:nvSpPr>
          <p:cNvPr id="9" name="Slide Number Placeholder 8"/>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244846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sv-SE"/>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08079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smtClean="0"/>
              <a:t>2018-09-27</a:t>
            </a:r>
            <a:endParaRPr lang="sv-SE"/>
          </a:p>
        </p:txBody>
      </p:sp>
      <p:sp>
        <p:nvSpPr>
          <p:cNvPr id="3" name="Footer Placeholder 2"/>
          <p:cNvSpPr>
            <a:spLocks noGrp="1"/>
          </p:cNvSpPr>
          <p:nvPr>
            <p:ph type="ftr" sz="quarter" idx="11"/>
          </p:nvPr>
        </p:nvSpPr>
        <p:spPr/>
        <p:txBody>
          <a:bodyPr/>
          <a:lstStyle/>
          <a:p>
            <a:r>
              <a:rPr lang="sv-SE" smtClean="0"/>
              <a:t>MCC092: Integrated electronic circuit design</a:t>
            </a:r>
            <a:endParaRPr lang="sv-SE"/>
          </a:p>
        </p:txBody>
      </p:sp>
      <p:sp>
        <p:nvSpPr>
          <p:cNvPr id="4" name="Slide Number Placeholder 3"/>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83360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r>
              <a:rPr lang="sv-SE" smtClean="0"/>
              <a:t>2018-09-27</a:t>
            </a:r>
            <a:endParaRPr lang="sv-SE"/>
          </a:p>
        </p:txBody>
      </p:sp>
      <p:sp>
        <p:nvSpPr>
          <p:cNvPr id="6" name="Footer Placeholder 5"/>
          <p:cNvSpPr>
            <a:spLocks noGrp="1"/>
          </p:cNvSpPr>
          <p:nvPr>
            <p:ph type="ftr" sz="quarter" idx="11"/>
          </p:nvPr>
        </p:nvSpPr>
        <p:spPr/>
        <p:txBody>
          <a:bodyPr/>
          <a:lstStyle/>
          <a:p>
            <a:r>
              <a:rPr lang="sv-SE" smtClean="0"/>
              <a:t>MCC092: Integrated electronic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192713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Drag picture to placeholder or click icon to add</a:t>
            </a:r>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r>
              <a:rPr lang="sv-SE" smtClean="0"/>
              <a:t>2018-09-27</a:t>
            </a:r>
            <a:endParaRPr lang="sv-SE"/>
          </a:p>
        </p:txBody>
      </p:sp>
      <p:sp>
        <p:nvSpPr>
          <p:cNvPr id="6" name="Footer Placeholder 5"/>
          <p:cNvSpPr>
            <a:spLocks noGrp="1"/>
          </p:cNvSpPr>
          <p:nvPr>
            <p:ph type="ftr" sz="quarter" idx="11"/>
          </p:nvPr>
        </p:nvSpPr>
        <p:spPr/>
        <p:txBody>
          <a:bodyPr/>
          <a:lstStyle/>
          <a:p>
            <a:r>
              <a:rPr lang="sv-SE" smtClean="0"/>
              <a:t>MCC092: Integrated electronic circuit design</a:t>
            </a:r>
            <a:endParaRPr lang="sv-SE"/>
          </a:p>
        </p:txBody>
      </p:sp>
      <p:sp>
        <p:nvSpPr>
          <p:cNvPr id="7" name="Slide Number Placeholder 6"/>
          <p:cNvSpPr>
            <a:spLocks noGrp="1"/>
          </p:cNvSpPr>
          <p:nvPr>
            <p:ph type="sldNum" sz="quarter" idx="12"/>
          </p:nvPr>
        </p:nvSpPr>
        <p:spPr/>
        <p:txBody>
          <a:bodyPr/>
          <a:lstStyle/>
          <a:p>
            <a:fld id="{112B585A-C521-441E-B402-A9F7912DA359}" type="slidenum">
              <a:rPr lang="sv-SE" smtClean="0"/>
              <a:t>‹#›</a:t>
            </a:fld>
            <a:endParaRPr lang="sv-SE"/>
          </a:p>
        </p:txBody>
      </p:sp>
    </p:spTree>
    <p:extLst>
      <p:ext uri="{BB962C8B-B14F-4D97-AF65-F5344CB8AC3E}">
        <p14:creationId xmlns:p14="http://schemas.microsoft.com/office/powerpoint/2010/main" val="4078076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smtClean="0"/>
              <a:t>2018-09-27</a:t>
            </a:r>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smtClean="0"/>
              <a:t>MCC092: Integrated electronic circuit design</a:t>
            </a:r>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B585A-C521-441E-B402-A9F7912DA359}" type="slidenum">
              <a:rPr lang="sv-SE" smtClean="0"/>
              <a:t>‹#›</a:t>
            </a:fld>
            <a:endParaRPr lang="sv-SE"/>
          </a:p>
        </p:txBody>
      </p:sp>
    </p:spTree>
    <p:extLst>
      <p:ext uri="{BB962C8B-B14F-4D97-AF65-F5344CB8AC3E}">
        <p14:creationId xmlns:p14="http://schemas.microsoft.com/office/powerpoint/2010/main" val="4026523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emf"/><Relationship Id="rId5" Type="http://schemas.openxmlformats.org/officeDocument/2006/relationships/image" Target="../media/image4.emf"/><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emf"/><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6.xml"/><Relationship Id="rId3"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0.wmf"/><Relationship Id="rId13" Type="http://schemas.openxmlformats.org/officeDocument/2006/relationships/oleObject" Target="../embeddings/oleObject6.bin"/><Relationship Id="rId14" Type="http://schemas.openxmlformats.org/officeDocument/2006/relationships/image" Target="../media/image11.wmf"/><Relationship Id="rId15" Type="http://schemas.openxmlformats.org/officeDocument/2006/relationships/oleObject" Target="../embeddings/oleObject7.bin"/><Relationship Id="rId16"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oleObject" Target="../embeddings/oleObject1.bin"/><Relationship Id="rId4" Type="http://schemas.openxmlformats.org/officeDocument/2006/relationships/image" Target="../media/image6.wmf"/><Relationship Id="rId5" Type="http://schemas.openxmlformats.org/officeDocument/2006/relationships/oleObject" Target="../embeddings/oleObject2.bin"/><Relationship Id="rId6" Type="http://schemas.openxmlformats.org/officeDocument/2006/relationships/image" Target="../media/image7.wmf"/><Relationship Id="rId7" Type="http://schemas.openxmlformats.org/officeDocument/2006/relationships/oleObject" Target="../embeddings/oleObject3.bin"/><Relationship Id="rId8" Type="http://schemas.openxmlformats.org/officeDocument/2006/relationships/image" Target="../media/image8.wmf"/><Relationship Id="rId9" Type="http://schemas.openxmlformats.org/officeDocument/2006/relationships/oleObject" Target="../embeddings/oleObject4.bin"/><Relationship Id="rId10"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8.wmf"/><Relationship Id="rId5" Type="http://schemas.openxmlformats.org/officeDocument/2006/relationships/oleObject" Target="../embeddings/oleObject9.bin"/><Relationship Id="rId6" Type="http://schemas.openxmlformats.org/officeDocument/2006/relationships/image" Target="../media/image9.wmf"/><Relationship Id="rId7" Type="http://schemas.openxmlformats.org/officeDocument/2006/relationships/oleObject" Target="../embeddings/oleObject10.bin"/><Relationship Id="rId8" Type="http://schemas.openxmlformats.org/officeDocument/2006/relationships/image" Target="../media/image13.wmf"/><Relationship Id="rId9" Type="http://schemas.openxmlformats.org/officeDocument/2006/relationships/oleObject" Target="../embeddings/oleObject11.bin"/><Relationship Id="rId10" Type="http://schemas.openxmlformats.org/officeDocument/2006/relationships/image" Target="../media/image10.w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image" Target="../media/image8.wmf"/><Relationship Id="rId5" Type="http://schemas.openxmlformats.org/officeDocument/2006/relationships/oleObject" Target="../embeddings/oleObject13.bin"/><Relationship Id="rId6" Type="http://schemas.openxmlformats.org/officeDocument/2006/relationships/image" Target="../media/image9.wmf"/><Relationship Id="rId7" Type="http://schemas.openxmlformats.org/officeDocument/2006/relationships/oleObject" Target="../embeddings/oleObject14.bin"/><Relationship Id="rId8" Type="http://schemas.openxmlformats.org/officeDocument/2006/relationships/image" Target="../media/image13.wmf"/><Relationship Id="rId9" Type="http://schemas.openxmlformats.org/officeDocument/2006/relationships/oleObject" Target="../embeddings/oleObject15.bin"/><Relationship Id="rId10"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emf"/><Relationship Id="rId3"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9.wmf"/><Relationship Id="rId5" Type="http://schemas.openxmlformats.org/officeDocument/2006/relationships/oleObject" Target="../embeddings/oleObject17.bin"/><Relationship Id="rId6" Type="http://schemas.openxmlformats.org/officeDocument/2006/relationships/image" Target="../media/image10.wmf"/><Relationship Id="rId7" Type="http://schemas.openxmlformats.org/officeDocument/2006/relationships/oleObject" Target="../embeddings/oleObject18.bin"/><Relationship Id="rId8" Type="http://schemas.openxmlformats.org/officeDocument/2006/relationships/oleObject" Target="../embeddings/oleObject19.bin"/><Relationship Id="rId1" Type="http://schemas.openxmlformats.org/officeDocument/2006/relationships/vmlDrawing" Target="../drawings/vmlDrawing4.vml"/><Relationship Id="rId2"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8.wmf"/><Relationship Id="rId5" Type="http://schemas.openxmlformats.org/officeDocument/2006/relationships/oleObject" Target="../embeddings/oleObject21.bin"/><Relationship Id="rId6" Type="http://schemas.openxmlformats.org/officeDocument/2006/relationships/image" Target="../media/image9.wmf"/><Relationship Id="rId7" Type="http://schemas.openxmlformats.org/officeDocument/2006/relationships/oleObject" Target="../embeddings/oleObject22.bin"/><Relationship Id="rId8" Type="http://schemas.openxmlformats.org/officeDocument/2006/relationships/image" Target="../media/image10.w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6.xml"/><Relationship Id="rId3" Type="http://schemas.openxmlformats.org/officeDocument/2006/relationships/notesSlide" Target="../notesSlides/notesSlide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76264"/>
          </a:xfrm>
        </p:spPr>
        <p:txBody>
          <a:bodyPr>
            <a:normAutofit/>
          </a:bodyPr>
          <a:lstStyle/>
          <a:p>
            <a:r>
              <a:rPr lang="sv-SE" dirty="0" err="1" smtClean="0"/>
              <a:t>Geometric</a:t>
            </a:r>
            <a:r>
              <a:rPr lang="sv-SE" dirty="0" smtClean="0"/>
              <a:t> design </a:t>
            </a:r>
            <a:r>
              <a:rPr lang="sv-SE" dirty="0" err="1" smtClean="0"/>
              <a:t>rules</a:t>
            </a:r>
            <a:r>
              <a:rPr lang="sv-SE" dirty="0" smtClean="0"/>
              <a:t/>
            </a:r>
            <a:br>
              <a:rPr lang="sv-SE" dirty="0" smtClean="0"/>
            </a:br>
            <a:r>
              <a:rPr lang="sv-SE" dirty="0" err="1" smtClean="0"/>
              <a:t>Postlab</a:t>
            </a:r>
            <a:r>
              <a:rPr lang="sv-SE" dirty="0" smtClean="0"/>
              <a:t> </a:t>
            </a:r>
            <a:r>
              <a:rPr lang="sv-SE" dirty="0" err="1" smtClean="0"/>
              <a:t>lab</a:t>
            </a:r>
            <a:r>
              <a:rPr lang="sv-SE" dirty="0" smtClean="0"/>
              <a:t> 2</a:t>
            </a:r>
            <a:br>
              <a:rPr lang="sv-SE" dirty="0" smtClean="0"/>
            </a:br>
            <a:r>
              <a:rPr lang="sv-SE" dirty="0" err="1" smtClean="0"/>
              <a:t>Prelab</a:t>
            </a:r>
            <a:r>
              <a:rPr lang="sv-SE" dirty="0" smtClean="0"/>
              <a:t> </a:t>
            </a:r>
            <a:r>
              <a:rPr lang="sv-SE" dirty="0" err="1" smtClean="0"/>
              <a:t>lab</a:t>
            </a:r>
            <a:r>
              <a:rPr lang="sv-SE" dirty="0" smtClean="0"/>
              <a:t> 3</a:t>
            </a:r>
            <a:endParaRPr lang="sv-SE" dirty="0"/>
          </a:p>
        </p:txBody>
      </p:sp>
      <p:sp>
        <p:nvSpPr>
          <p:cNvPr id="3" name="Subtitle 2"/>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8216543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hematic-3inputPG-Euler.pdf"/>
          <p:cNvPicPr>
            <a:picLocks noChangeAspect="1"/>
          </p:cNvPicPr>
          <p:nvPr/>
        </p:nvPicPr>
        <p:blipFill rotWithShape="1">
          <a:blip r:embed="rId2">
            <a:extLst>
              <a:ext uri="{28A0092B-C50C-407E-A947-70E740481C1C}">
                <a14:useLocalDpi xmlns:a14="http://schemas.microsoft.com/office/drawing/2010/main" val="0"/>
              </a:ext>
            </a:extLst>
          </a:blip>
          <a:srcRect l="-490" t="32561" r="67504" b="37552"/>
          <a:stretch/>
        </p:blipFill>
        <p:spPr>
          <a:xfrm>
            <a:off x="3419872" y="3861048"/>
            <a:ext cx="4032448" cy="2740178"/>
          </a:xfrm>
          <a:prstGeom prst="rect">
            <a:avLst/>
          </a:prstGeom>
        </p:spPr>
      </p:pic>
      <p:sp>
        <p:nvSpPr>
          <p:cNvPr id="14" name="TextBox 13"/>
          <p:cNvSpPr txBox="1"/>
          <p:nvPr/>
        </p:nvSpPr>
        <p:spPr>
          <a:xfrm>
            <a:off x="611560" y="3861048"/>
            <a:ext cx="2736304" cy="2585323"/>
          </a:xfrm>
          <a:prstGeom prst="rect">
            <a:avLst/>
          </a:prstGeom>
          <a:noFill/>
        </p:spPr>
        <p:txBody>
          <a:bodyPr wrap="square" rtlCol="0">
            <a:spAutoFit/>
          </a:bodyPr>
          <a:lstStyle/>
          <a:p>
            <a:r>
              <a:rPr lang="en-US" dirty="0" smtClean="0"/>
              <a:t>To map Euler path to a continuous line of diffusion</a:t>
            </a:r>
          </a:p>
          <a:p>
            <a:r>
              <a:rPr lang="en-US" dirty="0"/>
              <a:t>s</a:t>
            </a:r>
            <a:r>
              <a:rPr lang="en-US" dirty="0" smtClean="0"/>
              <a:t>tart by labeling the transistors with </a:t>
            </a:r>
            <a:r>
              <a:rPr lang="en-US" dirty="0" smtClean="0"/>
              <a:t>their </a:t>
            </a:r>
            <a:r>
              <a:rPr lang="en-US" dirty="0" smtClean="0"/>
              <a:t>signal name starting at one end of Euler path</a:t>
            </a:r>
            <a:r>
              <a:rPr lang="en-US" dirty="0" smtClean="0"/>
              <a:t>.</a:t>
            </a:r>
          </a:p>
          <a:p>
            <a:r>
              <a:rPr lang="en-US" dirty="0" smtClean="0"/>
              <a:t>(If some signals appear more than once give unique names)</a:t>
            </a:r>
            <a:endParaRPr lang="en-US" dirty="0"/>
          </a:p>
        </p:txBody>
      </p:sp>
      <p:sp>
        <p:nvSpPr>
          <p:cNvPr id="2" name="Title 1"/>
          <p:cNvSpPr>
            <a:spLocks noGrp="1"/>
          </p:cNvSpPr>
          <p:nvPr>
            <p:ph type="title"/>
          </p:nvPr>
        </p:nvSpPr>
        <p:spPr/>
        <p:txBody>
          <a:bodyPr/>
          <a:lstStyle/>
          <a:p>
            <a:r>
              <a:rPr lang="en-US" dirty="0" smtClean="0"/>
              <a:t>Example Euler paths</a:t>
            </a:r>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a:xfrm>
            <a:off x="6553200" y="6309320"/>
            <a:ext cx="2133600" cy="365125"/>
          </a:xfrm>
        </p:spPr>
        <p:txBody>
          <a:bodyPr/>
          <a:lstStyle/>
          <a:p>
            <a:fld id="{112B585A-C521-441E-B402-A9F7912DA359}" type="slidenum">
              <a:rPr lang="sv-SE" smtClean="0"/>
              <a:t>10</a:t>
            </a:fld>
            <a:endParaRPr lang="sv-SE"/>
          </a:p>
        </p:txBody>
      </p:sp>
      <p:sp>
        <p:nvSpPr>
          <p:cNvPr id="10" name="TextBox 9"/>
          <p:cNvSpPr txBox="1"/>
          <p:nvPr/>
        </p:nvSpPr>
        <p:spPr>
          <a:xfrm>
            <a:off x="6300192" y="4293096"/>
            <a:ext cx="312906" cy="369332"/>
          </a:xfrm>
          <a:prstGeom prst="rect">
            <a:avLst/>
          </a:prstGeom>
          <a:noFill/>
        </p:spPr>
        <p:txBody>
          <a:bodyPr wrap="none" rtlCol="0">
            <a:spAutoFit/>
          </a:bodyPr>
          <a:lstStyle/>
          <a:p>
            <a:r>
              <a:rPr lang="en-US" dirty="0" smtClean="0">
                <a:solidFill>
                  <a:srgbClr val="00B0F0"/>
                </a:solidFill>
              </a:rPr>
              <a:t>C</a:t>
            </a:r>
            <a:endParaRPr lang="en-US" dirty="0">
              <a:solidFill>
                <a:srgbClr val="00B0F0"/>
              </a:solidFill>
            </a:endParaRPr>
          </a:p>
        </p:txBody>
      </p:sp>
      <p:sp>
        <p:nvSpPr>
          <p:cNvPr id="11" name="TextBox 10"/>
          <p:cNvSpPr txBox="1"/>
          <p:nvPr/>
        </p:nvSpPr>
        <p:spPr>
          <a:xfrm>
            <a:off x="7308304" y="5085184"/>
            <a:ext cx="288032" cy="369332"/>
          </a:xfrm>
          <a:prstGeom prst="rect">
            <a:avLst/>
          </a:prstGeom>
          <a:noFill/>
        </p:spPr>
        <p:txBody>
          <a:bodyPr wrap="square" rtlCol="0">
            <a:spAutoFit/>
          </a:bodyPr>
          <a:lstStyle/>
          <a:p>
            <a:r>
              <a:rPr lang="en-US" dirty="0" smtClean="0">
                <a:solidFill>
                  <a:srgbClr val="00B0F0"/>
                </a:solidFill>
              </a:rPr>
              <a:t>D</a:t>
            </a:r>
            <a:endParaRPr lang="en-US" dirty="0">
              <a:solidFill>
                <a:srgbClr val="00B0F0"/>
              </a:solidFill>
            </a:endParaRPr>
          </a:p>
        </p:txBody>
      </p:sp>
      <p:sp>
        <p:nvSpPr>
          <p:cNvPr id="3" name="Rectangle 2"/>
          <p:cNvSpPr/>
          <p:nvPr/>
        </p:nvSpPr>
        <p:spPr>
          <a:xfrm>
            <a:off x="1619672" y="1916832"/>
            <a:ext cx="4896544" cy="648072"/>
          </a:xfrm>
          <a:prstGeom prst="rect">
            <a:avLst/>
          </a:prstGeom>
          <a:solidFill>
            <a:srgbClr val="7DB249"/>
          </a:solidFill>
          <a:ln>
            <a:solidFill>
              <a:srgbClr val="7DB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95736"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23928"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59832"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52120"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88024"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51720" y="3212976"/>
            <a:ext cx="447283" cy="369332"/>
          </a:xfrm>
          <a:prstGeom prst="rect">
            <a:avLst/>
          </a:prstGeom>
          <a:noFill/>
        </p:spPr>
        <p:txBody>
          <a:bodyPr wrap="none" rtlCol="0">
            <a:spAutoFit/>
          </a:bodyPr>
          <a:lstStyle/>
          <a:p>
            <a:r>
              <a:rPr lang="en-US" dirty="0" smtClean="0"/>
              <a:t>G0</a:t>
            </a:r>
            <a:endParaRPr lang="en-US" dirty="0"/>
          </a:p>
        </p:txBody>
      </p:sp>
      <p:sp>
        <p:nvSpPr>
          <p:cNvPr id="19" name="TextBox 18"/>
          <p:cNvSpPr txBox="1"/>
          <p:nvPr/>
        </p:nvSpPr>
        <p:spPr>
          <a:xfrm>
            <a:off x="2987824" y="3212976"/>
            <a:ext cx="495672" cy="377716"/>
          </a:xfrm>
          <a:prstGeom prst="rect">
            <a:avLst/>
          </a:prstGeom>
          <a:noFill/>
        </p:spPr>
        <p:txBody>
          <a:bodyPr wrap="square" rtlCol="0">
            <a:spAutoFit/>
          </a:bodyPr>
          <a:lstStyle/>
          <a:p>
            <a:r>
              <a:rPr lang="en-US" dirty="0" smtClean="0"/>
              <a:t>P1</a:t>
            </a:r>
            <a:endParaRPr lang="en-US" dirty="0"/>
          </a:p>
        </p:txBody>
      </p:sp>
      <p:sp>
        <p:nvSpPr>
          <p:cNvPr id="20" name="TextBox 19"/>
          <p:cNvSpPr txBox="1"/>
          <p:nvPr/>
        </p:nvSpPr>
        <p:spPr>
          <a:xfrm>
            <a:off x="5508104" y="3212976"/>
            <a:ext cx="495672" cy="377716"/>
          </a:xfrm>
          <a:prstGeom prst="rect">
            <a:avLst/>
          </a:prstGeom>
          <a:noFill/>
        </p:spPr>
        <p:txBody>
          <a:bodyPr wrap="square" rtlCol="0">
            <a:spAutoFit/>
          </a:bodyPr>
          <a:lstStyle/>
          <a:p>
            <a:r>
              <a:rPr lang="en-US" dirty="0" smtClean="0"/>
              <a:t>P2</a:t>
            </a:r>
            <a:endParaRPr lang="en-US" dirty="0"/>
          </a:p>
        </p:txBody>
      </p:sp>
      <p:sp>
        <p:nvSpPr>
          <p:cNvPr id="21" name="TextBox 20"/>
          <p:cNvSpPr txBox="1"/>
          <p:nvPr/>
        </p:nvSpPr>
        <p:spPr>
          <a:xfrm>
            <a:off x="4644008" y="3212976"/>
            <a:ext cx="495672" cy="369332"/>
          </a:xfrm>
          <a:prstGeom prst="rect">
            <a:avLst/>
          </a:prstGeom>
          <a:noFill/>
        </p:spPr>
        <p:txBody>
          <a:bodyPr wrap="square" rtlCol="0">
            <a:spAutoFit/>
          </a:bodyPr>
          <a:lstStyle/>
          <a:p>
            <a:r>
              <a:rPr lang="en-US" dirty="0" smtClean="0"/>
              <a:t>G2</a:t>
            </a:r>
            <a:endParaRPr lang="en-US" dirty="0"/>
          </a:p>
        </p:txBody>
      </p:sp>
      <p:sp>
        <p:nvSpPr>
          <p:cNvPr id="22" name="TextBox 21"/>
          <p:cNvSpPr txBox="1"/>
          <p:nvPr/>
        </p:nvSpPr>
        <p:spPr>
          <a:xfrm>
            <a:off x="3779912" y="3212976"/>
            <a:ext cx="495672" cy="369332"/>
          </a:xfrm>
          <a:prstGeom prst="rect">
            <a:avLst/>
          </a:prstGeom>
          <a:noFill/>
        </p:spPr>
        <p:txBody>
          <a:bodyPr wrap="square" rtlCol="0">
            <a:spAutoFit/>
          </a:bodyPr>
          <a:lstStyle/>
          <a:p>
            <a:r>
              <a:rPr lang="en-US" dirty="0" smtClean="0"/>
              <a:t>G1</a:t>
            </a:r>
            <a:endParaRPr lang="en-US" dirty="0"/>
          </a:p>
        </p:txBody>
      </p:sp>
    </p:spTree>
    <p:extLst>
      <p:ext uri="{BB962C8B-B14F-4D97-AF65-F5344CB8AC3E}">
        <p14:creationId xmlns:p14="http://schemas.microsoft.com/office/powerpoint/2010/main" val="12009153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hematic-3inputPG-Euler.pdf"/>
          <p:cNvPicPr>
            <a:picLocks noChangeAspect="1"/>
          </p:cNvPicPr>
          <p:nvPr/>
        </p:nvPicPr>
        <p:blipFill rotWithShape="1">
          <a:blip r:embed="rId2">
            <a:extLst>
              <a:ext uri="{28A0092B-C50C-407E-A947-70E740481C1C}">
                <a14:useLocalDpi xmlns:a14="http://schemas.microsoft.com/office/drawing/2010/main" val="0"/>
              </a:ext>
            </a:extLst>
          </a:blip>
          <a:srcRect l="-490" t="32561" r="67504" b="37552"/>
          <a:stretch/>
        </p:blipFill>
        <p:spPr>
          <a:xfrm>
            <a:off x="3419872" y="3861048"/>
            <a:ext cx="4032448" cy="2740178"/>
          </a:xfrm>
          <a:prstGeom prst="rect">
            <a:avLst/>
          </a:prstGeom>
        </p:spPr>
      </p:pic>
      <p:sp>
        <p:nvSpPr>
          <p:cNvPr id="14" name="TextBox 13"/>
          <p:cNvSpPr txBox="1"/>
          <p:nvPr/>
        </p:nvSpPr>
        <p:spPr>
          <a:xfrm>
            <a:off x="611560" y="4077072"/>
            <a:ext cx="2736304" cy="646331"/>
          </a:xfrm>
          <a:prstGeom prst="rect">
            <a:avLst/>
          </a:prstGeom>
          <a:noFill/>
        </p:spPr>
        <p:txBody>
          <a:bodyPr wrap="square" rtlCol="0">
            <a:spAutoFit/>
          </a:bodyPr>
          <a:lstStyle/>
          <a:p>
            <a:r>
              <a:rPr lang="en-US" dirty="0" smtClean="0"/>
              <a:t>Then label also the circuit nodes along the path.</a:t>
            </a:r>
          </a:p>
        </p:txBody>
      </p:sp>
      <p:sp>
        <p:nvSpPr>
          <p:cNvPr id="2" name="Title 1"/>
          <p:cNvSpPr>
            <a:spLocks noGrp="1"/>
          </p:cNvSpPr>
          <p:nvPr>
            <p:ph type="title"/>
          </p:nvPr>
        </p:nvSpPr>
        <p:spPr/>
        <p:txBody>
          <a:bodyPr/>
          <a:lstStyle/>
          <a:p>
            <a:r>
              <a:rPr lang="en-US" dirty="0" smtClean="0"/>
              <a:t>Example Euler paths</a:t>
            </a:r>
            <a:endParaRPr lang="en-US" dirty="0"/>
          </a:p>
        </p:txBody>
      </p:sp>
      <p:sp>
        <p:nvSpPr>
          <p:cNvPr id="4" name="Date Placeholder 3"/>
          <p:cNvSpPr>
            <a:spLocks noGrp="1"/>
          </p:cNvSpPr>
          <p:nvPr>
            <p:ph type="dt" sz="half" idx="10"/>
          </p:nvPr>
        </p:nvSpPr>
        <p:spPr/>
        <p:txBody>
          <a:bodyPr/>
          <a:lstStyle/>
          <a:p>
            <a:r>
              <a:rPr lang="sv-SE" smtClean="0"/>
              <a:t>2018-09-27</a:t>
            </a:r>
            <a:endParaRPr lang="sv-SE" dirty="0"/>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11</a:t>
            </a:fld>
            <a:endParaRPr lang="sv-SE"/>
          </a:p>
        </p:txBody>
      </p:sp>
      <p:sp>
        <p:nvSpPr>
          <p:cNvPr id="10" name="TextBox 9"/>
          <p:cNvSpPr txBox="1"/>
          <p:nvPr/>
        </p:nvSpPr>
        <p:spPr>
          <a:xfrm>
            <a:off x="6300192" y="4293096"/>
            <a:ext cx="312906" cy="369332"/>
          </a:xfrm>
          <a:prstGeom prst="rect">
            <a:avLst/>
          </a:prstGeom>
          <a:noFill/>
        </p:spPr>
        <p:txBody>
          <a:bodyPr wrap="none" rtlCol="0">
            <a:spAutoFit/>
          </a:bodyPr>
          <a:lstStyle/>
          <a:p>
            <a:r>
              <a:rPr lang="en-US" dirty="0" smtClean="0">
                <a:solidFill>
                  <a:srgbClr val="00B0F0"/>
                </a:solidFill>
              </a:rPr>
              <a:t>C</a:t>
            </a:r>
            <a:endParaRPr lang="en-US" dirty="0">
              <a:solidFill>
                <a:srgbClr val="00B0F0"/>
              </a:solidFill>
            </a:endParaRPr>
          </a:p>
        </p:txBody>
      </p:sp>
      <p:sp>
        <p:nvSpPr>
          <p:cNvPr id="11" name="TextBox 10"/>
          <p:cNvSpPr txBox="1"/>
          <p:nvPr/>
        </p:nvSpPr>
        <p:spPr>
          <a:xfrm>
            <a:off x="7308304" y="5085184"/>
            <a:ext cx="288032" cy="369332"/>
          </a:xfrm>
          <a:prstGeom prst="rect">
            <a:avLst/>
          </a:prstGeom>
          <a:noFill/>
        </p:spPr>
        <p:txBody>
          <a:bodyPr wrap="square" rtlCol="0">
            <a:spAutoFit/>
          </a:bodyPr>
          <a:lstStyle/>
          <a:p>
            <a:r>
              <a:rPr lang="en-US" dirty="0" smtClean="0">
                <a:solidFill>
                  <a:srgbClr val="00B0F0"/>
                </a:solidFill>
              </a:rPr>
              <a:t>D</a:t>
            </a:r>
            <a:endParaRPr lang="en-US" dirty="0">
              <a:solidFill>
                <a:srgbClr val="00B0F0"/>
              </a:solidFill>
            </a:endParaRPr>
          </a:p>
        </p:txBody>
      </p:sp>
      <p:sp>
        <p:nvSpPr>
          <p:cNvPr id="3" name="Rectangle 2"/>
          <p:cNvSpPr/>
          <p:nvPr/>
        </p:nvSpPr>
        <p:spPr>
          <a:xfrm>
            <a:off x="1619672" y="1916832"/>
            <a:ext cx="4896544" cy="648072"/>
          </a:xfrm>
          <a:prstGeom prst="rect">
            <a:avLst/>
          </a:prstGeom>
          <a:solidFill>
            <a:srgbClr val="7DB249"/>
          </a:solidFill>
          <a:ln>
            <a:solidFill>
              <a:srgbClr val="7DB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95736"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23928"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59832"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52120"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88024"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51720" y="3212976"/>
            <a:ext cx="447283" cy="369332"/>
          </a:xfrm>
          <a:prstGeom prst="rect">
            <a:avLst/>
          </a:prstGeom>
          <a:noFill/>
        </p:spPr>
        <p:txBody>
          <a:bodyPr wrap="none" rtlCol="0">
            <a:spAutoFit/>
          </a:bodyPr>
          <a:lstStyle/>
          <a:p>
            <a:r>
              <a:rPr lang="en-US" dirty="0" smtClean="0"/>
              <a:t>G0</a:t>
            </a:r>
            <a:endParaRPr lang="en-US" dirty="0"/>
          </a:p>
        </p:txBody>
      </p:sp>
      <p:sp>
        <p:nvSpPr>
          <p:cNvPr id="19" name="TextBox 18"/>
          <p:cNvSpPr txBox="1"/>
          <p:nvPr/>
        </p:nvSpPr>
        <p:spPr>
          <a:xfrm>
            <a:off x="2987824" y="3212976"/>
            <a:ext cx="495672" cy="377716"/>
          </a:xfrm>
          <a:prstGeom prst="rect">
            <a:avLst/>
          </a:prstGeom>
          <a:noFill/>
        </p:spPr>
        <p:txBody>
          <a:bodyPr wrap="square" rtlCol="0">
            <a:spAutoFit/>
          </a:bodyPr>
          <a:lstStyle/>
          <a:p>
            <a:r>
              <a:rPr lang="en-US" dirty="0" smtClean="0"/>
              <a:t>P1</a:t>
            </a:r>
            <a:endParaRPr lang="en-US" dirty="0"/>
          </a:p>
        </p:txBody>
      </p:sp>
      <p:sp>
        <p:nvSpPr>
          <p:cNvPr id="20" name="TextBox 19"/>
          <p:cNvSpPr txBox="1"/>
          <p:nvPr/>
        </p:nvSpPr>
        <p:spPr>
          <a:xfrm>
            <a:off x="5508104" y="3212976"/>
            <a:ext cx="495672" cy="377716"/>
          </a:xfrm>
          <a:prstGeom prst="rect">
            <a:avLst/>
          </a:prstGeom>
          <a:noFill/>
        </p:spPr>
        <p:txBody>
          <a:bodyPr wrap="square" rtlCol="0">
            <a:spAutoFit/>
          </a:bodyPr>
          <a:lstStyle/>
          <a:p>
            <a:r>
              <a:rPr lang="en-US" dirty="0" smtClean="0"/>
              <a:t>P2</a:t>
            </a:r>
            <a:endParaRPr lang="en-US" dirty="0"/>
          </a:p>
        </p:txBody>
      </p:sp>
      <p:sp>
        <p:nvSpPr>
          <p:cNvPr id="21" name="TextBox 20"/>
          <p:cNvSpPr txBox="1"/>
          <p:nvPr/>
        </p:nvSpPr>
        <p:spPr>
          <a:xfrm>
            <a:off x="4644008" y="3212976"/>
            <a:ext cx="495672" cy="369332"/>
          </a:xfrm>
          <a:prstGeom prst="rect">
            <a:avLst/>
          </a:prstGeom>
          <a:noFill/>
        </p:spPr>
        <p:txBody>
          <a:bodyPr wrap="square" rtlCol="0">
            <a:spAutoFit/>
          </a:bodyPr>
          <a:lstStyle/>
          <a:p>
            <a:r>
              <a:rPr lang="en-US" dirty="0" smtClean="0"/>
              <a:t>G2</a:t>
            </a:r>
            <a:endParaRPr lang="en-US" dirty="0"/>
          </a:p>
        </p:txBody>
      </p:sp>
      <p:sp>
        <p:nvSpPr>
          <p:cNvPr id="22" name="TextBox 21"/>
          <p:cNvSpPr txBox="1"/>
          <p:nvPr/>
        </p:nvSpPr>
        <p:spPr>
          <a:xfrm>
            <a:off x="3779912" y="3212976"/>
            <a:ext cx="495672" cy="369332"/>
          </a:xfrm>
          <a:prstGeom prst="rect">
            <a:avLst/>
          </a:prstGeom>
          <a:noFill/>
        </p:spPr>
        <p:txBody>
          <a:bodyPr wrap="square" rtlCol="0">
            <a:spAutoFit/>
          </a:bodyPr>
          <a:lstStyle/>
          <a:p>
            <a:r>
              <a:rPr lang="en-US" dirty="0" smtClean="0"/>
              <a:t>G1</a:t>
            </a:r>
            <a:endParaRPr lang="en-US" dirty="0"/>
          </a:p>
        </p:txBody>
      </p:sp>
      <p:sp>
        <p:nvSpPr>
          <p:cNvPr id="8" name="TextBox 7"/>
          <p:cNvSpPr txBox="1"/>
          <p:nvPr/>
        </p:nvSpPr>
        <p:spPr>
          <a:xfrm>
            <a:off x="6012160" y="1700808"/>
            <a:ext cx="326682" cy="369332"/>
          </a:xfrm>
          <a:prstGeom prst="rect">
            <a:avLst/>
          </a:prstGeom>
          <a:noFill/>
        </p:spPr>
        <p:txBody>
          <a:bodyPr wrap="none" rtlCol="0">
            <a:spAutoFit/>
          </a:bodyPr>
          <a:lstStyle/>
          <a:p>
            <a:r>
              <a:rPr lang="en-US" dirty="0" smtClean="0"/>
              <a:t>D</a:t>
            </a:r>
            <a:endParaRPr lang="en-US" dirty="0"/>
          </a:p>
        </p:txBody>
      </p:sp>
      <p:sp>
        <p:nvSpPr>
          <p:cNvPr id="23" name="TextBox 22"/>
          <p:cNvSpPr txBox="1"/>
          <p:nvPr/>
        </p:nvSpPr>
        <p:spPr>
          <a:xfrm>
            <a:off x="5076056" y="1700808"/>
            <a:ext cx="527759" cy="369332"/>
          </a:xfrm>
          <a:prstGeom prst="rect">
            <a:avLst/>
          </a:prstGeom>
          <a:noFill/>
        </p:spPr>
        <p:txBody>
          <a:bodyPr wrap="none" rtlCol="0">
            <a:spAutoFit/>
          </a:bodyPr>
          <a:lstStyle/>
          <a:p>
            <a:r>
              <a:rPr lang="en-US" dirty="0" smtClean="0"/>
              <a:t>VSS</a:t>
            </a:r>
            <a:endParaRPr lang="en-US" dirty="0"/>
          </a:p>
        </p:txBody>
      </p:sp>
      <p:sp>
        <p:nvSpPr>
          <p:cNvPr id="24" name="TextBox 23"/>
          <p:cNvSpPr txBox="1"/>
          <p:nvPr/>
        </p:nvSpPr>
        <p:spPr>
          <a:xfrm>
            <a:off x="4355976" y="1700808"/>
            <a:ext cx="354747" cy="369332"/>
          </a:xfrm>
          <a:prstGeom prst="rect">
            <a:avLst/>
          </a:prstGeom>
          <a:noFill/>
        </p:spPr>
        <p:txBody>
          <a:bodyPr wrap="none" rtlCol="0">
            <a:spAutoFit/>
          </a:bodyPr>
          <a:lstStyle/>
          <a:p>
            <a:r>
              <a:rPr lang="en-US" dirty="0" smtClean="0"/>
              <a:t>Y’</a:t>
            </a:r>
            <a:endParaRPr lang="en-US" dirty="0"/>
          </a:p>
        </p:txBody>
      </p:sp>
      <p:sp>
        <p:nvSpPr>
          <p:cNvPr id="25" name="TextBox 24"/>
          <p:cNvSpPr txBox="1"/>
          <p:nvPr/>
        </p:nvSpPr>
        <p:spPr>
          <a:xfrm>
            <a:off x="3419872" y="1700808"/>
            <a:ext cx="326682" cy="369332"/>
          </a:xfrm>
          <a:prstGeom prst="rect">
            <a:avLst/>
          </a:prstGeom>
          <a:noFill/>
        </p:spPr>
        <p:txBody>
          <a:bodyPr wrap="none" rtlCol="0">
            <a:spAutoFit/>
          </a:bodyPr>
          <a:lstStyle/>
          <a:p>
            <a:r>
              <a:rPr lang="en-US" dirty="0" smtClean="0"/>
              <a:t>D</a:t>
            </a:r>
            <a:endParaRPr lang="en-US" dirty="0"/>
          </a:p>
        </p:txBody>
      </p:sp>
      <p:sp>
        <p:nvSpPr>
          <p:cNvPr id="26" name="TextBox 25"/>
          <p:cNvSpPr txBox="1"/>
          <p:nvPr/>
        </p:nvSpPr>
        <p:spPr>
          <a:xfrm>
            <a:off x="2555776" y="1700808"/>
            <a:ext cx="312906" cy="369332"/>
          </a:xfrm>
          <a:prstGeom prst="rect">
            <a:avLst/>
          </a:prstGeom>
          <a:noFill/>
        </p:spPr>
        <p:txBody>
          <a:bodyPr wrap="none" rtlCol="0">
            <a:spAutoFit/>
          </a:bodyPr>
          <a:lstStyle/>
          <a:p>
            <a:r>
              <a:rPr lang="en-US" dirty="0"/>
              <a:t>C</a:t>
            </a:r>
          </a:p>
        </p:txBody>
      </p:sp>
      <p:sp>
        <p:nvSpPr>
          <p:cNvPr id="27" name="TextBox 26"/>
          <p:cNvSpPr txBox="1"/>
          <p:nvPr/>
        </p:nvSpPr>
        <p:spPr>
          <a:xfrm>
            <a:off x="1763688" y="1700808"/>
            <a:ext cx="354747" cy="369332"/>
          </a:xfrm>
          <a:prstGeom prst="rect">
            <a:avLst/>
          </a:prstGeom>
          <a:noFill/>
        </p:spPr>
        <p:txBody>
          <a:bodyPr wrap="none" rtlCol="0">
            <a:spAutoFit/>
          </a:bodyPr>
          <a:lstStyle/>
          <a:p>
            <a:r>
              <a:rPr lang="en-US" dirty="0" smtClean="0"/>
              <a:t>Y’</a:t>
            </a:r>
            <a:endParaRPr lang="en-US" dirty="0"/>
          </a:p>
        </p:txBody>
      </p:sp>
    </p:spTree>
    <p:extLst>
      <p:ext uri="{BB962C8B-B14F-4D97-AF65-F5344CB8AC3E}">
        <p14:creationId xmlns:p14="http://schemas.microsoft.com/office/powerpoint/2010/main" val="6235266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hematic-3inputPG-Euler.pdf"/>
          <p:cNvPicPr>
            <a:picLocks noChangeAspect="1"/>
          </p:cNvPicPr>
          <p:nvPr/>
        </p:nvPicPr>
        <p:blipFill rotWithShape="1">
          <a:blip r:embed="rId2">
            <a:extLst>
              <a:ext uri="{28A0092B-C50C-407E-A947-70E740481C1C}">
                <a14:useLocalDpi xmlns:a14="http://schemas.microsoft.com/office/drawing/2010/main" val="0"/>
              </a:ext>
            </a:extLst>
          </a:blip>
          <a:srcRect l="-490" t="32561" r="67504" b="37552"/>
          <a:stretch/>
        </p:blipFill>
        <p:spPr>
          <a:xfrm>
            <a:off x="3419872" y="3861048"/>
            <a:ext cx="4032448" cy="2740178"/>
          </a:xfrm>
          <a:prstGeom prst="rect">
            <a:avLst/>
          </a:prstGeom>
        </p:spPr>
      </p:pic>
      <p:sp>
        <p:nvSpPr>
          <p:cNvPr id="14" name="TextBox 13"/>
          <p:cNvSpPr txBox="1"/>
          <p:nvPr/>
        </p:nvSpPr>
        <p:spPr>
          <a:xfrm>
            <a:off x="611560" y="4653136"/>
            <a:ext cx="2736304" cy="1754327"/>
          </a:xfrm>
          <a:prstGeom prst="rect">
            <a:avLst/>
          </a:prstGeom>
          <a:noFill/>
        </p:spPr>
        <p:txBody>
          <a:bodyPr wrap="square" rtlCol="0">
            <a:spAutoFit/>
          </a:bodyPr>
          <a:lstStyle/>
          <a:p>
            <a:r>
              <a:rPr lang="en-US" dirty="0" smtClean="0"/>
              <a:t>The make the connections for the source-drain areas that have the same circuit- node label. </a:t>
            </a:r>
          </a:p>
          <a:p>
            <a:r>
              <a:rPr lang="en-US" dirty="0" smtClean="0"/>
              <a:t>I just draw it as a stick diagram here.</a:t>
            </a:r>
          </a:p>
        </p:txBody>
      </p:sp>
      <p:sp>
        <p:nvSpPr>
          <p:cNvPr id="2" name="Title 1"/>
          <p:cNvSpPr>
            <a:spLocks noGrp="1"/>
          </p:cNvSpPr>
          <p:nvPr>
            <p:ph type="title"/>
          </p:nvPr>
        </p:nvSpPr>
        <p:spPr/>
        <p:txBody>
          <a:bodyPr/>
          <a:lstStyle/>
          <a:p>
            <a:r>
              <a:rPr lang="en-US" dirty="0" smtClean="0"/>
              <a:t>Example Euler paths</a:t>
            </a:r>
            <a:endParaRPr lang="en-US" dirty="0"/>
          </a:p>
        </p:txBody>
      </p:sp>
      <p:sp>
        <p:nvSpPr>
          <p:cNvPr id="4" name="Date Placeholder 3"/>
          <p:cNvSpPr>
            <a:spLocks noGrp="1"/>
          </p:cNvSpPr>
          <p:nvPr>
            <p:ph type="dt" sz="half" idx="10"/>
          </p:nvPr>
        </p:nvSpPr>
        <p:spPr/>
        <p:txBody>
          <a:bodyPr/>
          <a:lstStyle/>
          <a:p>
            <a:r>
              <a:rPr lang="sv-SE" smtClean="0"/>
              <a:t>2018-09-27</a:t>
            </a:r>
            <a:endParaRPr lang="sv-SE" dirty="0"/>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12</a:t>
            </a:fld>
            <a:endParaRPr lang="sv-SE"/>
          </a:p>
        </p:txBody>
      </p:sp>
      <p:sp>
        <p:nvSpPr>
          <p:cNvPr id="10" name="TextBox 9"/>
          <p:cNvSpPr txBox="1"/>
          <p:nvPr/>
        </p:nvSpPr>
        <p:spPr>
          <a:xfrm>
            <a:off x="6300192" y="4293096"/>
            <a:ext cx="312906" cy="369332"/>
          </a:xfrm>
          <a:prstGeom prst="rect">
            <a:avLst/>
          </a:prstGeom>
          <a:noFill/>
        </p:spPr>
        <p:txBody>
          <a:bodyPr wrap="none" rtlCol="0">
            <a:spAutoFit/>
          </a:bodyPr>
          <a:lstStyle/>
          <a:p>
            <a:r>
              <a:rPr lang="en-US" dirty="0" smtClean="0">
                <a:solidFill>
                  <a:srgbClr val="00B0F0"/>
                </a:solidFill>
              </a:rPr>
              <a:t>C</a:t>
            </a:r>
            <a:endParaRPr lang="en-US" dirty="0">
              <a:solidFill>
                <a:srgbClr val="00B0F0"/>
              </a:solidFill>
            </a:endParaRPr>
          </a:p>
        </p:txBody>
      </p:sp>
      <p:sp>
        <p:nvSpPr>
          <p:cNvPr id="11" name="TextBox 10"/>
          <p:cNvSpPr txBox="1"/>
          <p:nvPr/>
        </p:nvSpPr>
        <p:spPr>
          <a:xfrm>
            <a:off x="7308304" y="5085184"/>
            <a:ext cx="288032" cy="369332"/>
          </a:xfrm>
          <a:prstGeom prst="rect">
            <a:avLst/>
          </a:prstGeom>
          <a:noFill/>
        </p:spPr>
        <p:txBody>
          <a:bodyPr wrap="square" rtlCol="0">
            <a:spAutoFit/>
          </a:bodyPr>
          <a:lstStyle/>
          <a:p>
            <a:r>
              <a:rPr lang="en-US" dirty="0" smtClean="0">
                <a:solidFill>
                  <a:srgbClr val="00B0F0"/>
                </a:solidFill>
              </a:rPr>
              <a:t>D</a:t>
            </a:r>
            <a:endParaRPr lang="en-US" dirty="0">
              <a:solidFill>
                <a:srgbClr val="00B0F0"/>
              </a:solidFill>
            </a:endParaRPr>
          </a:p>
        </p:txBody>
      </p:sp>
      <p:sp>
        <p:nvSpPr>
          <p:cNvPr id="3" name="Rectangle 2"/>
          <p:cNvSpPr/>
          <p:nvPr/>
        </p:nvSpPr>
        <p:spPr>
          <a:xfrm>
            <a:off x="1619672" y="1916832"/>
            <a:ext cx="4896544" cy="648072"/>
          </a:xfrm>
          <a:prstGeom prst="rect">
            <a:avLst/>
          </a:prstGeom>
          <a:solidFill>
            <a:srgbClr val="7DB249"/>
          </a:solidFill>
          <a:ln>
            <a:solidFill>
              <a:srgbClr val="7DB24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195736"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923928"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059832"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652120"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788024" y="1628800"/>
            <a:ext cx="216024" cy="1368152"/>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051720" y="3212976"/>
            <a:ext cx="447283" cy="369332"/>
          </a:xfrm>
          <a:prstGeom prst="rect">
            <a:avLst/>
          </a:prstGeom>
          <a:noFill/>
        </p:spPr>
        <p:txBody>
          <a:bodyPr wrap="none" rtlCol="0">
            <a:spAutoFit/>
          </a:bodyPr>
          <a:lstStyle/>
          <a:p>
            <a:r>
              <a:rPr lang="en-US" dirty="0" smtClean="0"/>
              <a:t>G0</a:t>
            </a:r>
            <a:endParaRPr lang="en-US" dirty="0"/>
          </a:p>
        </p:txBody>
      </p:sp>
      <p:sp>
        <p:nvSpPr>
          <p:cNvPr id="19" name="TextBox 18"/>
          <p:cNvSpPr txBox="1"/>
          <p:nvPr/>
        </p:nvSpPr>
        <p:spPr>
          <a:xfrm>
            <a:off x="2987824" y="3212976"/>
            <a:ext cx="495672" cy="377716"/>
          </a:xfrm>
          <a:prstGeom prst="rect">
            <a:avLst/>
          </a:prstGeom>
          <a:noFill/>
        </p:spPr>
        <p:txBody>
          <a:bodyPr wrap="square" rtlCol="0">
            <a:spAutoFit/>
          </a:bodyPr>
          <a:lstStyle/>
          <a:p>
            <a:r>
              <a:rPr lang="en-US" dirty="0" smtClean="0"/>
              <a:t>P1</a:t>
            </a:r>
            <a:endParaRPr lang="en-US" dirty="0"/>
          </a:p>
        </p:txBody>
      </p:sp>
      <p:sp>
        <p:nvSpPr>
          <p:cNvPr id="20" name="TextBox 19"/>
          <p:cNvSpPr txBox="1"/>
          <p:nvPr/>
        </p:nvSpPr>
        <p:spPr>
          <a:xfrm>
            <a:off x="5508104" y="3212976"/>
            <a:ext cx="495672" cy="377716"/>
          </a:xfrm>
          <a:prstGeom prst="rect">
            <a:avLst/>
          </a:prstGeom>
          <a:noFill/>
        </p:spPr>
        <p:txBody>
          <a:bodyPr wrap="square" rtlCol="0">
            <a:spAutoFit/>
          </a:bodyPr>
          <a:lstStyle/>
          <a:p>
            <a:r>
              <a:rPr lang="en-US" dirty="0" smtClean="0"/>
              <a:t>P2</a:t>
            </a:r>
            <a:endParaRPr lang="en-US" dirty="0"/>
          </a:p>
        </p:txBody>
      </p:sp>
      <p:sp>
        <p:nvSpPr>
          <p:cNvPr id="21" name="TextBox 20"/>
          <p:cNvSpPr txBox="1"/>
          <p:nvPr/>
        </p:nvSpPr>
        <p:spPr>
          <a:xfrm>
            <a:off x="4644008" y="3212976"/>
            <a:ext cx="495672" cy="369332"/>
          </a:xfrm>
          <a:prstGeom prst="rect">
            <a:avLst/>
          </a:prstGeom>
          <a:noFill/>
        </p:spPr>
        <p:txBody>
          <a:bodyPr wrap="square" rtlCol="0">
            <a:spAutoFit/>
          </a:bodyPr>
          <a:lstStyle/>
          <a:p>
            <a:r>
              <a:rPr lang="en-US" dirty="0" smtClean="0"/>
              <a:t>G2</a:t>
            </a:r>
            <a:endParaRPr lang="en-US" dirty="0"/>
          </a:p>
        </p:txBody>
      </p:sp>
      <p:sp>
        <p:nvSpPr>
          <p:cNvPr id="22" name="TextBox 21"/>
          <p:cNvSpPr txBox="1"/>
          <p:nvPr/>
        </p:nvSpPr>
        <p:spPr>
          <a:xfrm>
            <a:off x="3779912" y="3212976"/>
            <a:ext cx="495672" cy="369332"/>
          </a:xfrm>
          <a:prstGeom prst="rect">
            <a:avLst/>
          </a:prstGeom>
          <a:noFill/>
        </p:spPr>
        <p:txBody>
          <a:bodyPr wrap="square" rtlCol="0">
            <a:spAutoFit/>
          </a:bodyPr>
          <a:lstStyle/>
          <a:p>
            <a:r>
              <a:rPr lang="en-US" dirty="0" smtClean="0"/>
              <a:t>G1</a:t>
            </a:r>
            <a:endParaRPr lang="en-US" dirty="0"/>
          </a:p>
        </p:txBody>
      </p:sp>
      <p:sp>
        <p:nvSpPr>
          <p:cNvPr id="8" name="TextBox 7"/>
          <p:cNvSpPr txBox="1"/>
          <p:nvPr/>
        </p:nvSpPr>
        <p:spPr>
          <a:xfrm>
            <a:off x="6012160" y="1700808"/>
            <a:ext cx="326682" cy="369332"/>
          </a:xfrm>
          <a:prstGeom prst="rect">
            <a:avLst/>
          </a:prstGeom>
          <a:noFill/>
        </p:spPr>
        <p:txBody>
          <a:bodyPr wrap="none" rtlCol="0">
            <a:spAutoFit/>
          </a:bodyPr>
          <a:lstStyle/>
          <a:p>
            <a:r>
              <a:rPr lang="en-US" dirty="0" smtClean="0"/>
              <a:t>D</a:t>
            </a:r>
            <a:endParaRPr lang="en-US" dirty="0"/>
          </a:p>
        </p:txBody>
      </p:sp>
      <p:sp>
        <p:nvSpPr>
          <p:cNvPr id="23" name="TextBox 22"/>
          <p:cNvSpPr txBox="1"/>
          <p:nvPr/>
        </p:nvSpPr>
        <p:spPr>
          <a:xfrm>
            <a:off x="5076056" y="1700808"/>
            <a:ext cx="527759" cy="369332"/>
          </a:xfrm>
          <a:prstGeom prst="rect">
            <a:avLst/>
          </a:prstGeom>
          <a:noFill/>
        </p:spPr>
        <p:txBody>
          <a:bodyPr wrap="none" rtlCol="0">
            <a:spAutoFit/>
          </a:bodyPr>
          <a:lstStyle/>
          <a:p>
            <a:r>
              <a:rPr lang="en-US" dirty="0" smtClean="0"/>
              <a:t>VSS</a:t>
            </a:r>
            <a:endParaRPr lang="en-US" dirty="0"/>
          </a:p>
        </p:txBody>
      </p:sp>
      <p:sp>
        <p:nvSpPr>
          <p:cNvPr id="24" name="TextBox 23"/>
          <p:cNvSpPr txBox="1"/>
          <p:nvPr/>
        </p:nvSpPr>
        <p:spPr>
          <a:xfrm>
            <a:off x="4355976" y="1700808"/>
            <a:ext cx="354747" cy="369332"/>
          </a:xfrm>
          <a:prstGeom prst="rect">
            <a:avLst/>
          </a:prstGeom>
          <a:noFill/>
        </p:spPr>
        <p:txBody>
          <a:bodyPr wrap="none" rtlCol="0">
            <a:spAutoFit/>
          </a:bodyPr>
          <a:lstStyle/>
          <a:p>
            <a:r>
              <a:rPr lang="en-US" dirty="0" smtClean="0"/>
              <a:t>Y’</a:t>
            </a:r>
            <a:endParaRPr lang="en-US" dirty="0"/>
          </a:p>
        </p:txBody>
      </p:sp>
      <p:sp>
        <p:nvSpPr>
          <p:cNvPr id="25" name="TextBox 24"/>
          <p:cNvSpPr txBox="1"/>
          <p:nvPr/>
        </p:nvSpPr>
        <p:spPr>
          <a:xfrm>
            <a:off x="3419872" y="1700808"/>
            <a:ext cx="326682" cy="369332"/>
          </a:xfrm>
          <a:prstGeom prst="rect">
            <a:avLst/>
          </a:prstGeom>
          <a:noFill/>
        </p:spPr>
        <p:txBody>
          <a:bodyPr wrap="none" rtlCol="0">
            <a:spAutoFit/>
          </a:bodyPr>
          <a:lstStyle/>
          <a:p>
            <a:r>
              <a:rPr lang="en-US" dirty="0" smtClean="0"/>
              <a:t>D</a:t>
            </a:r>
            <a:endParaRPr lang="en-US" dirty="0"/>
          </a:p>
        </p:txBody>
      </p:sp>
      <p:sp>
        <p:nvSpPr>
          <p:cNvPr id="26" name="TextBox 25"/>
          <p:cNvSpPr txBox="1"/>
          <p:nvPr/>
        </p:nvSpPr>
        <p:spPr>
          <a:xfrm>
            <a:off x="2555776" y="1700808"/>
            <a:ext cx="312906" cy="369332"/>
          </a:xfrm>
          <a:prstGeom prst="rect">
            <a:avLst/>
          </a:prstGeom>
          <a:noFill/>
        </p:spPr>
        <p:txBody>
          <a:bodyPr wrap="none" rtlCol="0">
            <a:spAutoFit/>
          </a:bodyPr>
          <a:lstStyle/>
          <a:p>
            <a:r>
              <a:rPr lang="en-US" dirty="0"/>
              <a:t>C</a:t>
            </a:r>
          </a:p>
        </p:txBody>
      </p:sp>
      <p:sp>
        <p:nvSpPr>
          <p:cNvPr id="27" name="TextBox 26"/>
          <p:cNvSpPr txBox="1"/>
          <p:nvPr/>
        </p:nvSpPr>
        <p:spPr>
          <a:xfrm>
            <a:off x="1763688" y="1700808"/>
            <a:ext cx="354747" cy="369332"/>
          </a:xfrm>
          <a:prstGeom prst="rect">
            <a:avLst/>
          </a:prstGeom>
          <a:noFill/>
        </p:spPr>
        <p:txBody>
          <a:bodyPr wrap="none" rtlCol="0">
            <a:spAutoFit/>
          </a:bodyPr>
          <a:lstStyle/>
          <a:p>
            <a:r>
              <a:rPr lang="en-US" dirty="0" smtClean="0"/>
              <a:t>Y’</a:t>
            </a:r>
            <a:endParaRPr lang="en-US" dirty="0"/>
          </a:p>
        </p:txBody>
      </p:sp>
      <p:sp>
        <p:nvSpPr>
          <p:cNvPr id="9" name="Rectangle 8"/>
          <p:cNvSpPr/>
          <p:nvPr/>
        </p:nvSpPr>
        <p:spPr>
          <a:xfrm>
            <a:off x="6012160" y="1844824"/>
            <a:ext cx="389049" cy="584776"/>
          </a:xfrm>
          <a:prstGeom prst="rect">
            <a:avLst/>
          </a:prstGeom>
        </p:spPr>
        <p:txBody>
          <a:bodyPr wrap="none">
            <a:spAutoFit/>
          </a:bodyPr>
          <a:lstStyle/>
          <a:p>
            <a:r>
              <a:rPr lang="en-US" sz="3200" dirty="0">
                <a:solidFill>
                  <a:srgbClr val="0000FF"/>
                </a:solidFill>
              </a:rPr>
              <a:t>×</a:t>
            </a:r>
          </a:p>
        </p:txBody>
      </p:sp>
      <p:sp>
        <p:nvSpPr>
          <p:cNvPr id="28" name="Rectangle 27"/>
          <p:cNvSpPr/>
          <p:nvPr/>
        </p:nvSpPr>
        <p:spPr>
          <a:xfrm>
            <a:off x="1691680" y="1908120"/>
            <a:ext cx="389049" cy="584776"/>
          </a:xfrm>
          <a:prstGeom prst="rect">
            <a:avLst/>
          </a:prstGeom>
        </p:spPr>
        <p:txBody>
          <a:bodyPr wrap="none">
            <a:spAutoFit/>
          </a:bodyPr>
          <a:lstStyle/>
          <a:p>
            <a:r>
              <a:rPr lang="en-US" sz="3200" dirty="0">
                <a:solidFill>
                  <a:srgbClr val="0000FF"/>
                </a:solidFill>
              </a:rPr>
              <a:t>×</a:t>
            </a:r>
          </a:p>
        </p:txBody>
      </p:sp>
      <p:sp>
        <p:nvSpPr>
          <p:cNvPr id="29" name="Rectangle 28"/>
          <p:cNvSpPr/>
          <p:nvPr/>
        </p:nvSpPr>
        <p:spPr>
          <a:xfrm>
            <a:off x="4283968" y="1844824"/>
            <a:ext cx="360040" cy="584776"/>
          </a:xfrm>
          <a:prstGeom prst="rect">
            <a:avLst/>
          </a:prstGeom>
        </p:spPr>
        <p:txBody>
          <a:bodyPr wrap="square">
            <a:spAutoFit/>
          </a:bodyPr>
          <a:lstStyle/>
          <a:p>
            <a:r>
              <a:rPr lang="en-US" sz="3200" dirty="0">
                <a:solidFill>
                  <a:srgbClr val="0000FF"/>
                </a:solidFill>
              </a:rPr>
              <a:t>×</a:t>
            </a:r>
          </a:p>
        </p:txBody>
      </p:sp>
      <p:sp>
        <p:nvSpPr>
          <p:cNvPr id="30" name="Rectangle 29"/>
          <p:cNvSpPr/>
          <p:nvPr/>
        </p:nvSpPr>
        <p:spPr>
          <a:xfrm>
            <a:off x="3419872" y="1844824"/>
            <a:ext cx="389049" cy="584776"/>
          </a:xfrm>
          <a:prstGeom prst="rect">
            <a:avLst/>
          </a:prstGeom>
        </p:spPr>
        <p:txBody>
          <a:bodyPr wrap="none">
            <a:spAutoFit/>
          </a:bodyPr>
          <a:lstStyle/>
          <a:p>
            <a:r>
              <a:rPr lang="en-US" sz="3200" dirty="0">
                <a:solidFill>
                  <a:srgbClr val="0000FF"/>
                </a:solidFill>
              </a:rPr>
              <a:t>×</a:t>
            </a:r>
          </a:p>
        </p:txBody>
      </p:sp>
      <p:sp>
        <p:nvSpPr>
          <p:cNvPr id="31" name="Rectangle 30"/>
          <p:cNvSpPr/>
          <p:nvPr/>
        </p:nvSpPr>
        <p:spPr>
          <a:xfrm>
            <a:off x="5148064" y="1844824"/>
            <a:ext cx="389049" cy="584776"/>
          </a:xfrm>
          <a:prstGeom prst="rect">
            <a:avLst/>
          </a:prstGeom>
        </p:spPr>
        <p:txBody>
          <a:bodyPr wrap="none">
            <a:spAutoFit/>
          </a:bodyPr>
          <a:lstStyle/>
          <a:p>
            <a:r>
              <a:rPr lang="en-US" sz="3200" dirty="0">
                <a:solidFill>
                  <a:srgbClr val="0000FF"/>
                </a:solidFill>
              </a:rPr>
              <a:t>×</a:t>
            </a:r>
          </a:p>
        </p:txBody>
      </p:sp>
      <p:cxnSp>
        <p:nvCxnSpPr>
          <p:cNvPr id="33" name="Straight Connector 32"/>
          <p:cNvCxnSpPr/>
          <p:nvPr/>
        </p:nvCxnSpPr>
        <p:spPr>
          <a:xfrm>
            <a:off x="6228184" y="1340768"/>
            <a:ext cx="0" cy="79208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364088" y="2204864"/>
            <a:ext cx="0" cy="86409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563888" y="1340768"/>
            <a:ext cx="0" cy="86409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4499992" y="2204864"/>
            <a:ext cx="6929" cy="65645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907704" y="2204864"/>
            <a:ext cx="6929" cy="65645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1907704" y="2852936"/>
            <a:ext cx="2592290"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3563888" y="1340768"/>
            <a:ext cx="2664296" cy="0"/>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6724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with quiz</a:t>
            </a:r>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13</a:t>
            </a:fld>
            <a:endParaRPr lang="sv-SE"/>
          </a:p>
        </p:txBody>
      </p:sp>
      <p:sp>
        <p:nvSpPr>
          <p:cNvPr id="3" name="Content Placeholder 2"/>
          <p:cNvSpPr>
            <a:spLocks noGrp="1"/>
          </p:cNvSpPr>
          <p:nvPr>
            <p:ph idx="4294967295"/>
          </p:nvPr>
        </p:nvSpPr>
        <p:spPr>
          <a:xfrm>
            <a:off x="539552" y="1556792"/>
            <a:ext cx="8229600" cy="4525963"/>
          </a:xfrm>
        </p:spPr>
        <p:txBody>
          <a:bodyPr>
            <a:normAutofit fontScale="77500" lnSpcReduction="20000"/>
          </a:bodyPr>
          <a:lstStyle/>
          <a:p>
            <a:pPr marL="0" indent="0">
              <a:buNone/>
            </a:pPr>
            <a:r>
              <a:rPr lang="en-US" dirty="0" smtClean="0"/>
              <a:t>Draw the schematic for a static CMOS gate with the logical function: </a:t>
            </a:r>
          </a:p>
          <a:p>
            <a:pPr marL="0" indent="0">
              <a:buNone/>
            </a:pPr>
            <a:endParaRPr lang="tr-TR" dirty="0" smtClean="0"/>
          </a:p>
          <a:p>
            <a:pPr marL="0" indent="0">
              <a:buNone/>
            </a:pPr>
            <a:r>
              <a:rPr lang="tr-TR" dirty="0" smtClean="0"/>
              <a:t>f</a:t>
            </a:r>
            <a:r>
              <a:rPr lang="tr-TR" dirty="0"/>
              <a:t>=</a:t>
            </a:r>
            <a:r>
              <a:rPr lang="tr-TR" dirty="0" smtClean="0"/>
              <a:t>(A∙B+C∙D)∙(</a:t>
            </a:r>
            <a:r>
              <a:rPr lang="tr-TR" dirty="0"/>
              <a:t>E+F+G</a:t>
            </a:r>
            <a:r>
              <a:rPr lang="tr-TR" dirty="0" smtClean="0"/>
              <a:t>)</a:t>
            </a:r>
          </a:p>
          <a:p>
            <a:pPr marL="0" indent="0">
              <a:buNone/>
            </a:pPr>
            <a:endParaRPr lang="tr-TR" dirty="0"/>
          </a:p>
          <a:p>
            <a:pPr marL="514350" indent="-514350">
              <a:buAutoNum type="arabicPlain"/>
            </a:pPr>
            <a:r>
              <a:rPr lang="tr-TR" dirty="0" err="1" smtClean="0"/>
              <a:t>The</a:t>
            </a:r>
            <a:r>
              <a:rPr lang="tr-TR" dirty="0" smtClean="0"/>
              <a:t> </a:t>
            </a:r>
            <a:r>
              <a:rPr lang="tr-TR" dirty="0" smtClean="0"/>
              <a:t>n</a:t>
            </a:r>
            <a:r>
              <a:rPr lang="tr-TR" dirty="0"/>
              <a:t>-net </a:t>
            </a:r>
            <a:r>
              <a:rPr lang="tr-TR" dirty="0" smtClean="0"/>
              <a:t>can be </a:t>
            </a:r>
            <a:r>
              <a:rPr lang="tr-TR" dirty="0" err="1"/>
              <a:t>laid</a:t>
            </a:r>
            <a:r>
              <a:rPr lang="tr-TR" dirty="0"/>
              <a:t> </a:t>
            </a:r>
            <a:r>
              <a:rPr lang="tr-TR" dirty="0" err="1"/>
              <a:t>out</a:t>
            </a:r>
            <a:r>
              <a:rPr lang="tr-TR" dirty="0"/>
              <a:t> </a:t>
            </a:r>
            <a:r>
              <a:rPr lang="tr-TR" dirty="0" err="1"/>
              <a:t>with</a:t>
            </a:r>
            <a:r>
              <a:rPr lang="tr-TR" dirty="0"/>
              <a:t> </a:t>
            </a:r>
            <a:r>
              <a:rPr lang="tr-TR" dirty="0" err="1"/>
              <a:t>single</a:t>
            </a:r>
            <a:r>
              <a:rPr lang="tr-TR" dirty="0"/>
              <a:t> </a:t>
            </a:r>
            <a:r>
              <a:rPr lang="tr-TR" dirty="0" err="1"/>
              <a:t>line</a:t>
            </a:r>
            <a:r>
              <a:rPr lang="tr-TR" dirty="0"/>
              <a:t> of </a:t>
            </a:r>
            <a:r>
              <a:rPr lang="tr-TR" dirty="0" err="1" smtClean="0"/>
              <a:t>diffusion</a:t>
            </a:r>
            <a:r>
              <a:rPr lang="tr-TR" dirty="0" smtClean="0"/>
              <a:t>. T/</a:t>
            </a:r>
            <a:r>
              <a:rPr lang="tr-TR" dirty="0" smtClean="0"/>
              <a:t>F</a:t>
            </a:r>
            <a:endParaRPr lang="tr-TR" dirty="0"/>
          </a:p>
          <a:p>
            <a:pPr marL="514350" indent="-514350">
              <a:buAutoNum type="arabicPlain"/>
            </a:pPr>
            <a:r>
              <a:rPr lang="tr-TR" dirty="0" err="1" smtClean="0"/>
              <a:t>The</a:t>
            </a:r>
            <a:r>
              <a:rPr lang="tr-TR" dirty="0" smtClean="0"/>
              <a:t> </a:t>
            </a:r>
            <a:r>
              <a:rPr lang="tr-TR" dirty="0" smtClean="0"/>
              <a:t>p-net can </a:t>
            </a:r>
            <a:r>
              <a:rPr lang="tr-TR" dirty="0" smtClean="0"/>
              <a:t>be </a:t>
            </a:r>
            <a:r>
              <a:rPr lang="tr-TR" dirty="0" err="1" smtClean="0"/>
              <a:t>laid</a:t>
            </a:r>
            <a:r>
              <a:rPr lang="tr-TR" dirty="0" smtClean="0"/>
              <a:t> </a:t>
            </a:r>
            <a:r>
              <a:rPr lang="tr-TR" dirty="0" err="1" smtClean="0"/>
              <a:t>out</a:t>
            </a:r>
            <a:r>
              <a:rPr lang="tr-TR" dirty="0" smtClean="0"/>
              <a:t> </a:t>
            </a:r>
            <a:r>
              <a:rPr lang="tr-TR" dirty="0" err="1" smtClean="0"/>
              <a:t>with</a:t>
            </a:r>
            <a:r>
              <a:rPr lang="tr-TR" dirty="0" smtClean="0"/>
              <a:t> </a:t>
            </a:r>
            <a:r>
              <a:rPr lang="tr-TR" dirty="0" err="1" smtClean="0"/>
              <a:t>single</a:t>
            </a:r>
            <a:r>
              <a:rPr lang="tr-TR" dirty="0" smtClean="0"/>
              <a:t> </a:t>
            </a:r>
            <a:r>
              <a:rPr lang="tr-TR" dirty="0" err="1" smtClean="0"/>
              <a:t>line</a:t>
            </a:r>
            <a:r>
              <a:rPr lang="tr-TR" dirty="0" smtClean="0"/>
              <a:t> of </a:t>
            </a:r>
            <a:r>
              <a:rPr lang="tr-TR" dirty="0" err="1" smtClean="0"/>
              <a:t>diffusion</a:t>
            </a:r>
            <a:r>
              <a:rPr lang="tr-TR" dirty="0" smtClean="0"/>
              <a:t>. T/F</a:t>
            </a:r>
          </a:p>
          <a:p>
            <a:pPr marL="514350" indent="-514350">
              <a:buAutoNum type="arabicPlain" startAt="3"/>
            </a:pPr>
            <a:r>
              <a:rPr lang="tr-TR" dirty="0" smtClean="0"/>
              <a:t>Can </a:t>
            </a:r>
            <a:r>
              <a:rPr lang="tr-TR" dirty="0" err="1"/>
              <a:t>you</a:t>
            </a:r>
            <a:r>
              <a:rPr lang="tr-TR" dirty="0"/>
              <a:t> </a:t>
            </a:r>
            <a:r>
              <a:rPr lang="tr-TR" dirty="0" err="1"/>
              <a:t>make</a:t>
            </a:r>
            <a:r>
              <a:rPr lang="tr-TR" dirty="0"/>
              <a:t> </a:t>
            </a:r>
            <a:r>
              <a:rPr lang="tr-TR" dirty="0" err="1"/>
              <a:t>the</a:t>
            </a:r>
            <a:r>
              <a:rPr lang="tr-TR" dirty="0"/>
              <a:t> </a:t>
            </a:r>
            <a:r>
              <a:rPr lang="tr-TR" dirty="0" err="1"/>
              <a:t>order</a:t>
            </a:r>
            <a:r>
              <a:rPr lang="tr-TR" dirty="0"/>
              <a:t> ABCDEFG </a:t>
            </a:r>
            <a:r>
              <a:rPr lang="tr-TR" dirty="0" err="1"/>
              <a:t>work</a:t>
            </a:r>
            <a:r>
              <a:rPr lang="tr-TR" dirty="0"/>
              <a:t> </a:t>
            </a:r>
            <a:r>
              <a:rPr lang="tr-TR" dirty="0" err="1"/>
              <a:t>for</a:t>
            </a:r>
            <a:r>
              <a:rPr lang="tr-TR" dirty="0"/>
              <a:t> </a:t>
            </a:r>
            <a:r>
              <a:rPr lang="tr-TR" dirty="0" err="1"/>
              <a:t>the</a:t>
            </a:r>
            <a:r>
              <a:rPr lang="tr-TR" dirty="0"/>
              <a:t> n-net</a:t>
            </a:r>
            <a:r>
              <a:rPr lang="tr-TR" dirty="0" smtClean="0"/>
              <a:t>?</a:t>
            </a:r>
          </a:p>
          <a:p>
            <a:pPr marL="514350" indent="-514350">
              <a:buAutoNum type="arabicPlain" startAt="3"/>
            </a:pPr>
            <a:r>
              <a:rPr lang="tr-TR" dirty="0" smtClean="0"/>
              <a:t>Can </a:t>
            </a:r>
            <a:r>
              <a:rPr lang="tr-TR" dirty="0" err="1"/>
              <a:t>you</a:t>
            </a:r>
            <a:r>
              <a:rPr lang="tr-TR" dirty="0"/>
              <a:t> </a:t>
            </a:r>
            <a:r>
              <a:rPr lang="tr-TR" dirty="0" err="1"/>
              <a:t>make</a:t>
            </a:r>
            <a:r>
              <a:rPr lang="tr-TR" dirty="0"/>
              <a:t> </a:t>
            </a:r>
            <a:r>
              <a:rPr lang="tr-TR" dirty="0" err="1"/>
              <a:t>the</a:t>
            </a:r>
            <a:r>
              <a:rPr lang="tr-TR" dirty="0"/>
              <a:t> </a:t>
            </a:r>
            <a:r>
              <a:rPr lang="tr-TR" dirty="0" err="1"/>
              <a:t>order</a:t>
            </a:r>
            <a:r>
              <a:rPr lang="tr-TR" dirty="0"/>
              <a:t> ABCDEFG </a:t>
            </a:r>
            <a:r>
              <a:rPr lang="tr-TR" dirty="0" err="1"/>
              <a:t>work</a:t>
            </a:r>
            <a:r>
              <a:rPr lang="tr-TR" dirty="0"/>
              <a:t> </a:t>
            </a:r>
            <a:r>
              <a:rPr lang="tr-TR" dirty="0" err="1"/>
              <a:t>for</a:t>
            </a:r>
            <a:r>
              <a:rPr lang="tr-TR" dirty="0"/>
              <a:t> </a:t>
            </a:r>
            <a:r>
              <a:rPr lang="tr-TR" dirty="0" err="1"/>
              <a:t>the</a:t>
            </a:r>
            <a:r>
              <a:rPr lang="tr-TR" dirty="0"/>
              <a:t> </a:t>
            </a:r>
            <a:r>
              <a:rPr lang="tr-TR" dirty="0" smtClean="0"/>
              <a:t>p-</a:t>
            </a:r>
            <a:r>
              <a:rPr lang="tr-TR" dirty="0"/>
              <a:t>net</a:t>
            </a:r>
            <a:r>
              <a:rPr lang="tr-TR" dirty="0" smtClean="0"/>
              <a:t>?</a:t>
            </a:r>
            <a:endParaRPr lang="tr-TR" dirty="0" smtClean="0"/>
          </a:p>
          <a:p>
            <a:endParaRPr lang="tr-TR" dirty="0"/>
          </a:p>
          <a:p>
            <a:pPr marL="0" indent="0">
              <a:buNone/>
            </a:pPr>
            <a:endParaRPr lang="en-US" dirty="0" smtClean="0"/>
          </a:p>
          <a:p>
            <a:endParaRPr lang="en-US" dirty="0"/>
          </a:p>
          <a:p>
            <a:endParaRPr lang="en-US" dirty="0"/>
          </a:p>
        </p:txBody>
      </p:sp>
      <p:cxnSp>
        <p:nvCxnSpPr>
          <p:cNvPr id="8" name="Straight Connector 7"/>
          <p:cNvCxnSpPr/>
          <p:nvPr/>
        </p:nvCxnSpPr>
        <p:spPr>
          <a:xfrm>
            <a:off x="971600" y="2636912"/>
            <a:ext cx="237626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23916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err="1" smtClean="0"/>
              <a:t>Postlab</a:t>
            </a:r>
            <a:r>
              <a:rPr lang="en-US" dirty="0" smtClean="0"/>
              <a:t> 2</a:t>
            </a:r>
            <a:endParaRPr lang="en-US"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267877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Prelab 2</a:t>
            </a:r>
            <a:endParaRPr lang="sv-SE" dirty="0"/>
          </a:p>
        </p:txBody>
      </p:sp>
      <p:sp>
        <p:nvSpPr>
          <p:cNvPr id="3" name="Content Placeholder 2"/>
          <p:cNvSpPr>
            <a:spLocks noGrp="1"/>
          </p:cNvSpPr>
          <p:nvPr>
            <p:ph idx="1"/>
          </p:nvPr>
        </p:nvSpPr>
        <p:spPr/>
        <p:txBody>
          <a:bodyPr>
            <a:normAutofit fontScale="92500"/>
          </a:bodyPr>
          <a:lstStyle/>
          <a:p>
            <a:r>
              <a:rPr lang="sv-SE" dirty="0" smtClean="0"/>
              <a:t>Design task: design with MOSFETs the carry bit-cell for an 8-bit ripple-carry adder!</a:t>
            </a:r>
          </a:p>
          <a:p>
            <a:r>
              <a:rPr lang="sv-SE" dirty="0" smtClean="0"/>
              <a:t>The 8-bit carry logic is to be implemented by an iterative logic array consisting of eight instances of the bit-cell that you have designed.</a:t>
            </a:r>
          </a:p>
          <a:p>
            <a:r>
              <a:rPr lang="sv-SE" dirty="0" smtClean="0"/>
              <a:t>The carry bit-cell has three inputs (two bits a, b and a carry-in memory bit), and one output, the carry-out memory bit to the next more significant bit. </a:t>
            </a:r>
            <a:endParaRPr lang="sv-SE"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15</a:t>
            </a:fld>
            <a:endParaRPr lang="sv-SE"/>
          </a:p>
        </p:txBody>
      </p:sp>
    </p:spTree>
    <p:extLst>
      <p:ext uri="{BB962C8B-B14F-4D97-AF65-F5344CB8AC3E}">
        <p14:creationId xmlns:p14="http://schemas.microsoft.com/office/powerpoint/2010/main" val="22326923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Group 79"/>
          <p:cNvGrpSpPr/>
          <p:nvPr/>
        </p:nvGrpSpPr>
        <p:grpSpPr>
          <a:xfrm>
            <a:off x="4864328" y="5472000"/>
            <a:ext cx="3480727" cy="371002"/>
            <a:chOff x="3509818" y="5472000"/>
            <a:chExt cx="3770788" cy="371002"/>
          </a:xfrm>
        </p:grpSpPr>
        <p:sp>
          <p:nvSpPr>
            <p:cNvPr id="81" name="Rectangle 80"/>
            <p:cNvSpPr/>
            <p:nvPr/>
          </p:nvSpPr>
          <p:spPr>
            <a:xfrm>
              <a:off x="6446711" y="5473670"/>
              <a:ext cx="833895" cy="369332"/>
            </a:xfrm>
            <a:prstGeom prst="rect">
              <a:avLst/>
            </a:prstGeom>
          </p:spPr>
          <p:txBody>
            <a:bodyPr wrap="square">
              <a:spAutoFit/>
            </a:bodyPr>
            <a:lstStyle/>
            <a:p>
              <a:pPr algn="ctr"/>
              <a:r>
                <a:rPr lang="sv-SE" dirty="0" smtClean="0"/>
                <a:t>Sum</a:t>
              </a:r>
              <a:r>
                <a:rPr lang="sv-SE" baseline="-25000" dirty="0" smtClean="0"/>
                <a:t>0</a:t>
              </a:r>
              <a:endParaRPr lang="sv-SE" dirty="0"/>
            </a:p>
          </p:txBody>
        </p:sp>
        <p:sp>
          <p:nvSpPr>
            <p:cNvPr id="82" name="Rectangle 81"/>
            <p:cNvSpPr/>
            <p:nvPr/>
          </p:nvSpPr>
          <p:spPr>
            <a:xfrm>
              <a:off x="5544515" y="5472000"/>
              <a:ext cx="744188"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83" name="Rectangle 82"/>
            <p:cNvSpPr/>
            <p:nvPr/>
          </p:nvSpPr>
          <p:spPr>
            <a:xfrm>
              <a:off x="4513388" y="5472000"/>
              <a:ext cx="761317"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84" name="Rectangle 83"/>
            <p:cNvSpPr/>
            <p:nvPr/>
          </p:nvSpPr>
          <p:spPr>
            <a:xfrm>
              <a:off x="3509818" y="5472000"/>
              <a:ext cx="741102" cy="369332"/>
            </a:xfrm>
            <a:prstGeom prst="rect">
              <a:avLst/>
            </a:prstGeom>
          </p:spPr>
          <p:txBody>
            <a:bodyPr wrap="square">
              <a:spAutoFit/>
            </a:bodyPr>
            <a:lstStyle/>
            <a:p>
              <a:pPr algn="ctr"/>
              <a:r>
                <a:rPr lang="sv-SE" dirty="0" smtClean="0"/>
                <a:t>Sum</a:t>
              </a:r>
              <a:r>
                <a:rPr lang="sv-SE" baseline="-25000" dirty="0" smtClean="0"/>
                <a:t>3</a:t>
              </a:r>
              <a:endParaRPr lang="sv-SE" dirty="0"/>
            </a:p>
          </p:txBody>
        </p:sp>
      </p:grpSp>
      <p:sp>
        <p:nvSpPr>
          <p:cNvPr id="2" name="Title 1"/>
          <p:cNvSpPr>
            <a:spLocks noGrp="1"/>
          </p:cNvSpPr>
          <p:nvPr>
            <p:ph type="title"/>
          </p:nvPr>
        </p:nvSpPr>
        <p:spPr/>
        <p:txBody>
          <a:bodyPr/>
          <a:lstStyle/>
          <a:p>
            <a:r>
              <a:rPr lang="sv-SE" dirty="0" smtClean="0"/>
              <a:t>Iterative logic arrays: FULL ADDER</a:t>
            </a:r>
            <a:endParaRPr lang="sv-SE" dirty="0"/>
          </a:p>
        </p:txBody>
      </p:sp>
      <p:sp>
        <p:nvSpPr>
          <p:cNvPr id="3" name="Date Placeholder 2"/>
          <p:cNvSpPr>
            <a:spLocks noGrp="1"/>
          </p:cNvSpPr>
          <p:nvPr>
            <p:ph type="dt" sz="half" idx="10"/>
          </p:nvPr>
        </p:nvSpPr>
        <p:spPr/>
        <p:txBody>
          <a:bodyPr/>
          <a:lstStyle/>
          <a:p>
            <a:r>
              <a:rPr lang="sv-SE" smtClean="0"/>
              <a:t>2018-09-27</a:t>
            </a:r>
            <a:endParaRPr lang="sv-SE" dirty="0"/>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grpSp>
        <p:nvGrpSpPr>
          <p:cNvPr id="21" name="Group 20"/>
          <p:cNvGrpSpPr/>
          <p:nvPr/>
        </p:nvGrpSpPr>
        <p:grpSpPr>
          <a:xfrm>
            <a:off x="7348621" y="4013176"/>
            <a:ext cx="1423122" cy="1533501"/>
            <a:chOff x="6012394" y="4013175"/>
            <a:chExt cx="1541716" cy="1533501"/>
          </a:xfrm>
        </p:grpSpPr>
        <p:cxnSp>
          <p:nvCxnSpPr>
            <p:cNvPr id="22" name="Straight Connector 21"/>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630774" y="4330687"/>
              <a:ext cx="220136" cy="472017"/>
              <a:chOff x="4552408" y="2154754"/>
              <a:chExt cx="220136" cy="472017"/>
            </a:xfrm>
          </p:grpSpPr>
          <p:cxnSp>
            <p:nvCxnSpPr>
              <p:cNvPr id="24" name="Straight Connector 23"/>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6012394" y="4974162"/>
              <a:ext cx="1541716" cy="7173"/>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28" name="Rectangle 27"/>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30" name="Rectangle 29"/>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grpSp>
      <p:sp>
        <p:nvSpPr>
          <p:cNvPr id="31" name="Rectangle 30"/>
          <p:cNvSpPr/>
          <p:nvPr/>
        </p:nvSpPr>
        <p:spPr>
          <a:xfrm>
            <a:off x="8506994" y="4869160"/>
            <a:ext cx="529502"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grpSp>
        <p:nvGrpSpPr>
          <p:cNvPr id="34" name="Group 33"/>
          <p:cNvGrpSpPr/>
          <p:nvPr/>
        </p:nvGrpSpPr>
        <p:grpSpPr>
          <a:xfrm>
            <a:off x="6452838" y="4013176"/>
            <a:ext cx="1255826" cy="1533501"/>
            <a:chOff x="6060603" y="4013175"/>
            <a:chExt cx="1360478" cy="1533501"/>
          </a:xfrm>
        </p:grpSpPr>
        <p:cxnSp>
          <p:nvCxnSpPr>
            <p:cNvPr id="35" name="Straight Connector 34"/>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630774" y="4330687"/>
              <a:ext cx="220136" cy="472017"/>
              <a:chOff x="4552408" y="2154754"/>
              <a:chExt cx="220136" cy="472017"/>
            </a:xfrm>
          </p:grpSpPr>
          <p:cxnSp>
            <p:nvCxnSpPr>
              <p:cNvPr id="42" name="Straight Connector 4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39" name="Rectangle 38"/>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41" name="Rectangle 40"/>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1</a:t>
              </a:r>
              <a:endParaRPr lang="sv-SE" dirty="0" smtClean="0">
                <a:solidFill>
                  <a:schemeClr val="tx1"/>
                </a:solidFill>
              </a:endParaRPr>
            </a:p>
          </p:txBody>
        </p:sp>
      </p:grpSp>
      <p:sp>
        <p:nvSpPr>
          <p:cNvPr id="44" name="Rectangle 43"/>
          <p:cNvSpPr/>
          <p:nvPr/>
        </p:nvSpPr>
        <p:spPr>
          <a:xfrm>
            <a:off x="179512" y="4869160"/>
            <a:ext cx="549603"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grpSp>
        <p:nvGrpSpPr>
          <p:cNvPr id="45" name="Group 44"/>
          <p:cNvGrpSpPr/>
          <p:nvPr/>
        </p:nvGrpSpPr>
        <p:grpSpPr>
          <a:xfrm>
            <a:off x="5516734" y="4013170"/>
            <a:ext cx="1255826" cy="1533501"/>
            <a:chOff x="6060603" y="4013175"/>
            <a:chExt cx="1360478" cy="1533501"/>
          </a:xfrm>
        </p:grpSpPr>
        <p:cxnSp>
          <p:nvCxnSpPr>
            <p:cNvPr id="46" name="Straight Connector 45"/>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630774" y="4330687"/>
              <a:ext cx="220136" cy="472017"/>
              <a:chOff x="4552408" y="2154754"/>
              <a:chExt cx="220136" cy="472017"/>
            </a:xfrm>
          </p:grpSpPr>
          <p:cxnSp>
            <p:nvCxnSpPr>
              <p:cNvPr id="53" name="Straight Connector 52"/>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50" name="Rectangle 49"/>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52" name="Rectangle 51"/>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2</a:t>
              </a:r>
              <a:endParaRPr lang="sv-SE" dirty="0" smtClean="0">
                <a:solidFill>
                  <a:schemeClr val="tx1"/>
                </a:solidFill>
              </a:endParaRPr>
            </a:p>
          </p:txBody>
        </p:sp>
      </p:grpSp>
      <p:grpSp>
        <p:nvGrpSpPr>
          <p:cNvPr id="55" name="Group 54"/>
          <p:cNvGrpSpPr/>
          <p:nvPr/>
        </p:nvGrpSpPr>
        <p:grpSpPr>
          <a:xfrm>
            <a:off x="4580630" y="4013170"/>
            <a:ext cx="1255826" cy="1533501"/>
            <a:chOff x="6060603" y="4013175"/>
            <a:chExt cx="1360478" cy="1533501"/>
          </a:xfrm>
        </p:grpSpPr>
        <p:cxnSp>
          <p:nvCxnSpPr>
            <p:cNvPr id="56" name="Straight Connector 55"/>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630774" y="4330687"/>
              <a:ext cx="220136" cy="472017"/>
              <a:chOff x="4552408" y="2154754"/>
              <a:chExt cx="220136" cy="472017"/>
            </a:xfrm>
          </p:grpSpPr>
          <p:cxnSp>
            <p:nvCxnSpPr>
              <p:cNvPr id="63" name="Straight Connector 62"/>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60" name="Rectangle 59"/>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smtClean="0"/>
                <a:t>3</a:t>
              </a:r>
              <a:endParaRPr lang="sv-SE" dirty="0" smtClean="0">
                <a:solidFill>
                  <a:schemeClr val="tx1"/>
                </a:solidFill>
              </a:endParaRPr>
            </a:p>
          </p:txBody>
        </p:sp>
        <p:sp>
          <p:nvSpPr>
            <p:cNvPr id="62" name="Rectangle 61"/>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smtClean="0"/>
                <a:t>3</a:t>
              </a:r>
              <a:endParaRPr lang="sv-SE" dirty="0" smtClean="0">
                <a:solidFill>
                  <a:schemeClr val="tx1"/>
                </a:solidFill>
              </a:endParaRPr>
            </a:p>
          </p:txBody>
        </p:sp>
      </p:grpSp>
      <p:grpSp>
        <p:nvGrpSpPr>
          <p:cNvPr id="11267" name="Group 11266"/>
          <p:cNvGrpSpPr/>
          <p:nvPr/>
        </p:nvGrpSpPr>
        <p:grpSpPr>
          <a:xfrm>
            <a:off x="7454168" y="4876800"/>
            <a:ext cx="888960" cy="964532"/>
            <a:chOff x="6146800" y="4876800"/>
            <a:chExt cx="963039" cy="964532"/>
          </a:xfrm>
        </p:grpSpPr>
        <p:sp>
          <p:nvSpPr>
            <p:cNvPr id="66" name="Rectangle 65"/>
            <p:cNvSpPr/>
            <p:nvPr/>
          </p:nvSpPr>
          <p:spPr>
            <a:xfrm>
              <a:off x="6278033" y="5472000"/>
              <a:ext cx="831806" cy="369332"/>
            </a:xfrm>
            <a:prstGeom prst="rect">
              <a:avLst/>
            </a:prstGeom>
          </p:spPr>
          <p:txBody>
            <a:bodyPr wrap="square">
              <a:spAutoFit/>
            </a:bodyPr>
            <a:lstStyle/>
            <a:p>
              <a:pPr algn="ctr"/>
              <a:r>
                <a:rPr lang="sv-SE" dirty="0" smtClean="0">
                  <a:solidFill>
                    <a:srgbClr val="00B050"/>
                  </a:solidFill>
                </a:rPr>
                <a:t>Sum</a:t>
              </a:r>
              <a:r>
                <a:rPr lang="sv-SE" baseline="-25000" dirty="0" smtClean="0">
                  <a:solidFill>
                    <a:srgbClr val="00B050"/>
                  </a:solidFill>
                </a:rPr>
                <a:t>0</a:t>
              </a:r>
              <a:endParaRPr lang="sv-SE" dirty="0">
                <a:solidFill>
                  <a:srgbClr val="00B050"/>
                </a:solidFill>
              </a:endParaRPr>
            </a:p>
          </p:txBody>
        </p:sp>
        <p:sp>
          <p:nvSpPr>
            <p:cNvPr id="11266" name="Left Arrow 11265"/>
            <p:cNvSpPr/>
            <p:nvPr/>
          </p:nvSpPr>
          <p:spPr>
            <a:xfrm>
              <a:off x="614680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268" name="Group 11267"/>
          <p:cNvGrpSpPr/>
          <p:nvPr/>
        </p:nvGrpSpPr>
        <p:grpSpPr>
          <a:xfrm>
            <a:off x="6500232" y="4876800"/>
            <a:ext cx="929227" cy="964532"/>
            <a:chOff x="4893198" y="4876800"/>
            <a:chExt cx="1006659" cy="964532"/>
          </a:xfrm>
        </p:grpSpPr>
        <p:sp>
          <p:nvSpPr>
            <p:cNvPr id="67" name="Rectangle 66"/>
            <p:cNvSpPr/>
            <p:nvPr/>
          </p:nvSpPr>
          <p:spPr>
            <a:xfrm>
              <a:off x="5155665" y="5472000"/>
              <a:ext cx="744192"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1</a:t>
              </a:r>
              <a:endParaRPr lang="sv-SE" dirty="0">
                <a:solidFill>
                  <a:srgbClr val="00B050"/>
                </a:solidFill>
              </a:endParaRPr>
            </a:p>
          </p:txBody>
        </p:sp>
        <p:sp>
          <p:nvSpPr>
            <p:cNvPr id="72" name="Left Arrow 71"/>
            <p:cNvSpPr/>
            <p:nvPr/>
          </p:nvSpPr>
          <p:spPr>
            <a:xfrm>
              <a:off x="4893198"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269" name="Group 11268"/>
          <p:cNvGrpSpPr/>
          <p:nvPr/>
        </p:nvGrpSpPr>
        <p:grpSpPr>
          <a:xfrm>
            <a:off x="5548422" y="4876800"/>
            <a:ext cx="945158" cy="964532"/>
            <a:chOff x="3595770" y="4876800"/>
            <a:chExt cx="1023922" cy="964532"/>
          </a:xfrm>
        </p:grpSpPr>
        <p:sp>
          <p:nvSpPr>
            <p:cNvPr id="68" name="Rectangle 67"/>
            <p:cNvSpPr/>
            <p:nvPr/>
          </p:nvSpPr>
          <p:spPr>
            <a:xfrm>
              <a:off x="3858237" y="5472000"/>
              <a:ext cx="761455"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2</a:t>
              </a:r>
              <a:endParaRPr lang="sv-SE" dirty="0">
                <a:solidFill>
                  <a:srgbClr val="00B050"/>
                </a:solidFill>
              </a:endParaRPr>
            </a:p>
          </p:txBody>
        </p:sp>
        <p:sp>
          <p:nvSpPr>
            <p:cNvPr id="73" name="Left Arrow 72"/>
            <p:cNvSpPr/>
            <p:nvPr/>
          </p:nvSpPr>
          <p:spPr>
            <a:xfrm>
              <a:off x="3595770"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1270" name="Group 11269"/>
          <p:cNvGrpSpPr/>
          <p:nvPr/>
        </p:nvGrpSpPr>
        <p:grpSpPr>
          <a:xfrm>
            <a:off x="4644007" y="4876800"/>
            <a:ext cx="904414" cy="964532"/>
            <a:chOff x="2415283" y="4876800"/>
            <a:chExt cx="979782" cy="964532"/>
          </a:xfrm>
        </p:grpSpPr>
        <p:sp>
          <p:nvSpPr>
            <p:cNvPr id="69" name="Rectangle 68"/>
            <p:cNvSpPr/>
            <p:nvPr/>
          </p:nvSpPr>
          <p:spPr>
            <a:xfrm>
              <a:off x="2653963" y="5472000"/>
              <a:ext cx="741102" cy="369332"/>
            </a:xfrm>
            <a:prstGeom prst="rect">
              <a:avLst/>
            </a:prstGeom>
          </p:spPr>
          <p:txBody>
            <a:bodyPr wrap="square">
              <a:spAutoFit/>
            </a:bodyPr>
            <a:lstStyle/>
            <a:p>
              <a:pPr algn="ctr"/>
              <a:r>
                <a:rPr lang="sv-SE" dirty="0" smtClean="0">
                  <a:solidFill>
                    <a:srgbClr val="00B050"/>
                  </a:solidFill>
                </a:rPr>
                <a:t>Sum</a:t>
              </a:r>
              <a:r>
                <a:rPr lang="sv-SE" baseline="-25000" dirty="0" smtClean="0">
                  <a:solidFill>
                    <a:srgbClr val="00B050"/>
                  </a:solidFill>
                </a:rPr>
                <a:t>3</a:t>
              </a:r>
              <a:endParaRPr lang="sv-SE" dirty="0">
                <a:solidFill>
                  <a:srgbClr val="00B050"/>
                </a:solidFill>
              </a:endParaRPr>
            </a:p>
          </p:txBody>
        </p:sp>
        <p:sp>
          <p:nvSpPr>
            <p:cNvPr id="74" name="Left Arrow 73"/>
            <p:cNvSpPr/>
            <p:nvPr/>
          </p:nvSpPr>
          <p:spPr>
            <a:xfrm>
              <a:off x="2415283"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Slide Number Placeholder 8"/>
          <p:cNvSpPr>
            <a:spLocks noGrp="1"/>
          </p:cNvSpPr>
          <p:nvPr>
            <p:ph type="sldNum" sz="quarter" idx="12"/>
          </p:nvPr>
        </p:nvSpPr>
        <p:spPr/>
        <p:txBody>
          <a:bodyPr/>
          <a:lstStyle/>
          <a:p>
            <a:fld id="{893ED080-0040-4566-BC10-FD5AA08BFE1D}" type="slidenum">
              <a:rPr lang="sv-SE" smtClean="0"/>
              <a:t>16</a:t>
            </a:fld>
            <a:endParaRPr lang="sv-SE" dirty="0"/>
          </a:p>
        </p:txBody>
      </p:sp>
      <p:grpSp>
        <p:nvGrpSpPr>
          <p:cNvPr id="121" name="Group 120"/>
          <p:cNvGrpSpPr/>
          <p:nvPr/>
        </p:nvGrpSpPr>
        <p:grpSpPr>
          <a:xfrm>
            <a:off x="1115615" y="5472000"/>
            <a:ext cx="3548402" cy="371002"/>
            <a:chOff x="3436504" y="5472000"/>
            <a:chExt cx="3844103" cy="371002"/>
          </a:xfrm>
        </p:grpSpPr>
        <p:sp>
          <p:nvSpPr>
            <p:cNvPr id="122" name="Rectangle 121"/>
            <p:cNvSpPr/>
            <p:nvPr/>
          </p:nvSpPr>
          <p:spPr>
            <a:xfrm>
              <a:off x="6527586" y="5473670"/>
              <a:ext cx="753021" cy="369332"/>
            </a:xfrm>
            <a:prstGeom prst="rect">
              <a:avLst/>
            </a:prstGeom>
          </p:spPr>
          <p:txBody>
            <a:bodyPr wrap="square">
              <a:spAutoFit/>
            </a:bodyPr>
            <a:lstStyle/>
            <a:p>
              <a:pPr algn="ctr"/>
              <a:r>
                <a:rPr lang="sv-SE" dirty="0" smtClean="0"/>
                <a:t>Sum</a:t>
              </a:r>
              <a:r>
                <a:rPr lang="sv-SE" baseline="-25000" dirty="0"/>
                <a:t>4</a:t>
              </a:r>
              <a:endParaRPr lang="sv-SE" dirty="0"/>
            </a:p>
          </p:txBody>
        </p:sp>
        <p:sp>
          <p:nvSpPr>
            <p:cNvPr id="123" name="Rectangle 122"/>
            <p:cNvSpPr/>
            <p:nvPr/>
          </p:nvSpPr>
          <p:spPr>
            <a:xfrm>
              <a:off x="5508943" y="5472000"/>
              <a:ext cx="779761" cy="369332"/>
            </a:xfrm>
            <a:prstGeom prst="rect">
              <a:avLst/>
            </a:prstGeom>
          </p:spPr>
          <p:txBody>
            <a:bodyPr wrap="square">
              <a:spAutoFit/>
            </a:bodyPr>
            <a:lstStyle/>
            <a:p>
              <a:pPr algn="ctr"/>
              <a:r>
                <a:rPr lang="sv-SE" dirty="0" smtClean="0"/>
                <a:t>Sum</a:t>
              </a:r>
              <a:r>
                <a:rPr lang="sv-SE" baseline="-25000" dirty="0"/>
                <a:t>5</a:t>
              </a:r>
              <a:endParaRPr lang="sv-SE" dirty="0"/>
            </a:p>
          </p:txBody>
        </p:sp>
        <p:sp>
          <p:nvSpPr>
            <p:cNvPr id="124" name="Rectangle 123"/>
            <p:cNvSpPr/>
            <p:nvPr/>
          </p:nvSpPr>
          <p:spPr>
            <a:xfrm>
              <a:off x="4494830" y="5472000"/>
              <a:ext cx="779873" cy="369332"/>
            </a:xfrm>
            <a:prstGeom prst="rect">
              <a:avLst/>
            </a:prstGeom>
          </p:spPr>
          <p:txBody>
            <a:bodyPr wrap="square">
              <a:spAutoFit/>
            </a:bodyPr>
            <a:lstStyle/>
            <a:p>
              <a:pPr algn="ctr"/>
              <a:r>
                <a:rPr lang="sv-SE" dirty="0" smtClean="0"/>
                <a:t>Sum</a:t>
              </a:r>
              <a:r>
                <a:rPr lang="sv-SE" baseline="-25000" dirty="0"/>
                <a:t>6</a:t>
              </a:r>
              <a:endParaRPr lang="sv-SE" dirty="0"/>
            </a:p>
          </p:txBody>
        </p:sp>
        <p:sp>
          <p:nvSpPr>
            <p:cNvPr id="125" name="Rectangle 124"/>
            <p:cNvSpPr/>
            <p:nvPr/>
          </p:nvSpPr>
          <p:spPr>
            <a:xfrm>
              <a:off x="3436504" y="5472000"/>
              <a:ext cx="785199" cy="369332"/>
            </a:xfrm>
            <a:prstGeom prst="rect">
              <a:avLst/>
            </a:prstGeom>
          </p:spPr>
          <p:txBody>
            <a:bodyPr wrap="square">
              <a:spAutoFit/>
            </a:bodyPr>
            <a:lstStyle/>
            <a:p>
              <a:pPr algn="ctr"/>
              <a:r>
                <a:rPr lang="sv-SE" dirty="0" smtClean="0"/>
                <a:t>Sum</a:t>
              </a:r>
              <a:r>
                <a:rPr lang="sv-SE" baseline="-25000" dirty="0"/>
                <a:t>7</a:t>
              </a:r>
              <a:endParaRPr lang="sv-SE" dirty="0"/>
            </a:p>
          </p:txBody>
        </p:sp>
      </p:grpSp>
      <p:grpSp>
        <p:nvGrpSpPr>
          <p:cNvPr id="126" name="Group 125"/>
          <p:cNvGrpSpPr/>
          <p:nvPr/>
        </p:nvGrpSpPr>
        <p:grpSpPr>
          <a:xfrm>
            <a:off x="3595576" y="4014000"/>
            <a:ext cx="1111810" cy="1533501"/>
            <a:chOff x="6012394" y="4013175"/>
            <a:chExt cx="1204461" cy="1533501"/>
          </a:xfrm>
        </p:grpSpPr>
        <p:cxnSp>
          <p:nvCxnSpPr>
            <p:cNvPr id="127" name="Straight Connector 126"/>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6630774" y="4330687"/>
              <a:ext cx="220136" cy="472017"/>
              <a:chOff x="4552408" y="2154754"/>
              <a:chExt cx="220136" cy="472017"/>
            </a:xfrm>
          </p:grpSpPr>
          <p:cxnSp>
            <p:nvCxnSpPr>
              <p:cNvPr id="133" name="Straight Connector 132"/>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29" name="Straight Connector 128"/>
            <p:cNvCxnSpPr/>
            <p:nvPr/>
          </p:nvCxnSpPr>
          <p:spPr>
            <a:xfrm flipV="1">
              <a:off x="6012394" y="4974162"/>
              <a:ext cx="120446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31" name="Rectangle 130"/>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4</a:t>
              </a:r>
              <a:endParaRPr lang="sv-SE" dirty="0" smtClean="0">
                <a:solidFill>
                  <a:schemeClr val="tx1"/>
                </a:solidFill>
              </a:endParaRPr>
            </a:p>
          </p:txBody>
        </p:sp>
        <p:sp>
          <p:nvSpPr>
            <p:cNvPr id="132" name="Rectangle 131"/>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4</a:t>
              </a:r>
              <a:endParaRPr lang="sv-SE" dirty="0" smtClean="0">
                <a:solidFill>
                  <a:schemeClr val="tx1"/>
                </a:solidFill>
              </a:endParaRPr>
            </a:p>
          </p:txBody>
        </p:sp>
      </p:grpSp>
      <p:grpSp>
        <p:nvGrpSpPr>
          <p:cNvPr id="135" name="Group 134"/>
          <p:cNvGrpSpPr/>
          <p:nvPr/>
        </p:nvGrpSpPr>
        <p:grpSpPr>
          <a:xfrm>
            <a:off x="2699792" y="4014000"/>
            <a:ext cx="1255826" cy="1533501"/>
            <a:chOff x="6060603" y="4013175"/>
            <a:chExt cx="1360478" cy="1533501"/>
          </a:xfrm>
        </p:grpSpPr>
        <p:cxnSp>
          <p:nvCxnSpPr>
            <p:cNvPr id="136" name="Straight Connector 135"/>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6630774" y="4330687"/>
              <a:ext cx="220136" cy="472017"/>
              <a:chOff x="4552408" y="2154754"/>
              <a:chExt cx="220136" cy="472017"/>
            </a:xfrm>
          </p:grpSpPr>
          <p:cxnSp>
            <p:nvCxnSpPr>
              <p:cNvPr id="142" name="Straight Connector 14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40" name="Rectangle 139"/>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5</a:t>
              </a:r>
              <a:endParaRPr lang="sv-SE" dirty="0" smtClean="0">
                <a:solidFill>
                  <a:schemeClr val="tx1"/>
                </a:solidFill>
              </a:endParaRPr>
            </a:p>
          </p:txBody>
        </p:sp>
        <p:sp>
          <p:nvSpPr>
            <p:cNvPr id="141" name="Rectangle 140"/>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5</a:t>
              </a:r>
              <a:endParaRPr lang="sv-SE" dirty="0" smtClean="0">
                <a:solidFill>
                  <a:schemeClr val="tx1"/>
                </a:solidFill>
              </a:endParaRPr>
            </a:p>
          </p:txBody>
        </p:sp>
      </p:grpSp>
      <p:grpSp>
        <p:nvGrpSpPr>
          <p:cNvPr id="144" name="Group 143"/>
          <p:cNvGrpSpPr/>
          <p:nvPr/>
        </p:nvGrpSpPr>
        <p:grpSpPr>
          <a:xfrm>
            <a:off x="1763688" y="4014000"/>
            <a:ext cx="1255826" cy="1533501"/>
            <a:chOff x="6060603" y="4013175"/>
            <a:chExt cx="1360478" cy="1533501"/>
          </a:xfrm>
        </p:grpSpPr>
        <p:cxnSp>
          <p:nvCxnSpPr>
            <p:cNvPr id="145" name="Straight Connector 144"/>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6" name="Group 145"/>
            <p:cNvGrpSpPr/>
            <p:nvPr/>
          </p:nvGrpSpPr>
          <p:grpSpPr>
            <a:xfrm>
              <a:off x="6630774" y="4330687"/>
              <a:ext cx="220136" cy="472017"/>
              <a:chOff x="4552408" y="2154754"/>
              <a:chExt cx="220136" cy="472017"/>
            </a:xfrm>
          </p:grpSpPr>
          <p:cxnSp>
            <p:nvCxnSpPr>
              <p:cNvPr id="151" name="Straight Connector 150"/>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47" name="Straight Connector 146"/>
            <p:cNvCxnSpPr/>
            <p:nvPr/>
          </p:nvCxnSpPr>
          <p:spPr>
            <a:xfrm>
              <a:off x="6060603" y="4974162"/>
              <a:ext cx="136047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49" name="Rectangle 148"/>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6</a:t>
              </a:r>
              <a:endParaRPr lang="sv-SE" dirty="0" smtClean="0">
                <a:solidFill>
                  <a:schemeClr val="tx1"/>
                </a:solidFill>
              </a:endParaRPr>
            </a:p>
          </p:txBody>
        </p:sp>
        <p:sp>
          <p:nvSpPr>
            <p:cNvPr id="150" name="Rectangle 149"/>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6</a:t>
              </a:r>
              <a:endParaRPr lang="sv-SE" dirty="0" smtClean="0">
                <a:solidFill>
                  <a:schemeClr val="tx1"/>
                </a:solidFill>
              </a:endParaRPr>
            </a:p>
          </p:txBody>
        </p:sp>
      </p:grpSp>
      <p:grpSp>
        <p:nvGrpSpPr>
          <p:cNvPr id="153" name="Group 152"/>
          <p:cNvGrpSpPr/>
          <p:nvPr/>
        </p:nvGrpSpPr>
        <p:grpSpPr>
          <a:xfrm>
            <a:off x="454312" y="4014000"/>
            <a:ext cx="1629097" cy="1533501"/>
            <a:chOff x="5656226" y="4013175"/>
            <a:chExt cx="1764855" cy="1533501"/>
          </a:xfrm>
        </p:grpSpPr>
        <p:cxnSp>
          <p:nvCxnSpPr>
            <p:cNvPr id="154" name="Straight Connector 153"/>
            <p:cNvCxnSpPr/>
            <p:nvPr/>
          </p:nvCxnSpPr>
          <p:spPr>
            <a:xfrm rot="5400000">
              <a:off x="6504834" y="5310668"/>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55" name="Group 154"/>
            <p:cNvGrpSpPr/>
            <p:nvPr/>
          </p:nvGrpSpPr>
          <p:grpSpPr>
            <a:xfrm>
              <a:off x="6630774" y="4330687"/>
              <a:ext cx="220136" cy="472017"/>
              <a:chOff x="4552408" y="2154754"/>
              <a:chExt cx="220136" cy="472017"/>
            </a:xfrm>
          </p:grpSpPr>
          <p:cxnSp>
            <p:nvCxnSpPr>
              <p:cNvPr id="160" name="Straight Connector 159"/>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a:off x="5656226" y="4974162"/>
              <a:ext cx="17648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6480492" y="472016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58" name="Rectangle 157"/>
            <p:cNvSpPr/>
            <p:nvPr/>
          </p:nvSpPr>
          <p:spPr>
            <a:xfrm>
              <a:off x="6416851" y="4013175"/>
              <a:ext cx="419491" cy="369332"/>
            </a:xfrm>
            <a:prstGeom prst="rect">
              <a:avLst/>
            </a:prstGeom>
          </p:spPr>
          <p:txBody>
            <a:bodyPr wrap="square">
              <a:spAutoFit/>
            </a:bodyPr>
            <a:lstStyle/>
            <a:p>
              <a:pPr algn="ctr"/>
              <a:r>
                <a:rPr lang="sv-SE" dirty="0" smtClean="0"/>
                <a:t>a</a:t>
              </a:r>
              <a:r>
                <a:rPr lang="sv-SE" baseline="-25000" dirty="0"/>
                <a:t>7</a:t>
              </a:r>
              <a:endParaRPr lang="sv-SE" dirty="0" smtClean="0">
                <a:solidFill>
                  <a:schemeClr val="tx1"/>
                </a:solidFill>
              </a:endParaRPr>
            </a:p>
          </p:txBody>
        </p:sp>
        <p:sp>
          <p:nvSpPr>
            <p:cNvPr id="159" name="Rectangle 158"/>
            <p:cNvSpPr/>
            <p:nvPr/>
          </p:nvSpPr>
          <p:spPr>
            <a:xfrm>
              <a:off x="6672371" y="4013175"/>
              <a:ext cx="419491" cy="369332"/>
            </a:xfrm>
            <a:prstGeom prst="rect">
              <a:avLst/>
            </a:prstGeom>
          </p:spPr>
          <p:txBody>
            <a:bodyPr wrap="square">
              <a:spAutoFit/>
            </a:bodyPr>
            <a:lstStyle/>
            <a:p>
              <a:pPr algn="ctr"/>
              <a:r>
                <a:rPr lang="sv-SE" dirty="0" smtClean="0"/>
                <a:t>b</a:t>
              </a:r>
              <a:r>
                <a:rPr lang="sv-SE" baseline="-25000" dirty="0"/>
                <a:t>7</a:t>
              </a:r>
              <a:endParaRPr lang="sv-SE" dirty="0" smtClean="0">
                <a:solidFill>
                  <a:schemeClr val="tx1"/>
                </a:solidFill>
              </a:endParaRPr>
            </a:p>
          </p:txBody>
        </p:sp>
      </p:grpSp>
      <p:grpSp>
        <p:nvGrpSpPr>
          <p:cNvPr id="162" name="Group 161"/>
          <p:cNvGrpSpPr/>
          <p:nvPr/>
        </p:nvGrpSpPr>
        <p:grpSpPr>
          <a:xfrm>
            <a:off x="3707906" y="4878000"/>
            <a:ext cx="958511" cy="966202"/>
            <a:chOff x="6076141" y="4876800"/>
            <a:chExt cx="1038386" cy="966202"/>
          </a:xfrm>
        </p:grpSpPr>
        <p:sp>
          <p:nvSpPr>
            <p:cNvPr id="163" name="Rectangle 162"/>
            <p:cNvSpPr/>
            <p:nvPr/>
          </p:nvSpPr>
          <p:spPr>
            <a:xfrm>
              <a:off x="6358907" y="5473670"/>
              <a:ext cx="755620"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4</a:t>
              </a:r>
              <a:endParaRPr lang="sv-SE" dirty="0">
                <a:solidFill>
                  <a:srgbClr val="00B050"/>
                </a:solidFill>
              </a:endParaRPr>
            </a:p>
          </p:txBody>
        </p:sp>
        <p:sp>
          <p:nvSpPr>
            <p:cNvPr id="164" name="Left Arrow 163"/>
            <p:cNvSpPr/>
            <p:nvPr/>
          </p:nvSpPr>
          <p:spPr>
            <a:xfrm>
              <a:off x="60761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5" name="Group 164"/>
          <p:cNvGrpSpPr/>
          <p:nvPr/>
        </p:nvGrpSpPr>
        <p:grpSpPr>
          <a:xfrm>
            <a:off x="2771801" y="4878000"/>
            <a:ext cx="976618" cy="964532"/>
            <a:chOff x="4841856" y="4876800"/>
            <a:chExt cx="1057999" cy="964532"/>
          </a:xfrm>
        </p:grpSpPr>
        <p:sp>
          <p:nvSpPr>
            <p:cNvPr id="166" name="Rectangle 165"/>
            <p:cNvSpPr/>
            <p:nvPr/>
          </p:nvSpPr>
          <p:spPr>
            <a:xfrm>
              <a:off x="5120093" y="5472000"/>
              <a:ext cx="779762"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5</a:t>
              </a:r>
              <a:endParaRPr lang="sv-SE" dirty="0">
                <a:solidFill>
                  <a:srgbClr val="00B050"/>
                </a:solidFill>
              </a:endParaRPr>
            </a:p>
          </p:txBody>
        </p:sp>
        <p:sp>
          <p:nvSpPr>
            <p:cNvPr id="167" name="Left Arrow 166"/>
            <p:cNvSpPr/>
            <p:nvPr/>
          </p:nvSpPr>
          <p:spPr>
            <a:xfrm>
              <a:off x="4841856"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8" name="Group 167"/>
          <p:cNvGrpSpPr/>
          <p:nvPr/>
        </p:nvGrpSpPr>
        <p:grpSpPr>
          <a:xfrm>
            <a:off x="1835695" y="4878000"/>
            <a:ext cx="976846" cy="964532"/>
            <a:chOff x="3561441" y="4876800"/>
            <a:chExt cx="1058251" cy="964532"/>
          </a:xfrm>
        </p:grpSpPr>
        <p:sp>
          <p:nvSpPr>
            <p:cNvPr id="169" name="Rectangle 168"/>
            <p:cNvSpPr/>
            <p:nvPr/>
          </p:nvSpPr>
          <p:spPr>
            <a:xfrm>
              <a:off x="3839681" y="5472000"/>
              <a:ext cx="780011"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6</a:t>
              </a:r>
              <a:endParaRPr lang="sv-SE" dirty="0">
                <a:solidFill>
                  <a:srgbClr val="00B050"/>
                </a:solidFill>
              </a:endParaRPr>
            </a:p>
          </p:txBody>
        </p:sp>
        <p:sp>
          <p:nvSpPr>
            <p:cNvPr id="170" name="Left Arrow 169"/>
            <p:cNvSpPr/>
            <p:nvPr/>
          </p:nvSpPr>
          <p:spPr>
            <a:xfrm>
              <a:off x="3561441"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1" name="Group 170"/>
          <p:cNvGrpSpPr/>
          <p:nvPr/>
        </p:nvGrpSpPr>
        <p:grpSpPr>
          <a:xfrm>
            <a:off x="873339" y="4878000"/>
            <a:ext cx="967076" cy="964532"/>
            <a:chOff x="2318184" y="4876800"/>
            <a:chExt cx="1047666" cy="964532"/>
          </a:xfrm>
        </p:grpSpPr>
        <p:sp>
          <p:nvSpPr>
            <p:cNvPr id="172" name="Rectangle 171"/>
            <p:cNvSpPr/>
            <p:nvPr/>
          </p:nvSpPr>
          <p:spPr>
            <a:xfrm>
              <a:off x="2580652" y="5472000"/>
              <a:ext cx="785198" cy="369332"/>
            </a:xfrm>
            <a:prstGeom prst="rect">
              <a:avLst/>
            </a:prstGeom>
          </p:spPr>
          <p:txBody>
            <a:bodyPr wrap="square">
              <a:spAutoFit/>
            </a:bodyPr>
            <a:lstStyle/>
            <a:p>
              <a:pPr algn="ctr"/>
              <a:r>
                <a:rPr lang="sv-SE" dirty="0" smtClean="0">
                  <a:solidFill>
                    <a:srgbClr val="00B050"/>
                  </a:solidFill>
                </a:rPr>
                <a:t>Sum</a:t>
              </a:r>
              <a:r>
                <a:rPr lang="sv-SE" baseline="-25000" dirty="0">
                  <a:solidFill>
                    <a:srgbClr val="00B050"/>
                  </a:solidFill>
                </a:rPr>
                <a:t>7</a:t>
              </a:r>
              <a:endParaRPr lang="sv-SE" dirty="0">
                <a:solidFill>
                  <a:srgbClr val="00B050"/>
                </a:solidFill>
              </a:endParaRPr>
            </a:p>
          </p:txBody>
        </p:sp>
        <p:sp>
          <p:nvSpPr>
            <p:cNvPr id="173" name="Left Arrow 172"/>
            <p:cNvSpPr/>
            <p:nvPr/>
          </p:nvSpPr>
          <p:spPr>
            <a:xfrm>
              <a:off x="2318184" y="4876800"/>
              <a:ext cx="26246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88" name="Picture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000" y="1728000"/>
            <a:ext cx="29880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4000" y="2132856"/>
            <a:ext cx="1202666" cy="15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 name="Left Arrow 190"/>
          <p:cNvSpPr/>
          <p:nvPr/>
        </p:nvSpPr>
        <p:spPr>
          <a:xfrm>
            <a:off x="8345055" y="4886640"/>
            <a:ext cx="242277" cy="1893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rot="5400000">
            <a:off x="4221563" y="1080000"/>
            <a:ext cx="792981" cy="7777879"/>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sv-SE" dirty="0" smtClean="0">
                <a:solidFill>
                  <a:schemeClr val="tx1"/>
                </a:solidFill>
              </a:rPr>
              <a:t>Adder word slice</a:t>
            </a:r>
            <a:endParaRPr lang="sv-SE" dirty="0">
              <a:solidFill>
                <a:schemeClr val="tx1"/>
              </a:solidFill>
            </a:endParaRPr>
          </a:p>
        </p:txBody>
      </p:sp>
      <p:grpSp>
        <p:nvGrpSpPr>
          <p:cNvPr id="192" name="Group 191"/>
          <p:cNvGrpSpPr/>
          <p:nvPr/>
        </p:nvGrpSpPr>
        <p:grpSpPr>
          <a:xfrm>
            <a:off x="660992" y="1837243"/>
            <a:ext cx="2272414" cy="1844089"/>
            <a:chOff x="1952681" y="1837243"/>
            <a:chExt cx="2272414" cy="1844089"/>
          </a:xfrm>
        </p:grpSpPr>
        <p:cxnSp>
          <p:nvCxnSpPr>
            <p:cNvPr id="193" name="Straight Connector 192"/>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3016455" y="2154755"/>
              <a:ext cx="203202" cy="472017"/>
              <a:chOff x="4552408" y="2154754"/>
              <a:chExt cx="220136" cy="472017"/>
            </a:xfrm>
          </p:grpSpPr>
          <p:cxnSp>
            <p:nvCxnSpPr>
              <p:cNvPr id="202" name="Straight Connector 20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97" name="Rectangle 196"/>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98" name="Rectangle 197"/>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99" name="Rectangle 198"/>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200" name="Rectangle 199"/>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01" name="Rectangle 200"/>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204" name="Rectangle 203"/>
          <p:cNvSpPr/>
          <p:nvPr/>
        </p:nvSpPr>
        <p:spPr>
          <a:xfrm>
            <a:off x="660992" y="1268760"/>
            <a:ext cx="2409782" cy="646331"/>
          </a:xfrm>
          <a:prstGeom prst="rect">
            <a:avLst/>
          </a:prstGeom>
          <a:solidFill>
            <a:schemeClr val="bg1"/>
          </a:solidFill>
        </p:spPr>
        <p:txBody>
          <a:bodyPr wrap="square">
            <a:spAutoFit/>
          </a:bodyPr>
          <a:lstStyle/>
          <a:p>
            <a:r>
              <a:rPr lang="sv-SE" dirty="0" smtClean="0"/>
              <a:t>Find Boolean equations from truth table!</a:t>
            </a:r>
            <a:endParaRPr lang="sv-SE" dirty="0" smtClean="0">
              <a:solidFill>
                <a:schemeClr val="tx1"/>
              </a:solidFill>
            </a:endParaRPr>
          </a:p>
        </p:txBody>
      </p:sp>
    </p:spTree>
    <p:custDataLst>
      <p:tags r:id="rId1"/>
    </p:custDataLst>
    <p:extLst>
      <p:ext uri="{BB962C8B-B14F-4D97-AF65-F5344CB8AC3E}">
        <p14:creationId xmlns:p14="http://schemas.microsoft.com/office/powerpoint/2010/main" val="880717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11267"/>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1268"/>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11269"/>
                                        </p:tgtEl>
                                        <p:attrNameLst>
                                          <p:attrName>style.visibility</p:attrName>
                                        </p:attrNameLst>
                                      </p:cBhvr>
                                      <p:to>
                                        <p:strVal val="visible"/>
                                      </p:to>
                                    </p:set>
                                  </p:childTnLst>
                                </p:cTn>
                              </p:par>
                              <p:par>
                                <p:cTn id="17" presetID="1" presetClass="entr" presetSubtype="0" fill="hold" nodeType="withEffect">
                                  <p:stCondLst>
                                    <p:cond delay="2000"/>
                                  </p:stCondLst>
                                  <p:childTnLst>
                                    <p:set>
                                      <p:cBhvr>
                                        <p:cTn id="18" dur="1" fill="hold">
                                          <p:stCondLst>
                                            <p:cond delay="0"/>
                                          </p:stCondLst>
                                        </p:cTn>
                                        <p:tgtEl>
                                          <p:spTgt spid="11270"/>
                                        </p:tgtEl>
                                        <p:attrNameLst>
                                          <p:attrName>style.visibility</p:attrName>
                                        </p:attrNameLst>
                                      </p:cBhvr>
                                      <p:to>
                                        <p:strVal val="visible"/>
                                      </p:to>
                                    </p:set>
                                  </p:childTnLst>
                                </p:cTn>
                              </p:par>
                              <p:par>
                                <p:cTn id="19" presetID="1" presetClass="entr" presetSubtype="0" fill="hold" nodeType="withEffect">
                                  <p:stCondLst>
                                    <p:cond delay="2500"/>
                                  </p:stCondLst>
                                  <p:childTnLst>
                                    <p:set>
                                      <p:cBhvr>
                                        <p:cTn id="20" dur="1" fill="hold">
                                          <p:stCondLst>
                                            <p:cond delay="0"/>
                                          </p:stCondLst>
                                        </p:cTn>
                                        <p:tgtEl>
                                          <p:spTgt spid="162"/>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165"/>
                                        </p:tgtEl>
                                        <p:attrNameLst>
                                          <p:attrName>style.visibility</p:attrName>
                                        </p:attrNameLst>
                                      </p:cBhvr>
                                      <p:to>
                                        <p:strVal val="visible"/>
                                      </p:to>
                                    </p:set>
                                  </p:childTnLst>
                                </p:cTn>
                              </p:par>
                              <p:par>
                                <p:cTn id="23" presetID="1" presetClass="entr" presetSubtype="0" fill="hold" nodeType="withEffect">
                                  <p:stCondLst>
                                    <p:cond delay="3500"/>
                                  </p:stCondLst>
                                  <p:childTnLst>
                                    <p:set>
                                      <p:cBhvr>
                                        <p:cTn id="24" dur="1" fill="hold">
                                          <p:stCondLst>
                                            <p:cond delay="0"/>
                                          </p:stCondLst>
                                        </p:cTn>
                                        <p:tgtEl>
                                          <p:spTgt spid="168"/>
                                        </p:tgtEl>
                                        <p:attrNameLst>
                                          <p:attrName>style.visibility</p:attrName>
                                        </p:attrNameLst>
                                      </p:cBhvr>
                                      <p:to>
                                        <p:strVal val="visible"/>
                                      </p:to>
                                    </p:set>
                                  </p:childTnLst>
                                </p:cTn>
                              </p:par>
                              <p:par>
                                <p:cTn id="25" presetID="1" presetClass="entr" presetSubtype="0" fill="hold" nodeType="withEffect">
                                  <p:stCondLst>
                                    <p:cond delay="400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71" grpId="0" animBg="1"/>
      <p:bldP spid="204" grpId="0" animBg="1"/>
    </p:bld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sv-SE" dirty="0" smtClean="0"/>
              <a:t>Iterative logic arrays: FULL ADDER</a:t>
            </a:r>
            <a:endParaRPr lang="sv-SE" dirty="0"/>
          </a:p>
        </p:txBody>
      </p:sp>
      <p:sp>
        <p:nvSpPr>
          <p:cNvPr id="3" name="Date Placeholder 2"/>
          <p:cNvSpPr>
            <a:spLocks noGrp="1"/>
          </p:cNvSpPr>
          <p:nvPr>
            <p:ph type="dt" sz="half" idx="10"/>
          </p:nvPr>
        </p:nvSpPr>
        <p:spPr/>
        <p:txBody>
          <a:bodyPr/>
          <a:lstStyle/>
          <a:p>
            <a:r>
              <a:rPr lang="sv-SE" smtClean="0"/>
              <a:t>2018-09-27</a:t>
            </a:r>
            <a:endParaRPr lang="sv-SE" dirty="0"/>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9" name="Slide Number Placeholder 8"/>
          <p:cNvSpPr>
            <a:spLocks noGrp="1"/>
          </p:cNvSpPr>
          <p:nvPr>
            <p:ph type="sldNum" sz="quarter" idx="12"/>
          </p:nvPr>
        </p:nvSpPr>
        <p:spPr/>
        <p:txBody>
          <a:bodyPr/>
          <a:lstStyle/>
          <a:p>
            <a:fld id="{893ED080-0040-4566-BC10-FD5AA08BFE1D}" type="slidenum">
              <a:rPr lang="sv-SE" smtClean="0"/>
              <a:t>17</a:t>
            </a:fld>
            <a:endParaRPr lang="sv-SE" dirty="0"/>
          </a:p>
        </p:txBody>
      </p:sp>
      <p:sp>
        <p:nvSpPr>
          <p:cNvPr id="6" name="Left Arrow 5"/>
          <p:cNvSpPr/>
          <p:nvPr/>
        </p:nvSpPr>
        <p:spPr>
          <a:xfrm>
            <a:off x="2778109" y="2856485"/>
            <a:ext cx="713771" cy="5725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4209551" y="3301317"/>
            <a:ext cx="3908570" cy="369332"/>
          </a:xfrm>
          <a:prstGeom prst="rect">
            <a:avLst/>
          </a:prstGeom>
        </p:spPr>
        <p:txBody>
          <a:bodyPr wrap="none">
            <a:spAutoFit/>
          </a:bodyPr>
          <a:lstStyle/>
          <a:p>
            <a:r>
              <a:rPr lang="sv-SE" dirty="0" smtClean="0"/>
              <a:t>Design full adder by divide and conquer</a:t>
            </a:r>
            <a:endParaRPr lang="sv-SE" dirty="0"/>
          </a:p>
        </p:txBody>
      </p:sp>
      <p:grpSp>
        <p:nvGrpSpPr>
          <p:cNvPr id="14" name="Group 13"/>
          <p:cNvGrpSpPr/>
          <p:nvPr/>
        </p:nvGrpSpPr>
        <p:grpSpPr>
          <a:xfrm>
            <a:off x="4427984" y="3573272"/>
            <a:ext cx="3242243" cy="2647561"/>
            <a:chOff x="4427984" y="3573272"/>
            <a:chExt cx="3242243" cy="2647561"/>
          </a:xfrm>
        </p:grpSpPr>
        <p:cxnSp>
          <p:nvCxnSpPr>
            <p:cNvPr id="175" name="Straight Connector 174"/>
            <p:cNvCxnSpPr/>
            <p:nvPr/>
          </p:nvCxnSpPr>
          <p:spPr>
            <a:xfrm>
              <a:off x="6359541"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034147"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6154756"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6604667" y="3573272"/>
              <a:ext cx="387222" cy="369332"/>
            </a:xfrm>
            <a:prstGeom prst="rect">
              <a:avLst/>
            </a:prstGeom>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179" name="Rectangle 178"/>
            <p:cNvSpPr/>
            <p:nvPr/>
          </p:nvSpPr>
          <p:spPr>
            <a:xfrm>
              <a:off x="5940152" y="5851501"/>
              <a:ext cx="803030"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180" name="Rectangle 179"/>
            <p:cNvSpPr/>
            <p:nvPr/>
          </p:nvSpPr>
          <p:spPr>
            <a:xfrm>
              <a:off x="6840532" y="3573272"/>
              <a:ext cx="387222" cy="369332"/>
            </a:xfrm>
            <a:prstGeom prst="rect">
              <a:avLst/>
            </a:prstGeom>
          </p:spPr>
          <p:txBody>
            <a:bodyPr wrap="square">
              <a:spAutoFit/>
            </a:bodyPr>
            <a:lstStyle/>
            <a:p>
              <a:pPr algn="ctr"/>
              <a:r>
                <a:rPr lang="sv-SE" dirty="0" smtClean="0"/>
                <a:t>b</a:t>
              </a:r>
              <a:r>
                <a:rPr lang="sv-SE" baseline="-25000" dirty="0"/>
                <a:t>1</a:t>
              </a:r>
              <a:endParaRPr lang="sv-SE" dirty="0" smtClean="0">
                <a:solidFill>
                  <a:schemeClr val="tx1"/>
                </a:solidFill>
              </a:endParaRPr>
            </a:p>
          </p:txBody>
        </p:sp>
        <p:sp>
          <p:nvSpPr>
            <p:cNvPr id="181" name="Rectangle 180"/>
            <p:cNvSpPr/>
            <p:nvPr/>
          </p:nvSpPr>
          <p:spPr>
            <a:xfrm>
              <a:off x="7164288"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182" name="Straight Connector 181"/>
            <p:cNvCxnSpPr/>
            <p:nvPr/>
          </p:nvCxnSpPr>
          <p:spPr>
            <a:xfrm>
              <a:off x="7234756"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427984"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442148"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275828"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6071541"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187" name="Straight Connector 186"/>
            <p:cNvCxnSpPr/>
            <p:nvPr/>
          </p:nvCxnSpPr>
          <p:spPr>
            <a:xfrm>
              <a:off x="6314910"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359541"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314910"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6071541"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07" name="Oval 206"/>
            <p:cNvSpPr/>
            <p:nvPr/>
          </p:nvSpPr>
          <p:spPr>
            <a:xfrm>
              <a:off x="5938756"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8" name="Group 207"/>
            <p:cNvGrpSpPr/>
            <p:nvPr/>
          </p:nvGrpSpPr>
          <p:grpSpPr>
            <a:xfrm>
              <a:off x="5158233" y="4267489"/>
              <a:ext cx="554989" cy="648000"/>
              <a:chOff x="1259631" y="4514770"/>
              <a:chExt cx="554989" cy="648000"/>
            </a:xfrm>
          </p:grpSpPr>
          <p:sp>
            <p:nvSpPr>
              <p:cNvPr id="210" name="Isosceles Triangle 209"/>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1" name="Oval 210"/>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9" name="Rectangle 208"/>
            <p:cNvSpPr/>
            <p:nvPr/>
          </p:nvSpPr>
          <p:spPr>
            <a:xfrm>
              <a:off x="4681620"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grpSp>
      <p:sp>
        <p:nvSpPr>
          <p:cNvPr id="226" name="Rectangle 225"/>
          <p:cNvSpPr/>
          <p:nvPr/>
        </p:nvSpPr>
        <p:spPr>
          <a:xfrm>
            <a:off x="4910008" y="5085184"/>
            <a:ext cx="1246168" cy="646331"/>
          </a:xfrm>
          <a:prstGeom prst="rect">
            <a:avLst/>
          </a:prstGeom>
        </p:spPr>
        <p:txBody>
          <a:bodyPr wrap="square">
            <a:spAutoFit/>
          </a:bodyPr>
          <a:lstStyle/>
          <a:p>
            <a:pPr algn="ctr"/>
            <a:r>
              <a:rPr lang="sv-SE" dirty="0" smtClean="0"/>
              <a:t>Size of</a:t>
            </a:r>
          </a:p>
          <a:p>
            <a:pPr algn="ctr"/>
            <a:r>
              <a:rPr lang="sv-SE" dirty="0" smtClean="0"/>
              <a:t>SUM cell?</a:t>
            </a:r>
            <a:endParaRPr lang="sv-SE" dirty="0"/>
          </a:p>
        </p:txBody>
      </p:sp>
      <p:grpSp>
        <p:nvGrpSpPr>
          <p:cNvPr id="13" name="Group 12"/>
          <p:cNvGrpSpPr/>
          <p:nvPr/>
        </p:nvGrpSpPr>
        <p:grpSpPr>
          <a:xfrm>
            <a:off x="1419321" y="3573272"/>
            <a:ext cx="3240360" cy="2647561"/>
            <a:chOff x="1419321" y="3573272"/>
            <a:chExt cx="3240360" cy="2647561"/>
          </a:xfrm>
        </p:grpSpPr>
        <p:cxnSp>
          <p:nvCxnSpPr>
            <p:cNvPr id="228" name="Straight Connector 227"/>
            <p:cNvCxnSpPr/>
            <p:nvPr/>
          </p:nvCxnSpPr>
          <p:spPr>
            <a:xfrm>
              <a:off x="3350878"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025484"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3146093"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3596004" y="3573272"/>
              <a:ext cx="387222" cy="369332"/>
            </a:xfrm>
            <a:prstGeom prst="rect">
              <a:avLst/>
            </a:prstGeom>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232" name="Rectangle 231"/>
            <p:cNvSpPr/>
            <p:nvPr/>
          </p:nvSpPr>
          <p:spPr>
            <a:xfrm>
              <a:off x="2931489" y="5851501"/>
              <a:ext cx="803030"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233" name="Rectangle 232"/>
            <p:cNvSpPr/>
            <p:nvPr/>
          </p:nvSpPr>
          <p:spPr>
            <a:xfrm>
              <a:off x="3831869" y="3573272"/>
              <a:ext cx="387222" cy="369332"/>
            </a:xfrm>
            <a:prstGeom prst="rect">
              <a:avLst/>
            </a:prstGeom>
          </p:spPr>
          <p:txBody>
            <a:bodyPr wrap="square">
              <a:spAutoFit/>
            </a:bodyPr>
            <a:lstStyle/>
            <a:p>
              <a:pPr algn="ctr"/>
              <a:r>
                <a:rPr lang="sv-SE" dirty="0" smtClean="0"/>
                <a:t>b</a:t>
              </a:r>
              <a:r>
                <a:rPr lang="sv-SE" baseline="-25000" dirty="0"/>
                <a:t>2</a:t>
              </a:r>
              <a:endParaRPr lang="sv-SE" dirty="0" smtClean="0">
                <a:solidFill>
                  <a:schemeClr val="tx1"/>
                </a:solidFill>
              </a:endParaRPr>
            </a:p>
          </p:txBody>
        </p:sp>
        <p:sp>
          <p:nvSpPr>
            <p:cNvPr id="234" name="Rectangle 233"/>
            <p:cNvSpPr/>
            <p:nvPr/>
          </p:nvSpPr>
          <p:spPr>
            <a:xfrm>
              <a:off x="4067944"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235" name="Straight Connector 234"/>
            <p:cNvCxnSpPr/>
            <p:nvPr/>
          </p:nvCxnSpPr>
          <p:spPr>
            <a:xfrm>
              <a:off x="4226093"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419321"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433485"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267165"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3062878"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240" name="Straight Connector 239"/>
            <p:cNvCxnSpPr/>
            <p:nvPr/>
          </p:nvCxnSpPr>
          <p:spPr>
            <a:xfrm>
              <a:off x="3306247"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350878"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3306247"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3062878"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44" name="Oval 243"/>
            <p:cNvSpPr/>
            <p:nvPr/>
          </p:nvSpPr>
          <p:spPr>
            <a:xfrm>
              <a:off x="2930093"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5" name="Group 244"/>
            <p:cNvGrpSpPr/>
            <p:nvPr/>
          </p:nvGrpSpPr>
          <p:grpSpPr>
            <a:xfrm>
              <a:off x="2149570" y="4267489"/>
              <a:ext cx="554989" cy="648000"/>
              <a:chOff x="1259631" y="4514770"/>
              <a:chExt cx="554989" cy="648000"/>
            </a:xfrm>
          </p:grpSpPr>
          <p:sp>
            <p:nvSpPr>
              <p:cNvPr id="247" name="Isosceles Triangle 246"/>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8" name="Oval 247"/>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46" name="Rectangle 245"/>
            <p:cNvSpPr/>
            <p:nvPr/>
          </p:nvSpPr>
          <p:spPr>
            <a:xfrm>
              <a:off x="1419321"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49" name="Rectangle 248"/>
            <p:cNvSpPr/>
            <p:nvPr/>
          </p:nvSpPr>
          <p:spPr>
            <a:xfrm>
              <a:off x="2996833" y="3995772"/>
              <a:ext cx="783079" cy="369332"/>
            </a:xfrm>
            <a:prstGeom prst="rect">
              <a:avLst/>
            </a:prstGeom>
          </p:spPr>
          <p:txBody>
            <a:bodyPr wrap="square">
              <a:spAutoFit/>
            </a:bodyPr>
            <a:lstStyle/>
            <a:p>
              <a:pPr algn="ctr"/>
              <a:r>
                <a:rPr lang="sv-SE" dirty="0" smtClean="0"/>
                <a:t>X2</a:t>
              </a:r>
              <a:endParaRPr lang="sv-SE" dirty="0"/>
            </a:p>
          </p:txBody>
        </p:sp>
        <p:sp>
          <p:nvSpPr>
            <p:cNvPr id="250" name="Rectangle 249"/>
            <p:cNvSpPr/>
            <p:nvPr/>
          </p:nvSpPr>
          <p:spPr>
            <a:xfrm>
              <a:off x="2112888" y="3995772"/>
              <a:ext cx="783079" cy="369332"/>
            </a:xfrm>
            <a:prstGeom prst="rect">
              <a:avLst/>
            </a:prstGeom>
          </p:spPr>
          <p:txBody>
            <a:bodyPr wrap="square">
              <a:spAutoFit/>
            </a:bodyPr>
            <a:lstStyle/>
            <a:p>
              <a:pPr algn="ctr"/>
              <a:r>
                <a:rPr lang="sv-SE" dirty="0" smtClean="0"/>
                <a:t>X4</a:t>
              </a:r>
              <a:endParaRPr lang="sv-SE" dirty="0"/>
            </a:p>
          </p:txBody>
        </p:sp>
      </p:grpSp>
      <p:sp>
        <p:nvSpPr>
          <p:cNvPr id="251" name="Rectangle 250"/>
          <p:cNvSpPr/>
          <p:nvPr/>
        </p:nvSpPr>
        <p:spPr>
          <a:xfrm>
            <a:off x="250518" y="5174836"/>
            <a:ext cx="2589363" cy="646331"/>
          </a:xfrm>
          <a:prstGeom prst="rect">
            <a:avLst/>
          </a:prstGeom>
        </p:spPr>
        <p:txBody>
          <a:bodyPr wrap="none">
            <a:spAutoFit/>
          </a:bodyPr>
          <a:lstStyle/>
          <a:p>
            <a:r>
              <a:rPr lang="sv-SE" dirty="0" smtClean="0"/>
              <a:t>Design 8-bit full adder </a:t>
            </a:r>
            <a:br>
              <a:rPr lang="sv-SE" dirty="0" smtClean="0"/>
            </a:br>
            <a:r>
              <a:rPr lang="sv-SE" dirty="0" smtClean="0"/>
              <a:t>as an iterative logic array!</a:t>
            </a:r>
            <a:endParaRPr lang="sv-SE" dirty="0"/>
          </a:p>
        </p:txBody>
      </p:sp>
      <p:pic>
        <p:nvPicPr>
          <p:cNvPr id="82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8878" y="1226377"/>
            <a:ext cx="24479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p:cNvGrpSpPr/>
          <p:nvPr/>
        </p:nvGrpSpPr>
        <p:grpSpPr>
          <a:xfrm>
            <a:off x="5091729" y="3995772"/>
            <a:ext cx="1667024" cy="369332"/>
            <a:chOff x="5091729" y="3995772"/>
            <a:chExt cx="1667024" cy="369332"/>
          </a:xfrm>
        </p:grpSpPr>
        <p:sp>
          <p:nvSpPr>
            <p:cNvPr id="270" name="Rectangle 269"/>
            <p:cNvSpPr/>
            <p:nvPr/>
          </p:nvSpPr>
          <p:spPr>
            <a:xfrm>
              <a:off x="5975674" y="3995772"/>
              <a:ext cx="783079" cy="369332"/>
            </a:xfrm>
            <a:prstGeom prst="rect">
              <a:avLst/>
            </a:prstGeom>
          </p:spPr>
          <p:txBody>
            <a:bodyPr wrap="square">
              <a:spAutoFit/>
            </a:bodyPr>
            <a:lstStyle/>
            <a:p>
              <a:pPr algn="ctr"/>
              <a:r>
                <a:rPr lang="sv-SE" dirty="0" smtClean="0"/>
                <a:t>X2</a:t>
              </a:r>
              <a:endParaRPr lang="sv-SE" dirty="0"/>
            </a:p>
          </p:txBody>
        </p:sp>
        <p:sp>
          <p:nvSpPr>
            <p:cNvPr id="271" name="Rectangle 270"/>
            <p:cNvSpPr/>
            <p:nvPr/>
          </p:nvSpPr>
          <p:spPr>
            <a:xfrm>
              <a:off x="5091729" y="3995772"/>
              <a:ext cx="783079" cy="369332"/>
            </a:xfrm>
            <a:prstGeom prst="rect">
              <a:avLst/>
            </a:prstGeom>
          </p:spPr>
          <p:txBody>
            <a:bodyPr wrap="square">
              <a:spAutoFit/>
            </a:bodyPr>
            <a:lstStyle/>
            <a:p>
              <a:pPr algn="ctr"/>
              <a:r>
                <a:rPr lang="sv-SE" dirty="0" smtClean="0"/>
                <a:t>X4</a:t>
              </a:r>
              <a:endParaRPr lang="sv-SE" dirty="0"/>
            </a:p>
          </p:txBody>
        </p:sp>
      </p:grpSp>
      <p:grpSp>
        <p:nvGrpSpPr>
          <p:cNvPr id="79" name="Group 78"/>
          <p:cNvGrpSpPr/>
          <p:nvPr/>
        </p:nvGrpSpPr>
        <p:grpSpPr>
          <a:xfrm>
            <a:off x="660992" y="1837243"/>
            <a:ext cx="2272414" cy="1844089"/>
            <a:chOff x="1952681" y="1837243"/>
            <a:chExt cx="2272414" cy="1844089"/>
          </a:xfrm>
        </p:grpSpPr>
        <p:cxnSp>
          <p:nvCxnSpPr>
            <p:cNvPr id="80" name="Straight Connector 79"/>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3016455" y="2154755"/>
              <a:ext cx="203202" cy="472017"/>
              <a:chOff x="4552408" y="2154754"/>
              <a:chExt cx="220136" cy="472017"/>
            </a:xfrm>
          </p:grpSpPr>
          <p:cxnSp>
            <p:nvCxnSpPr>
              <p:cNvPr id="89" name="Straight Connector 88"/>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2" name="Straight Connector 81"/>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84" name="Rectangle 83"/>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85" name="Rectangle 84"/>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86" name="Rectangle 85"/>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87" name="Rectangle 86"/>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88" name="Rectangle 87"/>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91" name="Rectangle 90"/>
          <p:cNvSpPr/>
          <p:nvPr/>
        </p:nvSpPr>
        <p:spPr>
          <a:xfrm>
            <a:off x="660992" y="1268760"/>
            <a:ext cx="2409782" cy="646331"/>
          </a:xfrm>
          <a:prstGeom prst="rect">
            <a:avLst/>
          </a:prstGeom>
          <a:solidFill>
            <a:schemeClr val="bg1"/>
          </a:solidFill>
        </p:spPr>
        <p:txBody>
          <a:bodyPr wrap="square">
            <a:spAutoFit/>
          </a:bodyPr>
          <a:lstStyle/>
          <a:p>
            <a:r>
              <a:rPr lang="sv-SE" dirty="0" smtClean="0"/>
              <a:t>Find Boolean equations from truth table!</a:t>
            </a:r>
            <a:endParaRPr lang="sv-SE" dirty="0" smtClean="0">
              <a:solidFill>
                <a:schemeClr val="tx1"/>
              </a:solidFill>
            </a:endParaRPr>
          </a:p>
        </p:txBody>
      </p:sp>
      <p:sp>
        <p:nvSpPr>
          <p:cNvPr id="5" name="Right Arrow 4"/>
          <p:cNvSpPr/>
          <p:nvPr/>
        </p:nvSpPr>
        <p:spPr>
          <a:xfrm>
            <a:off x="2815425" y="1719305"/>
            <a:ext cx="676455" cy="609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ustDataLst>
      <p:tags r:id="rId1"/>
    </p:custDataLst>
    <p:extLst>
      <p:ext uri="{BB962C8B-B14F-4D97-AF65-F5344CB8AC3E}">
        <p14:creationId xmlns:p14="http://schemas.microsoft.com/office/powerpoint/2010/main" val="395096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26" grpId="0"/>
      <p:bldP spid="251" grpId="0"/>
      <p:bldP spid="5" grpId="0" animBg="1"/>
    </p:bld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Iterative logic arrays: FULL ADDER</a:t>
            </a:r>
            <a:endParaRPr lang="sv-SE" dirty="0"/>
          </a:p>
        </p:txBody>
      </p:sp>
      <p:sp>
        <p:nvSpPr>
          <p:cNvPr id="3" name="Date Placeholder 2"/>
          <p:cNvSpPr>
            <a:spLocks noGrp="1"/>
          </p:cNvSpPr>
          <p:nvPr>
            <p:ph type="dt" sz="half" idx="10"/>
          </p:nvPr>
        </p:nvSpPr>
        <p:spPr/>
        <p:txBody>
          <a:bodyPr/>
          <a:lstStyle/>
          <a:p>
            <a:r>
              <a:rPr lang="sv-SE" smtClean="0"/>
              <a:t>2018-09-27</a:t>
            </a:r>
            <a:endParaRPr lang="sv-SE" dirty="0"/>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9" name="Slide Number Placeholder 8"/>
          <p:cNvSpPr>
            <a:spLocks noGrp="1"/>
          </p:cNvSpPr>
          <p:nvPr>
            <p:ph type="sldNum" sz="quarter" idx="12"/>
          </p:nvPr>
        </p:nvSpPr>
        <p:spPr/>
        <p:txBody>
          <a:bodyPr/>
          <a:lstStyle/>
          <a:p>
            <a:fld id="{893ED080-0040-4566-BC10-FD5AA08BFE1D}" type="slidenum">
              <a:rPr lang="sv-SE" smtClean="0"/>
              <a:t>18</a:t>
            </a:fld>
            <a:endParaRPr lang="sv-SE" dirty="0"/>
          </a:p>
        </p:txBody>
      </p:sp>
      <p:grpSp>
        <p:nvGrpSpPr>
          <p:cNvPr id="192" name="Group 191"/>
          <p:cNvGrpSpPr/>
          <p:nvPr/>
        </p:nvGrpSpPr>
        <p:grpSpPr>
          <a:xfrm>
            <a:off x="179512" y="1837243"/>
            <a:ext cx="2272414" cy="1844089"/>
            <a:chOff x="1952681" y="1837243"/>
            <a:chExt cx="2272414" cy="1844089"/>
          </a:xfrm>
        </p:grpSpPr>
        <p:cxnSp>
          <p:nvCxnSpPr>
            <p:cNvPr id="193" name="Straight Connector 192"/>
            <p:cNvCxnSpPr/>
            <p:nvPr/>
          </p:nvCxnSpPr>
          <p:spPr>
            <a:xfrm rot="5400000">
              <a:off x="2882048" y="3134736"/>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94" name="Group 193"/>
            <p:cNvGrpSpPr/>
            <p:nvPr/>
          </p:nvGrpSpPr>
          <p:grpSpPr>
            <a:xfrm>
              <a:off x="3016455" y="2154755"/>
              <a:ext cx="203202" cy="472017"/>
              <a:chOff x="4552408" y="2154754"/>
              <a:chExt cx="220136" cy="472017"/>
            </a:xfrm>
          </p:grpSpPr>
          <p:cxnSp>
            <p:nvCxnSpPr>
              <p:cNvPr id="202" name="Straight Connector 20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95" name="Straight Connector 194"/>
            <p:cNvCxnSpPr/>
            <p:nvPr/>
          </p:nvCxnSpPr>
          <p:spPr>
            <a:xfrm>
              <a:off x="2490143" y="2798230"/>
              <a:ext cx="125582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6" name="Rectangle 195"/>
            <p:cNvSpPr/>
            <p:nvPr/>
          </p:nvSpPr>
          <p:spPr>
            <a:xfrm>
              <a:off x="2877733" y="2544229"/>
              <a:ext cx="480646"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FA</a:t>
              </a:r>
              <a:endParaRPr lang="sv-SE" dirty="0">
                <a:solidFill>
                  <a:schemeClr val="tx1"/>
                </a:solidFill>
              </a:endParaRPr>
            </a:p>
          </p:txBody>
        </p:sp>
        <p:sp>
          <p:nvSpPr>
            <p:cNvPr id="197" name="Rectangle 196"/>
            <p:cNvSpPr/>
            <p:nvPr/>
          </p:nvSpPr>
          <p:spPr>
            <a:xfrm>
              <a:off x="2818988" y="1837243"/>
              <a:ext cx="387222"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98" name="Rectangle 197"/>
            <p:cNvSpPr/>
            <p:nvPr/>
          </p:nvSpPr>
          <p:spPr>
            <a:xfrm>
              <a:off x="3054852" y="1837243"/>
              <a:ext cx="387222"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99" name="Rectangle 198"/>
            <p:cNvSpPr/>
            <p:nvPr/>
          </p:nvSpPr>
          <p:spPr>
            <a:xfrm>
              <a:off x="3716339" y="2626773"/>
              <a:ext cx="508756"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sp>
          <p:nvSpPr>
            <p:cNvPr id="200" name="Rectangle 199"/>
            <p:cNvSpPr/>
            <p:nvPr/>
          </p:nvSpPr>
          <p:spPr>
            <a:xfrm>
              <a:off x="1952681" y="2613564"/>
              <a:ext cx="576545"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01" name="Rectangle 200"/>
            <p:cNvSpPr/>
            <p:nvPr/>
          </p:nvSpPr>
          <p:spPr>
            <a:xfrm>
              <a:off x="2736000" y="3312000"/>
              <a:ext cx="783079" cy="369332"/>
            </a:xfrm>
            <a:prstGeom prst="rect">
              <a:avLst/>
            </a:prstGeom>
          </p:spPr>
          <p:txBody>
            <a:bodyPr wrap="square">
              <a:spAutoFit/>
            </a:bodyPr>
            <a:lstStyle/>
            <a:p>
              <a:pPr algn="ctr"/>
              <a:r>
                <a:rPr lang="sv-SE" dirty="0" smtClean="0"/>
                <a:t>Sum</a:t>
              </a:r>
              <a:r>
                <a:rPr lang="sv-SE" baseline="-25000" dirty="0" smtClean="0"/>
                <a:t>0</a:t>
              </a:r>
              <a:endParaRPr lang="sv-SE" dirty="0"/>
            </a:p>
          </p:txBody>
        </p:sp>
      </p:grpSp>
      <p:sp>
        <p:nvSpPr>
          <p:cNvPr id="204" name="Rectangle 203"/>
          <p:cNvSpPr/>
          <p:nvPr/>
        </p:nvSpPr>
        <p:spPr>
          <a:xfrm>
            <a:off x="660992" y="1268760"/>
            <a:ext cx="2409782" cy="646331"/>
          </a:xfrm>
          <a:prstGeom prst="rect">
            <a:avLst/>
          </a:prstGeom>
          <a:solidFill>
            <a:schemeClr val="bg1"/>
          </a:solidFill>
        </p:spPr>
        <p:txBody>
          <a:bodyPr wrap="square">
            <a:spAutoFit/>
          </a:bodyPr>
          <a:lstStyle/>
          <a:p>
            <a:r>
              <a:rPr lang="sv-SE" dirty="0" smtClean="0"/>
              <a:t>Find Boolean equations from truth table!</a:t>
            </a:r>
            <a:endParaRPr lang="sv-SE" dirty="0" smtClean="0">
              <a:solidFill>
                <a:schemeClr val="tx1"/>
              </a:solidFill>
            </a:endParaRPr>
          </a:p>
        </p:txBody>
      </p:sp>
      <p:grpSp>
        <p:nvGrpSpPr>
          <p:cNvPr id="14" name="Group 13"/>
          <p:cNvGrpSpPr/>
          <p:nvPr/>
        </p:nvGrpSpPr>
        <p:grpSpPr>
          <a:xfrm>
            <a:off x="4427984" y="3573272"/>
            <a:ext cx="3242243" cy="2647561"/>
            <a:chOff x="4427984" y="3573272"/>
            <a:chExt cx="3242243" cy="2647561"/>
          </a:xfrm>
        </p:grpSpPr>
        <p:cxnSp>
          <p:nvCxnSpPr>
            <p:cNvPr id="175" name="Straight Connector 174"/>
            <p:cNvCxnSpPr/>
            <p:nvPr/>
          </p:nvCxnSpPr>
          <p:spPr>
            <a:xfrm>
              <a:off x="6359541"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7034147"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6154756"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6604667" y="3573272"/>
              <a:ext cx="387222" cy="369332"/>
            </a:xfrm>
            <a:prstGeom prst="rect">
              <a:avLst/>
            </a:prstGeom>
          </p:spPr>
          <p:txBody>
            <a:bodyPr wrap="square">
              <a:spAutoFit/>
            </a:bodyPr>
            <a:lstStyle/>
            <a:p>
              <a:pPr algn="ctr"/>
              <a:r>
                <a:rPr lang="sv-SE" dirty="0" smtClean="0"/>
                <a:t>a</a:t>
              </a:r>
              <a:r>
                <a:rPr lang="sv-SE" baseline="-25000" dirty="0"/>
                <a:t>1</a:t>
              </a:r>
              <a:endParaRPr lang="sv-SE" dirty="0" smtClean="0">
                <a:solidFill>
                  <a:schemeClr val="tx1"/>
                </a:solidFill>
              </a:endParaRPr>
            </a:p>
          </p:txBody>
        </p:sp>
        <p:sp>
          <p:nvSpPr>
            <p:cNvPr id="179" name="Rectangle 178"/>
            <p:cNvSpPr/>
            <p:nvPr/>
          </p:nvSpPr>
          <p:spPr>
            <a:xfrm>
              <a:off x="5940152" y="5851501"/>
              <a:ext cx="803030" cy="369332"/>
            </a:xfrm>
            <a:prstGeom prst="rect">
              <a:avLst/>
            </a:prstGeom>
          </p:spPr>
          <p:txBody>
            <a:bodyPr wrap="square">
              <a:spAutoFit/>
            </a:bodyPr>
            <a:lstStyle/>
            <a:p>
              <a:pPr algn="ctr"/>
              <a:r>
                <a:rPr lang="sv-SE" dirty="0" smtClean="0"/>
                <a:t>Sum</a:t>
              </a:r>
              <a:r>
                <a:rPr lang="sv-SE" baseline="-25000" dirty="0"/>
                <a:t>1</a:t>
              </a:r>
              <a:endParaRPr lang="sv-SE" dirty="0"/>
            </a:p>
          </p:txBody>
        </p:sp>
        <p:sp>
          <p:nvSpPr>
            <p:cNvPr id="180" name="Rectangle 179"/>
            <p:cNvSpPr/>
            <p:nvPr/>
          </p:nvSpPr>
          <p:spPr>
            <a:xfrm>
              <a:off x="6840532" y="3573272"/>
              <a:ext cx="387222" cy="369332"/>
            </a:xfrm>
            <a:prstGeom prst="rect">
              <a:avLst/>
            </a:prstGeom>
          </p:spPr>
          <p:txBody>
            <a:bodyPr wrap="square">
              <a:spAutoFit/>
            </a:bodyPr>
            <a:lstStyle/>
            <a:p>
              <a:pPr algn="ctr"/>
              <a:r>
                <a:rPr lang="sv-SE" dirty="0" smtClean="0"/>
                <a:t>b</a:t>
              </a:r>
              <a:r>
                <a:rPr lang="sv-SE" baseline="-25000" dirty="0"/>
                <a:t>1</a:t>
              </a:r>
              <a:endParaRPr lang="sv-SE" dirty="0" smtClean="0">
                <a:solidFill>
                  <a:schemeClr val="tx1"/>
                </a:solidFill>
              </a:endParaRPr>
            </a:p>
          </p:txBody>
        </p:sp>
        <p:sp>
          <p:nvSpPr>
            <p:cNvPr id="181" name="Rectangle 180"/>
            <p:cNvSpPr/>
            <p:nvPr/>
          </p:nvSpPr>
          <p:spPr>
            <a:xfrm>
              <a:off x="7164288"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182" name="Straight Connector 181"/>
            <p:cNvCxnSpPr/>
            <p:nvPr/>
          </p:nvCxnSpPr>
          <p:spPr>
            <a:xfrm>
              <a:off x="7234756"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427984"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6442148"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6275828"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6071541"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187" name="Straight Connector 186"/>
            <p:cNvCxnSpPr/>
            <p:nvPr/>
          </p:nvCxnSpPr>
          <p:spPr>
            <a:xfrm>
              <a:off x="6314910"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359541"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6314910"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6071541"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07" name="Oval 206"/>
            <p:cNvSpPr/>
            <p:nvPr/>
          </p:nvSpPr>
          <p:spPr>
            <a:xfrm>
              <a:off x="5938756"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08" name="Group 207"/>
            <p:cNvGrpSpPr/>
            <p:nvPr/>
          </p:nvGrpSpPr>
          <p:grpSpPr>
            <a:xfrm>
              <a:off x="5158233" y="4267489"/>
              <a:ext cx="554989" cy="648000"/>
              <a:chOff x="1259631" y="4514770"/>
              <a:chExt cx="554989" cy="648000"/>
            </a:xfrm>
          </p:grpSpPr>
          <p:sp>
            <p:nvSpPr>
              <p:cNvPr id="210" name="Isosceles Triangle 209"/>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1" name="Oval 210"/>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09" name="Rectangle 208"/>
            <p:cNvSpPr/>
            <p:nvPr/>
          </p:nvSpPr>
          <p:spPr>
            <a:xfrm>
              <a:off x="4681620"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grpSp>
      <p:sp>
        <p:nvSpPr>
          <p:cNvPr id="226" name="Rectangle 225"/>
          <p:cNvSpPr/>
          <p:nvPr/>
        </p:nvSpPr>
        <p:spPr>
          <a:xfrm>
            <a:off x="4910008" y="5085184"/>
            <a:ext cx="1246168" cy="646331"/>
          </a:xfrm>
          <a:prstGeom prst="rect">
            <a:avLst/>
          </a:prstGeom>
        </p:spPr>
        <p:txBody>
          <a:bodyPr wrap="square">
            <a:spAutoFit/>
          </a:bodyPr>
          <a:lstStyle/>
          <a:p>
            <a:pPr algn="ctr"/>
            <a:r>
              <a:rPr lang="sv-SE" dirty="0" smtClean="0"/>
              <a:t>Size of</a:t>
            </a:r>
          </a:p>
          <a:p>
            <a:pPr algn="ctr"/>
            <a:r>
              <a:rPr lang="sv-SE" dirty="0" smtClean="0"/>
              <a:t>SUM cell?</a:t>
            </a:r>
            <a:endParaRPr lang="sv-SE" dirty="0"/>
          </a:p>
        </p:txBody>
      </p:sp>
      <p:grpSp>
        <p:nvGrpSpPr>
          <p:cNvPr id="13" name="Group 12"/>
          <p:cNvGrpSpPr/>
          <p:nvPr/>
        </p:nvGrpSpPr>
        <p:grpSpPr>
          <a:xfrm>
            <a:off x="1419321" y="3573272"/>
            <a:ext cx="3240360" cy="2647561"/>
            <a:chOff x="1419321" y="3573272"/>
            <a:chExt cx="3240360" cy="2647561"/>
          </a:xfrm>
        </p:grpSpPr>
        <p:cxnSp>
          <p:nvCxnSpPr>
            <p:cNvPr id="228" name="Straight Connector 227"/>
            <p:cNvCxnSpPr/>
            <p:nvPr/>
          </p:nvCxnSpPr>
          <p:spPr>
            <a:xfrm>
              <a:off x="3350878" y="5143419"/>
              <a:ext cx="0" cy="789382"/>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025484" y="3890783"/>
              <a:ext cx="1" cy="149270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5400000">
              <a:off x="3146093" y="4566289"/>
              <a:ext cx="134870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1" name="Rectangle 230"/>
            <p:cNvSpPr/>
            <p:nvPr/>
          </p:nvSpPr>
          <p:spPr>
            <a:xfrm>
              <a:off x="3596004" y="3573272"/>
              <a:ext cx="387222" cy="369332"/>
            </a:xfrm>
            <a:prstGeom prst="rect">
              <a:avLst/>
            </a:prstGeom>
          </p:spPr>
          <p:txBody>
            <a:bodyPr wrap="square">
              <a:spAutoFit/>
            </a:bodyPr>
            <a:lstStyle/>
            <a:p>
              <a:pPr algn="ctr"/>
              <a:r>
                <a:rPr lang="sv-SE" dirty="0" smtClean="0"/>
                <a:t>a</a:t>
              </a:r>
              <a:r>
                <a:rPr lang="sv-SE" baseline="-25000" dirty="0"/>
                <a:t>2</a:t>
              </a:r>
              <a:endParaRPr lang="sv-SE" dirty="0" smtClean="0">
                <a:solidFill>
                  <a:schemeClr val="tx1"/>
                </a:solidFill>
              </a:endParaRPr>
            </a:p>
          </p:txBody>
        </p:sp>
        <p:sp>
          <p:nvSpPr>
            <p:cNvPr id="232" name="Rectangle 231"/>
            <p:cNvSpPr/>
            <p:nvPr/>
          </p:nvSpPr>
          <p:spPr>
            <a:xfrm>
              <a:off x="2931489" y="5851501"/>
              <a:ext cx="803030" cy="369332"/>
            </a:xfrm>
            <a:prstGeom prst="rect">
              <a:avLst/>
            </a:prstGeom>
          </p:spPr>
          <p:txBody>
            <a:bodyPr wrap="square">
              <a:spAutoFit/>
            </a:bodyPr>
            <a:lstStyle/>
            <a:p>
              <a:pPr algn="ctr"/>
              <a:r>
                <a:rPr lang="sv-SE" dirty="0" smtClean="0"/>
                <a:t>Sum</a:t>
              </a:r>
              <a:r>
                <a:rPr lang="sv-SE" baseline="-25000" dirty="0"/>
                <a:t>2</a:t>
              </a:r>
              <a:endParaRPr lang="sv-SE" dirty="0"/>
            </a:p>
          </p:txBody>
        </p:sp>
        <p:sp>
          <p:nvSpPr>
            <p:cNvPr id="233" name="Rectangle 232"/>
            <p:cNvSpPr/>
            <p:nvPr/>
          </p:nvSpPr>
          <p:spPr>
            <a:xfrm>
              <a:off x="3831869" y="3573272"/>
              <a:ext cx="387222" cy="369332"/>
            </a:xfrm>
            <a:prstGeom prst="rect">
              <a:avLst/>
            </a:prstGeom>
          </p:spPr>
          <p:txBody>
            <a:bodyPr wrap="square">
              <a:spAutoFit/>
            </a:bodyPr>
            <a:lstStyle/>
            <a:p>
              <a:pPr algn="ctr"/>
              <a:r>
                <a:rPr lang="sv-SE" dirty="0" smtClean="0"/>
                <a:t>b</a:t>
              </a:r>
              <a:r>
                <a:rPr lang="sv-SE" baseline="-25000" dirty="0"/>
                <a:t>2</a:t>
              </a:r>
              <a:endParaRPr lang="sv-SE" dirty="0" smtClean="0">
                <a:solidFill>
                  <a:schemeClr val="tx1"/>
                </a:solidFill>
              </a:endParaRPr>
            </a:p>
          </p:txBody>
        </p:sp>
        <p:sp>
          <p:nvSpPr>
            <p:cNvPr id="234" name="Rectangle 233"/>
            <p:cNvSpPr/>
            <p:nvPr/>
          </p:nvSpPr>
          <p:spPr>
            <a:xfrm>
              <a:off x="4067944" y="4212000"/>
              <a:ext cx="505939" cy="369332"/>
            </a:xfrm>
            <a:prstGeom prst="rect">
              <a:avLst/>
            </a:prstGeom>
          </p:spPr>
          <p:txBody>
            <a:bodyPr wrap="square">
              <a:spAutoFit/>
            </a:bodyPr>
            <a:lstStyle/>
            <a:p>
              <a:pPr algn="ctr"/>
              <a:r>
                <a:rPr lang="sv-SE" dirty="0" smtClean="0"/>
                <a:t>c</a:t>
              </a:r>
              <a:r>
                <a:rPr lang="sv-SE" baseline="-25000" dirty="0" smtClean="0"/>
                <a:t>in</a:t>
              </a:r>
              <a:endParaRPr lang="sv-SE" dirty="0" smtClean="0">
                <a:solidFill>
                  <a:schemeClr val="tx1"/>
                </a:solidFill>
              </a:endParaRPr>
            </a:p>
          </p:txBody>
        </p:sp>
        <p:cxnSp>
          <p:nvCxnSpPr>
            <p:cNvPr id="235" name="Straight Connector 234"/>
            <p:cNvCxnSpPr/>
            <p:nvPr/>
          </p:nvCxnSpPr>
          <p:spPr>
            <a:xfrm>
              <a:off x="4226093" y="4591488"/>
              <a:ext cx="0" cy="93600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419321" y="4592072"/>
              <a:ext cx="324036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3433485" y="4735489"/>
              <a:ext cx="59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3267165" y="444748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39" name="Rectangle 238"/>
            <p:cNvSpPr/>
            <p:nvPr/>
          </p:nvSpPr>
          <p:spPr>
            <a:xfrm>
              <a:off x="3062878" y="4303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cxnSp>
          <p:nvCxnSpPr>
            <p:cNvPr id="240" name="Straight Connector 239"/>
            <p:cNvCxnSpPr/>
            <p:nvPr/>
          </p:nvCxnSpPr>
          <p:spPr>
            <a:xfrm>
              <a:off x="3306247" y="5383489"/>
              <a:ext cx="71923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3350878" y="5527489"/>
              <a:ext cx="87521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3306247" y="5239489"/>
              <a:ext cx="5141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3062878" y="509548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SUM logic</a:t>
              </a:r>
              <a:endParaRPr lang="sv-SE" sz="1200" dirty="0">
                <a:solidFill>
                  <a:schemeClr val="tx1"/>
                </a:solidFill>
              </a:endParaRPr>
            </a:p>
          </p:txBody>
        </p:sp>
        <p:sp>
          <p:nvSpPr>
            <p:cNvPr id="244" name="Oval 243"/>
            <p:cNvSpPr/>
            <p:nvPr/>
          </p:nvSpPr>
          <p:spPr>
            <a:xfrm>
              <a:off x="2930093" y="454352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45" name="Group 244"/>
            <p:cNvGrpSpPr/>
            <p:nvPr/>
          </p:nvGrpSpPr>
          <p:grpSpPr>
            <a:xfrm>
              <a:off x="2149570" y="4267489"/>
              <a:ext cx="554989" cy="648000"/>
              <a:chOff x="1259631" y="4514770"/>
              <a:chExt cx="554989" cy="648000"/>
            </a:xfrm>
          </p:grpSpPr>
          <p:sp>
            <p:nvSpPr>
              <p:cNvPr id="247" name="Isosceles Triangle 246"/>
              <p:cNvSpPr>
                <a:spLocks noChangeAspect="1"/>
              </p:cNvSpPr>
              <p:nvPr/>
            </p:nvSpPr>
            <p:spPr>
              <a:xfrm rot="16200000">
                <a:off x="1260667" y="460881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8" name="Oval 247"/>
              <p:cNvSpPr/>
              <p:nvPr/>
            </p:nvSpPr>
            <p:spPr>
              <a:xfrm>
                <a:off x="1259631" y="479220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46" name="Rectangle 245"/>
            <p:cNvSpPr/>
            <p:nvPr/>
          </p:nvSpPr>
          <p:spPr>
            <a:xfrm>
              <a:off x="1419321" y="4212000"/>
              <a:ext cx="538452" cy="369332"/>
            </a:xfrm>
            <a:prstGeom prst="rect">
              <a:avLst/>
            </a:prstGeom>
          </p:spPr>
          <p:txBody>
            <a:bodyPr wrap="square">
              <a:spAutoFit/>
            </a:bodyPr>
            <a:lstStyle/>
            <a:p>
              <a:pPr algn="ctr"/>
              <a:r>
                <a:rPr lang="sv-SE" dirty="0" smtClean="0"/>
                <a:t>c</a:t>
              </a:r>
              <a:r>
                <a:rPr lang="sv-SE" baseline="-25000" dirty="0" smtClean="0"/>
                <a:t>out</a:t>
              </a:r>
              <a:endParaRPr lang="sv-SE" dirty="0" smtClean="0">
                <a:solidFill>
                  <a:schemeClr val="tx1"/>
                </a:solidFill>
              </a:endParaRPr>
            </a:p>
          </p:txBody>
        </p:sp>
        <p:sp>
          <p:nvSpPr>
            <p:cNvPr id="249" name="Rectangle 248"/>
            <p:cNvSpPr/>
            <p:nvPr/>
          </p:nvSpPr>
          <p:spPr>
            <a:xfrm>
              <a:off x="2996833" y="3995772"/>
              <a:ext cx="783079" cy="369332"/>
            </a:xfrm>
            <a:prstGeom prst="rect">
              <a:avLst/>
            </a:prstGeom>
          </p:spPr>
          <p:txBody>
            <a:bodyPr wrap="square">
              <a:spAutoFit/>
            </a:bodyPr>
            <a:lstStyle/>
            <a:p>
              <a:pPr algn="ctr"/>
              <a:r>
                <a:rPr lang="sv-SE" dirty="0" smtClean="0"/>
                <a:t>X2</a:t>
              </a:r>
              <a:endParaRPr lang="sv-SE" dirty="0"/>
            </a:p>
          </p:txBody>
        </p:sp>
        <p:sp>
          <p:nvSpPr>
            <p:cNvPr id="250" name="Rectangle 249"/>
            <p:cNvSpPr/>
            <p:nvPr/>
          </p:nvSpPr>
          <p:spPr>
            <a:xfrm>
              <a:off x="2112888" y="3995772"/>
              <a:ext cx="783079" cy="369332"/>
            </a:xfrm>
            <a:prstGeom prst="rect">
              <a:avLst/>
            </a:prstGeom>
          </p:spPr>
          <p:txBody>
            <a:bodyPr wrap="square">
              <a:spAutoFit/>
            </a:bodyPr>
            <a:lstStyle/>
            <a:p>
              <a:pPr algn="ctr"/>
              <a:r>
                <a:rPr lang="sv-SE" dirty="0" smtClean="0"/>
                <a:t>X4</a:t>
              </a:r>
              <a:endParaRPr lang="sv-SE" dirty="0"/>
            </a:p>
          </p:txBody>
        </p:sp>
      </p:grpSp>
      <p:sp>
        <p:nvSpPr>
          <p:cNvPr id="251" name="Rectangle 250"/>
          <p:cNvSpPr/>
          <p:nvPr/>
        </p:nvSpPr>
        <p:spPr>
          <a:xfrm>
            <a:off x="250518" y="5174836"/>
            <a:ext cx="2589363" cy="646331"/>
          </a:xfrm>
          <a:prstGeom prst="rect">
            <a:avLst/>
          </a:prstGeom>
        </p:spPr>
        <p:txBody>
          <a:bodyPr wrap="none">
            <a:spAutoFit/>
          </a:bodyPr>
          <a:lstStyle/>
          <a:p>
            <a:r>
              <a:rPr lang="sv-SE" dirty="0" smtClean="0"/>
              <a:t>Design 8-bit full adder </a:t>
            </a:r>
            <a:br>
              <a:rPr lang="sv-SE" dirty="0" smtClean="0"/>
            </a:br>
            <a:r>
              <a:rPr lang="sv-SE" dirty="0" smtClean="0"/>
              <a:t>as an iterative logic array!</a:t>
            </a:r>
            <a:endParaRPr lang="sv-SE" dirty="0"/>
          </a:p>
        </p:txBody>
      </p:sp>
      <p:grpSp>
        <p:nvGrpSpPr>
          <p:cNvPr id="77" name="Group 76"/>
          <p:cNvGrpSpPr/>
          <p:nvPr/>
        </p:nvGrpSpPr>
        <p:grpSpPr>
          <a:xfrm>
            <a:off x="5091729" y="3995772"/>
            <a:ext cx="1667024" cy="369332"/>
            <a:chOff x="5091729" y="3995772"/>
            <a:chExt cx="1667024" cy="369332"/>
          </a:xfrm>
        </p:grpSpPr>
        <p:sp>
          <p:nvSpPr>
            <p:cNvPr id="270" name="Rectangle 269"/>
            <p:cNvSpPr/>
            <p:nvPr/>
          </p:nvSpPr>
          <p:spPr>
            <a:xfrm>
              <a:off x="5975674" y="3995772"/>
              <a:ext cx="783079" cy="369332"/>
            </a:xfrm>
            <a:prstGeom prst="rect">
              <a:avLst/>
            </a:prstGeom>
          </p:spPr>
          <p:txBody>
            <a:bodyPr wrap="square">
              <a:spAutoFit/>
            </a:bodyPr>
            <a:lstStyle/>
            <a:p>
              <a:pPr algn="ctr"/>
              <a:r>
                <a:rPr lang="sv-SE" dirty="0" smtClean="0"/>
                <a:t>X2</a:t>
              </a:r>
              <a:endParaRPr lang="sv-SE" dirty="0"/>
            </a:p>
          </p:txBody>
        </p:sp>
        <p:sp>
          <p:nvSpPr>
            <p:cNvPr id="271" name="Rectangle 270"/>
            <p:cNvSpPr/>
            <p:nvPr/>
          </p:nvSpPr>
          <p:spPr>
            <a:xfrm>
              <a:off x="5091729" y="3995772"/>
              <a:ext cx="783079" cy="369332"/>
            </a:xfrm>
            <a:prstGeom prst="rect">
              <a:avLst/>
            </a:prstGeom>
          </p:spPr>
          <p:txBody>
            <a:bodyPr wrap="square">
              <a:spAutoFit/>
            </a:bodyPr>
            <a:lstStyle/>
            <a:p>
              <a:pPr algn="ctr"/>
              <a:r>
                <a:rPr lang="sv-SE" dirty="0" smtClean="0"/>
                <a:t>X4</a:t>
              </a:r>
              <a:endParaRPr lang="sv-SE" dirty="0"/>
            </a:p>
          </p:txBody>
        </p:sp>
      </p:grpSp>
      <p:sp>
        <p:nvSpPr>
          <p:cNvPr id="79" name="Rectangle 78"/>
          <p:cNvSpPr/>
          <p:nvPr/>
        </p:nvSpPr>
        <p:spPr>
          <a:xfrm>
            <a:off x="4209551" y="1268760"/>
            <a:ext cx="4682929" cy="2308324"/>
          </a:xfrm>
          <a:prstGeom prst="rect">
            <a:avLst/>
          </a:prstGeom>
          <a:solidFill>
            <a:schemeClr val="bg1"/>
          </a:solidFill>
        </p:spPr>
        <p:txBody>
          <a:bodyPr wrap="square">
            <a:spAutoFit/>
          </a:bodyPr>
          <a:lstStyle/>
          <a:p>
            <a:r>
              <a:rPr lang="sv-SE" dirty="0" smtClean="0"/>
              <a:t>Propagation delay estimation:</a:t>
            </a:r>
          </a:p>
          <a:p>
            <a:r>
              <a:rPr lang="sv-SE" dirty="0" smtClean="0">
                <a:solidFill>
                  <a:schemeClr val="tx1"/>
                </a:solidFill>
              </a:rPr>
              <a:t>Assume carry cell has logical effort </a:t>
            </a:r>
            <a:r>
              <a:rPr lang="sv-SE" i="1" dirty="0" smtClean="0">
                <a:solidFill>
                  <a:schemeClr val="tx1"/>
                </a:solidFill>
              </a:rPr>
              <a:t>g</a:t>
            </a:r>
            <a:r>
              <a:rPr lang="sv-SE" dirty="0" smtClean="0">
                <a:solidFill>
                  <a:schemeClr val="tx1"/>
                </a:solidFill>
              </a:rPr>
              <a:t> and parasitic delay </a:t>
            </a:r>
            <a:r>
              <a:rPr lang="sv-SE" i="1" dirty="0" smtClean="0">
                <a:solidFill>
                  <a:schemeClr val="tx1"/>
                </a:solidFill>
              </a:rPr>
              <a:t>p. </a:t>
            </a:r>
          </a:p>
          <a:p>
            <a:r>
              <a:rPr lang="sv-SE" dirty="0" smtClean="0"/>
              <a:t>8-bit adder delay: A first crude estimate!</a:t>
            </a:r>
          </a:p>
          <a:p>
            <a:r>
              <a:rPr lang="sv-SE" i="1" dirty="0" smtClean="0"/>
              <a:t>d</a:t>
            </a:r>
            <a:r>
              <a:rPr lang="sv-SE" dirty="0" smtClean="0"/>
              <a:t>=</a:t>
            </a:r>
            <a:r>
              <a:rPr lang="sv-SE" dirty="0" smtClean="0"/>
              <a:t>8×(</a:t>
            </a:r>
            <a:r>
              <a:rPr lang="sv-SE" i="1" dirty="0" smtClean="0"/>
              <a:t>p</a:t>
            </a:r>
            <a:r>
              <a:rPr lang="sv-SE" dirty="0" smtClean="0"/>
              <a:t>+</a:t>
            </a:r>
            <a:r>
              <a:rPr lang="sv-SE" i="1" dirty="0" smtClean="0"/>
              <a:t>g</a:t>
            </a:r>
            <a:r>
              <a:rPr lang="sv-SE" dirty="0" smtClean="0"/>
              <a:t>×2</a:t>
            </a:r>
            <a:r>
              <a:rPr lang="sv-SE" dirty="0" smtClean="0"/>
              <a:t>+</a:t>
            </a:r>
            <a:r>
              <a:rPr lang="sv-SE" i="1" dirty="0" smtClean="0"/>
              <a:t>p</a:t>
            </a:r>
            <a:r>
              <a:rPr lang="sv-SE" i="1" baseline="-25000" dirty="0" smtClean="0"/>
              <a:t>inv</a:t>
            </a:r>
            <a:r>
              <a:rPr lang="sv-SE" dirty="0" smtClean="0"/>
              <a:t>+1/2)≈</a:t>
            </a:r>
            <a:r>
              <a:rPr lang="sv-SE" dirty="0" smtClean="0"/>
              <a:t>8×10</a:t>
            </a:r>
            <a:r>
              <a:rPr lang="sv-SE" dirty="0" smtClean="0"/>
              <a:t>=80 → </a:t>
            </a:r>
            <a:r>
              <a:rPr lang="sv-SE" i="1" dirty="0" smtClean="0"/>
              <a:t>t</a:t>
            </a:r>
            <a:r>
              <a:rPr lang="sv-SE" i="1" baseline="-25000" dirty="0" smtClean="0"/>
              <a:t>pd</a:t>
            </a:r>
            <a:r>
              <a:rPr lang="sv-SE" dirty="0" smtClean="0">
                <a:solidFill>
                  <a:schemeClr val="tx1"/>
                </a:solidFill>
              </a:rPr>
              <a:t>= 400 ps</a:t>
            </a:r>
          </a:p>
          <a:p>
            <a:r>
              <a:rPr lang="sv-SE" dirty="0" smtClean="0"/>
              <a:t>Corresponding to 1.25 GHz clock frequency</a:t>
            </a:r>
          </a:p>
          <a:p>
            <a:r>
              <a:rPr lang="sv-SE" dirty="0" smtClean="0">
                <a:solidFill>
                  <a:schemeClr val="tx1"/>
                </a:solidFill>
              </a:rPr>
              <a:t>But load from SUM cell was neglected and will slow down the design!</a:t>
            </a:r>
          </a:p>
        </p:txBody>
      </p:sp>
    </p:spTree>
    <p:custDataLst>
      <p:tags r:id="rId1"/>
    </p:custDataLst>
    <p:extLst>
      <p:ext uri="{BB962C8B-B14F-4D97-AF65-F5344CB8AC3E}">
        <p14:creationId xmlns:p14="http://schemas.microsoft.com/office/powerpoint/2010/main" val="278653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7740352" y="4299041"/>
            <a:ext cx="75054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smtClean="0"/>
              <a:t>Designing the carry cell</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19</a:t>
            </a:fld>
            <a:endParaRPr lang="sv-SE"/>
          </a:p>
        </p:txBody>
      </p:sp>
      <p:grpSp>
        <p:nvGrpSpPr>
          <p:cNvPr id="109" name="Group 108"/>
          <p:cNvGrpSpPr/>
          <p:nvPr/>
        </p:nvGrpSpPr>
        <p:grpSpPr>
          <a:xfrm>
            <a:off x="2627784" y="1750897"/>
            <a:ext cx="815622" cy="792000"/>
            <a:chOff x="2476051" y="3063213"/>
            <a:chExt cx="815622" cy="792000"/>
          </a:xfrm>
        </p:grpSpPr>
        <p:sp>
          <p:nvSpPr>
            <p:cNvPr id="14" name="Rectangle 13"/>
            <p:cNvSpPr/>
            <p:nvPr/>
          </p:nvSpPr>
          <p:spPr>
            <a:xfrm>
              <a:off x="2966360" y="3261903"/>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cxnSp>
          <p:nvCxnSpPr>
            <p:cNvPr id="38" name="Straight Connector 37"/>
            <p:cNvCxnSpPr/>
            <p:nvPr/>
          </p:nvCxnSpPr>
          <p:spPr>
            <a:xfrm rot="10800000" flipV="1">
              <a:off x="2476051" y="3639213"/>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2476051" y="3063213"/>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flipV="1">
              <a:off x="2699792"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2476051" y="363921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2476051" y="327921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flipV="1">
              <a:off x="2596638"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2699792" y="345205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Oval 48"/>
            <p:cNvSpPr>
              <a:spLocks noChangeAspect="1"/>
            </p:cNvSpPr>
            <p:nvPr/>
          </p:nvSpPr>
          <p:spPr>
            <a:xfrm>
              <a:off x="2699791" y="3399431"/>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4" name="Group 133"/>
          <p:cNvGrpSpPr/>
          <p:nvPr/>
        </p:nvGrpSpPr>
        <p:grpSpPr>
          <a:xfrm>
            <a:off x="2033100" y="1361445"/>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1196752"/>
            <a:ext cx="1123664" cy="369332"/>
          </a:xfrm>
          <a:prstGeom prst="rect">
            <a:avLst/>
          </a:prstGeom>
        </p:spPr>
        <p:txBody>
          <a:bodyPr wrap="square">
            <a:spAutoFit/>
          </a:bodyPr>
          <a:lstStyle/>
          <a:p>
            <a:pPr algn="ctr"/>
            <a:r>
              <a:rPr lang="sv-SE" dirty="0" smtClean="0">
                <a:solidFill>
                  <a:schemeClr val="tx1"/>
                </a:solidFill>
              </a:rPr>
              <a:t>VDD</a:t>
            </a:r>
          </a:p>
        </p:txBody>
      </p:sp>
      <p:grpSp>
        <p:nvGrpSpPr>
          <p:cNvPr id="108" name="Group 107"/>
          <p:cNvGrpSpPr/>
          <p:nvPr/>
        </p:nvGrpSpPr>
        <p:grpSpPr>
          <a:xfrm>
            <a:off x="1062000" y="1750897"/>
            <a:ext cx="781919" cy="789393"/>
            <a:chOff x="1073853" y="3063213"/>
            <a:chExt cx="781919" cy="789393"/>
          </a:xfrm>
        </p:grpSpPr>
        <p:sp>
          <p:nvSpPr>
            <p:cNvPr id="12" name="Rectangle 11"/>
            <p:cNvSpPr/>
            <p:nvPr/>
          </p:nvSpPr>
          <p:spPr>
            <a:xfrm>
              <a:off x="1073853" y="328497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9" name="Straight Connector 18"/>
            <p:cNvCxnSpPr/>
            <p:nvPr/>
          </p:nvCxnSpPr>
          <p:spPr>
            <a:xfrm flipV="1">
              <a:off x="1849964" y="36366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35185"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35185" y="3279213"/>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735185" y="364070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56483" y="327921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504" y="345790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Oval 46"/>
            <p:cNvSpPr>
              <a:spLocks noChangeAspect="1"/>
            </p:cNvSpPr>
            <p:nvPr/>
          </p:nvSpPr>
          <p:spPr>
            <a:xfrm>
              <a:off x="1540010" y="339536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06" name="Straight Connector 105"/>
            <p:cNvCxnSpPr/>
            <p:nvPr/>
          </p:nvCxnSpPr>
          <p:spPr>
            <a:xfrm rot="10800000" flipV="1">
              <a:off x="1855772" y="3063213"/>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p:cNvCxnSpPr/>
          <p:nvPr/>
        </p:nvCxnSpPr>
        <p:spPr>
          <a:xfrm>
            <a:off x="1835696" y="2520000"/>
            <a:ext cx="79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1320651" y="2528696"/>
            <a:ext cx="523268" cy="1475602"/>
            <a:chOff x="1320651" y="1750897"/>
            <a:chExt cx="523268" cy="1475602"/>
          </a:xfrm>
        </p:grpSpPr>
        <p:cxnSp>
          <p:nvCxnSpPr>
            <p:cNvPr id="25" name="Straight Connector 24"/>
            <p:cNvCxnSpPr/>
            <p:nvPr/>
          </p:nvCxnSpPr>
          <p:spPr>
            <a:xfrm flipV="1">
              <a:off x="1835452" y="1750897"/>
              <a:ext cx="0" cy="57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829644" y="2686499"/>
              <a:ext cx="0" cy="54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723332" y="2332011"/>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233491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268940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2332011"/>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251070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244678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5" name="Group 134"/>
          <p:cNvGrpSpPr/>
          <p:nvPr/>
        </p:nvGrpSpPr>
        <p:grpSpPr>
          <a:xfrm>
            <a:off x="2627784" y="2528696"/>
            <a:ext cx="815622" cy="1461402"/>
            <a:chOff x="2627784" y="1750897"/>
            <a:chExt cx="815622" cy="1461402"/>
          </a:xfrm>
        </p:grpSpPr>
        <p:sp>
          <p:nvSpPr>
            <p:cNvPr id="111" name="Rectangle 110"/>
            <p:cNvSpPr/>
            <p:nvPr/>
          </p:nvSpPr>
          <p:spPr>
            <a:xfrm>
              <a:off x="3118093" y="19021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2" name="Straight Connector 111"/>
            <p:cNvCxnSpPr/>
            <p:nvPr/>
          </p:nvCxnSpPr>
          <p:spPr>
            <a:xfrm rot="10800000" flipV="1">
              <a:off x="2628000" y="17508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V="1">
              <a:off x="27445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23004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19433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1162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118093" y="2717833"/>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rot="10800000" flipV="1">
              <a:off x="2628000" y="3080282"/>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0837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273775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2906676"/>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flipV="1">
              <a:off x="2627785" y="2304576"/>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060848"/>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9" name="Oval 128"/>
            <p:cNvSpPr>
              <a:spLocks noChangeAspect="1"/>
            </p:cNvSpPr>
            <p:nvPr/>
          </p:nvSpPr>
          <p:spPr>
            <a:xfrm>
              <a:off x="2826000" y="285267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33" name="Straight Connector 132"/>
          <p:cNvCxnSpPr/>
          <p:nvPr/>
        </p:nvCxnSpPr>
        <p:spPr>
          <a:xfrm>
            <a:off x="1835452" y="1750897"/>
            <a:ext cx="792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40" name="Object 139"/>
          <p:cNvGraphicFramePr>
            <a:graphicFrameLocks noChangeAspect="1"/>
          </p:cNvGraphicFramePr>
          <p:nvPr>
            <p:extLst>
              <p:ext uri="{D42A27DB-BD31-4B8C-83A1-F6EECF244321}">
                <p14:modId xmlns:p14="http://schemas.microsoft.com/office/powerpoint/2010/main" val="2371838869"/>
              </p:ext>
            </p:extLst>
          </p:nvPr>
        </p:nvGraphicFramePr>
        <p:xfrm>
          <a:off x="3492000" y="1404000"/>
          <a:ext cx="2300287" cy="468312"/>
        </p:xfrm>
        <a:graphic>
          <a:graphicData uri="http://schemas.openxmlformats.org/presentationml/2006/ole">
            <mc:AlternateContent xmlns:mc="http://schemas.openxmlformats.org/markup-compatibility/2006">
              <mc:Choice xmlns:v="urn:schemas-microsoft-com:vml" Requires="v">
                <p:oleObj spid="_x0000_s1102" name="Equation" r:id="rId3" imgW="1498320" imgH="304560" progId="Equation.DSMT4">
                  <p:embed/>
                </p:oleObj>
              </mc:Choice>
              <mc:Fallback>
                <p:oleObj name="Equation" r:id="rId3" imgW="1498320" imgH="304560" progId="Equation.DSMT4">
                  <p:embed/>
                  <p:pic>
                    <p:nvPicPr>
                      <p:cNvPr id="0" name=""/>
                      <p:cNvPicPr>
                        <a:picLocks noChangeAspect="1" noChangeArrowheads="1"/>
                      </p:cNvPicPr>
                      <p:nvPr/>
                    </p:nvPicPr>
                    <p:blipFill>
                      <a:blip r:embed="rId4"/>
                      <a:srcRect/>
                      <a:stretch>
                        <a:fillRect/>
                      </a:stretch>
                    </p:blipFill>
                    <p:spPr bwMode="auto">
                      <a:xfrm>
                        <a:off x="3492000" y="1404000"/>
                        <a:ext cx="23002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 name="Straight Connector 154"/>
          <p:cNvCxnSpPr/>
          <p:nvPr/>
        </p:nvCxnSpPr>
        <p:spPr>
          <a:xfrm>
            <a:off x="6132032" y="4149080"/>
            <a:ext cx="11817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101355" y="3708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&amp;</a:t>
            </a:r>
            <a:endParaRPr lang="sv-SE" sz="1600" dirty="0">
              <a:solidFill>
                <a:schemeClr val="tx1"/>
              </a:solidFill>
            </a:endParaRPr>
          </a:p>
        </p:txBody>
      </p:sp>
      <p:grpSp>
        <p:nvGrpSpPr>
          <p:cNvPr id="167" name="Group 166"/>
          <p:cNvGrpSpPr/>
          <p:nvPr/>
        </p:nvGrpSpPr>
        <p:grpSpPr>
          <a:xfrm>
            <a:off x="6132032" y="3499646"/>
            <a:ext cx="553280" cy="241878"/>
            <a:chOff x="5753850" y="1972661"/>
            <a:chExt cx="553280" cy="241878"/>
          </a:xfrm>
        </p:grpSpPr>
        <p:cxnSp>
          <p:nvCxnSpPr>
            <p:cNvPr id="152" name="Straight Connector 151"/>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525355" y="3332585"/>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a:t>
            </a:r>
          </a:p>
        </p:txBody>
      </p:sp>
      <p:sp>
        <p:nvSpPr>
          <p:cNvPr id="172" name="Rectangle 171"/>
          <p:cNvSpPr/>
          <p:nvPr/>
        </p:nvSpPr>
        <p:spPr>
          <a:xfrm>
            <a:off x="7677355" y="399009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≥1</a:t>
            </a:r>
            <a:endParaRPr lang="sv-SE" sz="1600" dirty="0">
              <a:solidFill>
                <a:schemeClr val="tx1"/>
              </a:solidFill>
            </a:endParaRPr>
          </a:p>
        </p:txBody>
      </p:sp>
      <p:grpSp>
        <p:nvGrpSpPr>
          <p:cNvPr id="187" name="Group 186"/>
          <p:cNvGrpSpPr/>
          <p:nvPr/>
        </p:nvGrpSpPr>
        <p:grpSpPr>
          <a:xfrm>
            <a:off x="6127152" y="4437112"/>
            <a:ext cx="1125149" cy="241878"/>
            <a:chOff x="5753850" y="1972661"/>
            <a:chExt cx="553280" cy="241878"/>
          </a:xfrm>
        </p:grpSpPr>
        <p:cxnSp>
          <p:nvCxnSpPr>
            <p:cNvPr id="188" name="Straight Connector 187"/>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7101355" y="4284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&amp;</a:t>
            </a:r>
          </a:p>
        </p:txBody>
      </p:sp>
      <p:sp>
        <p:nvSpPr>
          <p:cNvPr id="176" name="Rectangle 175"/>
          <p:cNvSpPr/>
          <p:nvPr/>
        </p:nvSpPr>
        <p:spPr>
          <a:xfrm>
            <a:off x="5778805" y="3284984"/>
            <a:ext cx="325313" cy="1138773"/>
          </a:xfrm>
          <a:prstGeom prst="rect">
            <a:avLst/>
          </a:prstGeom>
          <a:solidFill>
            <a:schemeClr val="bg1"/>
          </a:solidFill>
        </p:spPr>
        <p:txBody>
          <a:bodyPr wrap="square">
            <a:spAutoFit/>
          </a:bodyPr>
          <a:lstStyle/>
          <a:p>
            <a:pPr algn="ctr"/>
            <a:r>
              <a:rPr lang="sv-SE" dirty="0" smtClean="0"/>
              <a:t>A</a:t>
            </a:r>
          </a:p>
          <a:p>
            <a:pPr algn="ctr"/>
            <a:r>
              <a:rPr lang="sv-SE" dirty="0" smtClean="0">
                <a:solidFill>
                  <a:schemeClr val="tx1"/>
                </a:solidFill>
              </a:rPr>
              <a:t>B</a:t>
            </a:r>
          </a:p>
          <a:p>
            <a:pPr algn="ctr">
              <a:lnSpc>
                <a:spcPct val="150000"/>
              </a:lnSpc>
              <a:spcBef>
                <a:spcPts val="400"/>
              </a:spcBef>
            </a:pPr>
            <a:r>
              <a:rPr lang="sv-SE" dirty="0"/>
              <a:t>C</a:t>
            </a:r>
            <a:endParaRPr lang="sv-SE" dirty="0" smtClean="0">
              <a:solidFill>
                <a:schemeClr val="tx1"/>
              </a:solidFill>
            </a:endParaRPr>
          </a:p>
        </p:txBody>
      </p:sp>
      <p:sp>
        <p:nvSpPr>
          <p:cNvPr id="191" name="Rectangle 190"/>
          <p:cNvSpPr/>
          <p:nvPr/>
        </p:nvSpPr>
        <p:spPr>
          <a:xfrm>
            <a:off x="5778805" y="4294779"/>
            <a:ext cx="325313" cy="646331"/>
          </a:xfrm>
          <a:prstGeom prst="rect">
            <a:avLst/>
          </a:prstGeom>
          <a:solidFill>
            <a:schemeClr val="bg1"/>
          </a:solidFill>
        </p:spPr>
        <p:txBody>
          <a:bodyPr wrap="square">
            <a:spAutoFit/>
          </a:bodyPr>
          <a:lstStyle/>
          <a:p>
            <a:pPr algn="ctr"/>
            <a:r>
              <a:rPr lang="sv-SE" dirty="0"/>
              <a:t>D</a:t>
            </a:r>
            <a:endParaRPr lang="sv-SE" dirty="0" smtClean="0"/>
          </a:p>
          <a:p>
            <a:pPr algn="ctr"/>
            <a:r>
              <a:rPr lang="sv-SE" dirty="0"/>
              <a:t>E</a:t>
            </a:r>
            <a:endParaRPr lang="sv-SE" dirty="0" smtClean="0">
              <a:solidFill>
                <a:schemeClr val="tx1"/>
              </a:solidFill>
            </a:endParaRPr>
          </a:p>
        </p:txBody>
      </p:sp>
      <p:graphicFrame>
        <p:nvGraphicFramePr>
          <p:cNvPr id="192" name="Object 191"/>
          <p:cNvGraphicFramePr>
            <a:graphicFrameLocks noChangeAspect="1"/>
          </p:cNvGraphicFramePr>
          <p:nvPr>
            <p:extLst>
              <p:ext uri="{D42A27DB-BD31-4B8C-83A1-F6EECF244321}">
                <p14:modId xmlns:p14="http://schemas.microsoft.com/office/powerpoint/2010/main" val="3123547672"/>
              </p:ext>
            </p:extLst>
          </p:nvPr>
        </p:nvGraphicFramePr>
        <p:xfrm>
          <a:off x="6026150" y="2735263"/>
          <a:ext cx="1816100" cy="392112"/>
        </p:xfrm>
        <a:graphic>
          <a:graphicData uri="http://schemas.openxmlformats.org/presentationml/2006/ole">
            <mc:AlternateContent xmlns:mc="http://schemas.openxmlformats.org/markup-compatibility/2006">
              <mc:Choice xmlns:v="urn:schemas-microsoft-com:vml" Requires="v">
                <p:oleObj spid="_x0000_s1103" name="Equation" r:id="rId5" imgW="1180800" imgH="253800" progId="Equation.DSMT4">
                  <p:embed/>
                </p:oleObj>
              </mc:Choice>
              <mc:Fallback>
                <p:oleObj name="Equation" r:id="rId5" imgW="1180800" imgH="253800" progId="Equation.DSMT4">
                  <p:embed/>
                  <p:pic>
                    <p:nvPicPr>
                      <p:cNvPr id="0" name=""/>
                      <p:cNvPicPr>
                        <a:picLocks noChangeAspect="1" noChangeArrowheads="1"/>
                      </p:cNvPicPr>
                      <p:nvPr/>
                    </p:nvPicPr>
                    <p:blipFill>
                      <a:blip r:embed="rId6"/>
                      <a:srcRect/>
                      <a:stretch>
                        <a:fillRect/>
                      </a:stretch>
                    </p:blipFill>
                    <p:spPr bwMode="auto">
                      <a:xfrm>
                        <a:off x="6026150" y="2735263"/>
                        <a:ext cx="18161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 name="Rectangle 193"/>
          <p:cNvSpPr/>
          <p:nvPr/>
        </p:nvSpPr>
        <p:spPr>
          <a:xfrm>
            <a:off x="3494776" y="1256248"/>
            <a:ext cx="2381406" cy="1085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oup 15"/>
          <p:cNvGrpSpPr/>
          <p:nvPr/>
        </p:nvGrpSpPr>
        <p:grpSpPr>
          <a:xfrm>
            <a:off x="680400" y="3607004"/>
            <a:ext cx="4629918" cy="2342276"/>
            <a:chOff x="683568" y="3607004"/>
            <a:chExt cx="4629918" cy="2342276"/>
          </a:xfrm>
        </p:grpSpPr>
        <p:cxnSp>
          <p:nvCxnSpPr>
            <p:cNvPr id="179" name="Straight Connector 178"/>
            <p:cNvCxnSpPr/>
            <p:nvPr/>
          </p:nvCxnSpPr>
          <p:spPr>
            <a:xfrm flipV="1">
              <a:off x="1321200" y="3996000"/>
              <a:ext cx="0" cy="37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noChangeAspect="1"/>
            </p:cNvGraphicFramePr>
            <p:nvPr>
              <p:extLst>
                <p:ext uri="{D42A27DB-BD31-4B8C-83A1-F6EECF244321}">
                  <p14:modId xmlns:p14="http://schemas.microsoft.com/office/powerpoint/2010/main" val="3045610644"/>
                </p:ext>
              </p:extLst>
            </p:nvPr>
          </p:nvGraphicFramePr>
          <p:xfrm>
            <a:off x="3123678" y="5485159"/>
            <a:ext cx="2105025" cy="392113"/>
          </p:xfrm>
          <a:graphic>
            <a:graphicData uri="http://schemas.openxmlformats.org/presentationml/2006/ole">
              <mc:AlternateContent xmlns:mc="http://schemas.openxmlformats.org/markup-compatibility/2006">
                <mc:Choice xmlns:v="urn:schemas-microsoft-com:vml" Requires="v">
                  <p:oleObj spid="_x0000_s1104" name="Equation" r:id="rId7" imgW="1371600" imgH="253800" progId="Equation.3">
                    <p:embed/>
                  </p:oleObj>
                </mc:Choice>
                <mc:Fallback>
                  <p:oleObj name="Equation" r:id="rId7" imgW="1371600" imgH="253800" progId="Equation.3">
                    <p:embed/>
                    <p:pic>
                      <p:nvPicPr>
                        <p:cNvPr id="0" name=""/>
                        <p:cNvPicPr>
                          <a:picLocks noChangeAspect="1" noChangeArrowheads="1"/>
                        </p:cNvPicPr>
                        <p:nvPr/>
                      </p:nvPicPr>
                      <p:blipFill>
                        <a:blip r:embed="rId8"/>
                        <a:srcRect/>
                        <a:stretch>
                          <a:fillRect/>
                        </a:stretch>
                      </p:blipFill>
                      <p:spPr bwMode="auto">
                        <a:xfrm>
                          <a:off x="3123678" y="5485159"/>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83568" y="4767906"/>
              <a:ext cx="784578" cy="697794"/>
              <a:chOff x="683568" y="4530911"/>
              <a:chExt cx="784578" cy="697794"/>
            </a:xfrm>
          </p:grpSpPr>
          <p:sp>
            <p:nvSpPr>
              <p:cNvPr id="7" name="Rectangle 6"/>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grpSp>
          <p:nvGrpSpPr>
            <p:cNvPr id="88" name="Group 87"/>
            <p:cNvGrpSpPr/>
            <p:nvPr/>
          </p:nvGrpSpPr>
          <p:grpSpPr>
            <a:xfrm>
              <a:off x="1404000" y="4767906"/>
              <a:ext cx="784578" cy="697794"/>
              <a:chOff x="683568" y="4530911"/>
              <a:chExt cx="784578" cy="697794"/>
            </a:xfrm>
          </p:grpSpPr>
          <p:sp>
            <p:nvSpPr>
              <p:cNvPr id="89" name="Rectangle 88"/>
              <p:cNvSpPr/>
              <p:nvPr/>
            </p:nvSpPr>
            <p:spPr>
              <a:xfrm>
                <a:off x="683568"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90" name="Straight Connector 89"/>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aphicFrame>
          <p:nvGraphicFramePr>
            <p:cNvPr id="139" name="Object 138"/>
            <p:cNvGraphicFramePr>
              <a:graphicFrameLocks noChangeAspect="1"/>
            </p:cNvGraphicFramePr>
            <p:nvPr>
              <p:extLst>
                <p:ext uri="{D42A27DB-BD31-4B8C-83A1-F6EECF244321}">
                  <p14:modId xmlns:p14="http://schemas.microsoft.com/office/powerpoint/2010/main" val="4146388058"/>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1105" name="Equation" r:id="rId9" imgW="355320" imgH="253800" progId="Equation.DSMT4">
                    <p:embed/>
                  </p:oleObj>
                </mc:Choice>
                <mc:Fallback>
                  <p:oleObj name="Equation" r:id="rId9" imgW="355320" imgH="253800" progId="Equation.DSMT4">
                    <p:embed/>
                    <p:pic>
                      <p:nvPicPr>
                        <p:cNvPr id="0" name=""/>
                        <p:cNvPicPr>
                          <a:picLocks noChangeAspect="1" noChangeArrowheads="1"/>
                        </p:cNvPicPr>
                        <p:nvPr/>
                      </p:nvPicPr>
                      <p:blipFill>
                        <a:blip r:embed="rId10"/>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2973557048"/>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1106" name="Equation" r:id="rId11" imgW="342720" imgH="228600" progId="Equation.DSMT4">
                    <p:embed/>
                  </p:oleObj>
                </mc:Choice>
                <mc:Fallback>
                  <p:oleObj name="Equation" r:id="rId11" imgW="342720" imgH="228600" progId="Equation.DSMT4">
                    <p:embed/>
                    <p:pic>
                      <p:nvPicPr>
                        <p:cNvPr id="0" name=""/>
                        <p:cNvPicPr>
                          <a:picLocks noChangeAspect="1" noChangeArrowheads="1"/>
                        </p:cNvPicPr>
                        <p:nvPr/>
                      </p:nvPicPr>
                      <p:blipFill>
                        <a:blip r:embed="rId12"/>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8" name="Rectangle 137"/>
            <p:cNvSpPr/>
            <p:nvPr/>
          </p:nvSpPr>
          <p:spPr>
            <a:xfrm>
              <a:off x="758744"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41" name="Straight Connector 140"/>
          <p:cNvCxnSpPr/>
          <p:nvPr/>
        </p:nvCxnSpPr>
        <p:spPr>
          <a:xfrm flipV="1">
            <a:off x="1299600" y="3276000"/>
            <a:ext cx="0" cy="70788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3" name="Rectangle 192"/>
          <p:cNvSpPr/>
          <p:nvPr/>
        </p:nvSpPr>
        <p:spPr>
          <a:xfrm>
            <a:off x="1062000" y="1231200"/>
            <a:ext cx="2429880" cy="275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5" name="Rectangle 144"/>
          <p:cNvSpPr/>
          <p:nvPr/>
        </p:nvSpPr>
        <p:spPr>
          <a:xfrm>
            <a:off x="5778805" y="4294779"/>
            <a:ext cx="325313" cy="646331"/>
          </a:xfrm>
          <a:prstGeom prst="rect">
            <a:avLst/>
          </a:prstGeom>
          <a:solidFill>
            <a:schemeClr val="bg1"/>
          </a:solidFill>
        </p:spPr>
        <p:txBody>
          <a:bodyPr wrap="square">
            <a:spAutoFit/>
          </a:bodyPr>
          <a:lstStyle/>
          <a:p>
            <a:pPr algn="ctr"/>
            <a:r>
              <a:rPr lang="sv-SE" dirty="0"/>
              <a:t>A</a:t>
            </a:r>
            <a:endParaRPr lang="sv-SE" dirty="0" smtClean="0"/>
          </a:p>
          <a:p>
            <a:pPr algn="ctr"/>
            <a:r>
              <a:rPr lang="sv-SE" dirty="0"/>
              <a:t>B</a:t>
            </a:r>
            <a:endParaRPr lang="sv-SE" dirty="0" smtClean="0">
              <a:solidFill>
                <a:schemeClr val="tx1"/>
              </a:solidFill>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830066370"/>
              </p:ext>
            </p:extLst>
          </p:nvPr>
        </p:nvGraphicFramePr>
        <p:xfrm>
          <a:off x="6026150" y="2735263"/>
          <a:ext cx="1816100" cy="392112"/>
        </p:xfrm>
        <a:graphic>
          <a:graphicData uri="http://schemas.openxmlformats.org/presentationml/2006/ole">
            <mc:AlternateContent xmlns:mc="http://schemas.openxmlformats.org/markup-compatibility/2006">
              <mc:Choice xmlns:v="urn:schemas-microsoft-com:vml" Requires="v">
                <p:oleObj spid="_x0000_s1107" name="Equation" r:id="rId13" imgW="1180800" imgH="253800" progId="Equation.DSMT4">
                  <p:embed/>
                </p:oleObj>
              </mc:Choice>
              <mc:Fallback>
                <p:oleObj name="Equation" r:id="rId13" imgW="1180800" imgH="253800" progId="Equation.DSMT4">
                  <p:embed/>
                  <p:pic>
                    <p:nvPicPr>
                      <p:cNvPr id="0" name=""/>
                      <p:cNvPicPr>
                        <a:picLocks noChangeAspect="1" noChangeArrowheads="1"/>
                      </p:cNvPicPr>
                      <p:nvPr/>
                    </p:nvPicPr>
                    <p:blipFill>
                      <a:blip r:embed="rId14"/>
                      <a:srcRect/>
                      <a:stretch>
                        <a:fillRect/>
                      </a:stretch>
                    </p:blipFill>
                    <p:spPr bwMode="auto">
                      <a:xfrm>
                        <a:off x="6026150" y="2735263"/>
                        <a:ext cx="1816100" cy="392112"/>
                      </a:xfrm>
                      <a:prstGeom prst="rect">
                        <a:avLst/>
                      </a:prstGeom>
                      <a:solidFill>
                        <a:schemeClr val="bg1"/>
                      </a:solidFill>
                      <a:ln>
                        <a:noFill/>
                      </a:ln>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194598603"/>
              </p:ext>
            </p:extLst>
          </p:nvPr>
        </p:nvGraphicFramePr>
        <p:xfrm>
          <a:off x="3492500" y="1403350"/>
          <a:ext cx="4249738" cy="468313"/>
        </p:xfrm>
        <a:graphic>
          <a:graphicData uri="http://schemas.openxmlformats.org/presentationml/2006/ole">
            <mc:AlternateContent xmlns:mc="http://schemas.openxmlformats.org/markup-compatibility/2006">
              <mc:Choice xmlns:v="urn:schemas-microsoft-com:vml" Requires="v">
                <p:oleObj spid="_x0000_s1108" name="Equation" r:id="rId15" imgW="2768400" imgH="304560" progId="Equation.3">
                  <p:embed/>
                </p:oleObj>
              </mc:Choice>
              <mc:Fallback>
                <p:oleObj name="Equation" r:id="rId15" imgW="2768400" imgH="3045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2500" y="1403350"/>
                        <a:ext cx="4249738" cy="468313"/>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24484046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9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3" grpId="0" animBg="1"/>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a:t>
            </a:r>
            <a:r>
              <a:rPr lang="en-US" dirty="0"/>
              <a:t>4</a:t>
            </a:r>
          </a:p>
        </p:txBody>
      </p:sp>
      <p:sp>
        <p:nvSpPr>
          <p:cNvPr id="3" name="Content Placeholder 2"/>
          <p:cNvSpPr>
            <a:spLocks noGrp="1"/>
          </p:cNvSpPr>
          <p:nvPr>
            <p:ph idx="1"/>
          </p:nvPr>
        </p:nvSpPr>
        <p:spPr/>
        <p:txBody>
          <a:bodyPr>
            <a:normAutofit fontScale="92500" lnSpcReduction="20000"/>
          </a:bodyPr>
          <a:lstStyle/>
          <a:p>
            <a:r>
              <a:rPr lang="en-US" dirty="0" smtClean="0">
                <a:solidFill>
                  <a:srgbClr val="008000"/>
                </a:solidFill>
              </a:rPr>
              <a:t>Monday lab2</a:t>
            </a:r>
          </a:p>
          <a:p>
            <a:pPr lvl="1"/>
            <a:r>
              <a:rPr lang="en-US" dirty="0" smtClean="0">
                <a:solidFill>
                  <a:srgbClr val="008000"/>
                </a:solidFill>
              </a:rPr>
              <a:t>Carry gate schematic</a:t>
            </a:r>
          </a:p>
          <a:p>
            <a:r>
              <a:rPr lang="en-US" dirty="0" smtClean="0">
                <a:solidFill>
                  <a:srgbClr val="008000"/>
                </a:solidFill>
              </a:rPr>
              <a:t>Tuesday</a:t>
            </a:r>
          </a:p>
          <a:p>
            <a:pPr lvl="1"/>
            <a:r>
              <a:rPr lang="en-US" dirty="0" smtClean="0">
                <a:solidFill>
                  <a:srgbClr val="008000"/>
                </a:solidFill>
              </a:rPr>
              <a:t>Lecture Layout of CMOS gates</a:t>
            </a:r>
          </a:p>
          <a:p>
            <a:r>
              <a:rPr lang="en-US" dirty="0" smtClean="0">
                <a:solidFill>
                  <a:srgbClr val="008000"/>
                </a:solidFill>
              </a:rPr>
              <a:t>Thursday</a:t>
            </a:r>
          </a:p>
          <a:p>
            <a:pPr lvl="1"/>
            <a:r>
              <a:rPr lang="en-US" dirty="0" err="1">
                <a:solidFill>
                  <a:srgbClr val="008000"/>
                </a:solidFill>
              </a:rPr>
              <a:t>Postlab</a:t>
            </a:r>
            <a:r>
              <a:rPr lang="en-US" dirty="0">
                <a:solidFill>
                  <a:srgbClr val="008000"/>
                </a:solidFill>
              </a:rPr>
              <a:t> review lab 2</a:t>
            </a:r>
          </a:p>
          <a:p>
            <a:pPr lvl="1"/>
            <a:r>
              <a:rPr lang="en-US" dirty="0" smtClean="0">
                <a:solidFill>
                  <a:srgbClr val="008000"/>
                </a:solidFill>
              </a:rPr>
              <a:t>Geometrical </a:t>
            </a:r>
            <a:r>
              <a:rPr lang="en-US" dirty="0" smtClean="0">
                <a:solidFill>
                  <a:srgbClr val="008000"/>
                </a:solidFill>
              </a:rPr>
              <a:t>design </a:t>
            </a:r>
            <a:r>
              <a:rPr lang="en-US" dirty="0" smtClean="0">
                <a:solidFill>
                  <a:srgbClr val="008000"/>
                </a:solidFill>
              </a:rPr>
              <a:t>rules incl. </a:t>
            </a:r>
            <a:r>
              <a:rPr lang="en-US" dirty="0" err="1" smtClean="0">
                <a:solidFill>
                  <a:srgbClr val="008000"/>
                </a:solidFill>
              </a:rPr>
              <a:t>prelab</a:t>
            </a:r>
            <a:r>
              <a:rPr lang="en-US" dirty="0" smtClean="0">
                <a:solidFill>
                  <a:srgbClr val="008000"/>
                </a:solidFill>
              </a:rPr>
              <a:t> 3</a:t>
            </a:r>
            <a:endParaRPr lang="en-US" dirty="0" smtClean="0">
              <a:solidFill>
                <a:srgbClr val="008000"/>
              </a:solidFill>
            </a:endParaRPr>
          </a:p>
          <a:p>
            <a:pPr lvl="1"/>
            <a:r>
              <a:rPr lang="en-US" dirty="0" smtClean="0">
                <a:solidFill>
                  <a:srgbClr val="008000"/>
                </a:solidFill>
              </a:rPr>
              <a:t>Tutorial </a:t>
            </a:r>
            <a:r>
              <a:rPr lang="en-US" dirty="0" smtClean="0">
                <a:solidFill>
                  <a:srgbClr val="008000"/>
                </a:solidFill>
              </a:rPr>
              <a:t>POTW Layout (Victor)</a:t>
            </a:r>
          </a:p>
          <a:p>
            <a:r>
              <a:rPr lang="en-US" dirty="0" smtClean="0"/>
              <a:t>Friday Deadline </a:t>
            </a:r>
            <a:r>
              <a:rPr lang="en-US" dirty="0" err="1" smtClean="0"/>
              <a:t>prelab</a:t>
            </a:r>
            <a:r>
              <a:rPr lang="en-US" dirty="0" smtClean="0"/>
              <a:t> 3 </a:t>
            </a:r>
          </a:p>
          <a:p>
            <a:pPr lvl="1"/>
            <a:r>
              <a:rPr lang="en-US" dirty="0" smtClean="0"/>
              <a:t>Layout of carry </a:t>
            </a:r>
            <a:r>
              <a:rPr lang="en-US" dirty="0" err="1" smtClean="0"/>
              <a:t>ckt</a:t>
            </a:r>
            <a:r>
              <a:rPr lang="en-US" dirty="0" smtClean="0"/>
              <a:t> of full adder</a:t>
            </a:r>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2</a:t>
            </a:fld>
            <a:endParaRPr lang="sv-SE"/>
          </a:p>
        </p:txBody>
      </p:sp>
    </p:spTree>
    <p:extLst>
      <p:ext uri="{BB962C8B-B14F-4D97-AF65-F5344CB8AC3E}">
        <p14:creationId xmlns:p14="http://schemas.microsoft.com/office/powerpoint/2010/main" val="35112197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7740352" y="4299041"/>
            <a:ext cx="75054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smtClean="0"/>
              <a:t>Designing the carry cell</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20</a:t>
            </a:fld>
            <a:endParaRPr lang="sv-SE"/>
          </a:p>
        </p:txBody>
      </p:sp>
      <p:graphicFrame>
        <p:nvGraphicFramePr>
          <p:cNvPr id="6" name="Object 5"/>
          <p:cNvGraphicFramePr>
            <a:graphicFrameLocks noChangeAspect="1"/>
          </p:cNvGraphicFramePr>
          <p:nvPr>
            <p:extLst>
              <p:ext uri="{D42A27DB-BD31-4B8C-83A1-F6EECF244321}">
                <p14:modId xmlns:p14="http://schemas.microsoft.com/office/powerpoint/2010/main" val="2589855132"/>
              </p:ext>
            </p:extLst>
          </p:nvPr>
        </p:nvGraphicFramePr>
        <p:xfrm>
          <a:off x="3123678" y="5465699"/>
          <a:ext cx="2105025" cy="392113"/>
        </p:xfrm>
        <a:graphic>
          <a:graphicData uri="http://schemas.openxmlformats.org/presentationml/2006/ole">
            <mc:AlternateContent xmlns:mc="http://schemas.openxmlformats.org/markup-compatibility/2006">
              <mc:Choice xmlns:v="urn:schemas-microsoft-com:vml" Requires="v">
                <p:oleObj spid="_x0000_s2089" name="Equation" r:id="rId3" imgW="1371600" imgH="253800" progId="Equation.DSMT4">
                  <p:embed/>
                </p:oleObj>
              </mc:Choice>
              <mc:Fallback>
                <p:oleObj name="Equation" r:id="rId3" imgW="1371600" imgH="253800" progId="Equation.DSMT4">
                  <p:embed/>
                  <p:pic>
                    <p:nvPicPr>
                      <p:cNvPr id="0" name=""/>
                      <p:cNvPicPr>
                        <a:picLocks noChangeAspect="1" noChangeArrowheads="1"/>
                      </p:cNvPicPr>
                      <p:nvPr/>
                    </p:nvPicPr>
                    <p:blipFill>
                      <a:blip r:embed="rId4"/>
                      <a:srcRect/>
                      <a:stretch>
                        <a:fillRect/>
                      </a:stretch>
                    </p:blipFill>
                    <p:spPr bwMode="auto">
                      <a:xfrm>
                        <a:off x="3123678" y="5465699"/>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683568" y="4767906"/>
            <a:ext cx="784578" cy="697794"/>
            <a:chOff x="683568" y="4530911"/>
            <a:chExt cx="784578" cy="697794"/>
          </a:xfrm>
        </p:grpSpPr>
        <p:sp>
          <p:nvSpPr>
            <p:cNvPr id="7" name="Rectangle 6"/>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4" name="Group 133"/>
          <p:cNvGrpSpPr/>
          <p:nvPr/>
        </p:nvGrpSpPr>
        <p:grpSpPr>
          <a:xfrm>
            <a:off x="2033100" y="2142000"/>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2010758"/>
            <a:ext cx="1123664" cy="369332"/>
          </a:xfrm>
          <a:prstGeom prst="rect">
            <a:avLst/>
          </a:prstGeom>
        </p:spPr>
        <p:txBody>
          <a:bodyPr wrap="square">
            <a:spAutoFit/>
          </a:bodyPr>
          <a:lstStyle/>
          <a:p>
            <a:pPr algn="ctr"/>
            <a:r>
              <a:rPr lang="sv-SE" dirty="0" smtClean="0">
                <a:solidFill>
                  <a:schemeClr val="tx1"/>
                </a:solidFill>
              </a:rPr>
              <a:t>VDD</a:t>
            </a:r>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grpSp>
        <p:nvGrpSpPr>
          <p:cNvPr id="88" name="Group 87"/>
          <p:cNvGrpSpPr/>
          <p:nvPr/>
        </p:nvGrpSpPr>
        <p:grpSpPr>
          <a:xfrm>
            <a:off x="1995097" y="4767906"/>
            <a:ext cx="193481" cy="697794"/>
            <a:chOff x="1274665" y="4530911"/>
            <a:chExt cx="193481" cy="697794"/>
          </a:xfrm>
        </p:grpSpPr>
        <p:cxnSp>
          <p:nvCxnSpPr>
            <p:cNvPr id="90" name="Straight Connector 89"/>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6" name="Straight Connector 25"/>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36630" y="3429040"/>
            <a:ext cx="307289" cy="360000"/>
            <a:chOff x="1536630" y="3109810"/>
            <a:chExt cx="307289" cy="360000"/>
          </a:xfrm>
        </p:grpSpPr>
        <p:cxnSp>
          <p:nvCxnSpPr>
            <p:cNvPr id="27" name="Straight Connector 26"/>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35" name="Group 134"/>
          <p:cNvGrpSpPr/>
          <p:nvPr/>
        </p:nvGrpSpPr>
        <p:grpSpPr>
          <a:xfrm>
            <a:off x="2627784" y="2528696"/>
            <a:ext cx="815622" cy="1461402"/>
            <a:chOff x="2627784" y="1750897"/>
            <a:chExt cx="815622" cy="1461402"/>
          </a:xfrm>
        </p:grpSpPr>
        <p:sp>
          <p:nvSpPr>
            <p:cNvPr id="111" name="Rectangle 110"/>
            <p:cNvSpPr/>
            <p:nvPr/>
          </p:nvSpPr>
          <p:spPr>
            <a:xfrm>
              <a:off x="3118093" y="19021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2" name="Straight Connector 111"/>
            <p:cNvCxnSpPr/>
            <p:nvPr/>
          </p:nvCxnSpPr>
          <p:spPr>
            <a:xfrm rot="10800000" flipV="1">
              <a:off x="2628000" y="17508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10800000" flipV="1">
              <a:off x="27445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23004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19433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19433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1162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118093" y="2717833"/>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rot="10800000" flipV="1">
              <a:off x="2628000" y="3080282"/>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08377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273775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2726676"/>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2906676"/>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10800000" flipV="1">
              <a:off x="2627785" y="2304576"/>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060848"/>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9" name="Oval 128"/>
            <p:cNvSpPr>
              <a:spLocks noChangeAspect="1"/>
            </p:cNvSpPr>
            <p:nvPr/>
          </p:nvSpPr>
          <p:spPr>
            <a:xfrm>
              <a:off x="2826000" y="285267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39" name="Object 138"/>
          <p:cNvGraphicFramePr>
            <a:graphicFrameLocks noChangeAspect="1"/>
          </p:cNvGraphicFramePr>
          <p:nvPr>
            <p:extLst>
              <p:ext uri="{D42A27DB-BD31-4B8C-83A1-F6EECF244321}">
                <p14:modId xmlns:p14="http://schemas.microsoft.com/office/powerpoint/2010/main" val="1019649379"/>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2090" name="Equation" r:id="rId5" imgW="355320" imgH="253800" progId="Equation.DSMT4">
                  <p:embed/>
                </p:oleObj>
              </mc:Choice>
              <mc:Fallback>
                <p:oleObj name="Equation" r:id="rId5" imgW="355320" imgH="253800" progId="Equation.DSMT4">
                  <p:embed/>
                  <p:pic>
                    <p:nvPicPr>
                      <p:cNvPr id="0" name=""/>
                      <p:cNvPicPr>
                        <a:picLocks noChangeAspect="1" noChangeArrowheads="1"/>
                      </p:cNvPicPr>
                      <p:nvPr/>
                    </p:nvPicPr>
                    <p:blipFill>
                      <a:blip r:embed="rId6"/>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1549445932"/>
              </p:ext>
            </p:extLst>
          </p:nvPr>
        </p:nvGraphicFramePr>
        <p:xfrm>
          <a:off x="3492000" y="1404000"/>
          <a:ext cx="4249738" cy="468313"/>
        </p:xfrm>
        <a:graphic>
          <a:graphicData uri="http://schemas.openxmlformats.org/presentationml/2006/ole">
            <mc:AlternateContent xmlns:mc="http://schemas.openxmlformats.org/markup-compatibility/2006">
              <mc:Choice xmlns:v="urn:schemas-microsoft-com:vml" Requires="v">
                <p:oleObj spid="_x0000_s2091" name="Equation" r:id="rId7" imgW="2768400" imgH="304560" progId="Equation.DSMT4">
                  <p:embed/>
                </p:oleObj>
              </mc:Choice>
              <mc:Fallback>
                <p:oleObj name="Equation" r:id="rId7" imgW="2768400" imgH="304560" progId="Equation.DSMT4">
                  <p:embed/>
                  <p:pic>
                    <p:nvPicPr>
                      <p:cNvPr id="0" name=""/>
                      <p:cNvPicPr>
                        <a:picLocks noChangeAspect="1" noChangeArrowheads="1"/>
                      </p:cNvPicPr>
                      <p:nvPr/>
                    </p:nvPicPr>
                    <p:blipFill>
                      <a:blip r:embed="rId8"/>
                      <a:srcRect/>
                      <a:stretch>
                        <a:fillRect/>
                      </a:stretch>
                    </p:blipFill>
                    <p:spPr bwMode="auto">
                      <a:xfrm>
                        <a:off x="3492000" y="1404000"/>
                        <a:ext cx="42497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3761741077"/>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2092" name="Equation" r:id="rId9" imgW="342720" imgH="228600" progId="Equation.3">
                  <p:embed/>
                </p:oleObj>
              </mc:Choice>
              <mc:Fallback>
                <p:oleObj name="Equation" r:id="rId9" imgW="342720" imgH="228600" progId="Equation.3">
                  <p:embed/>
                  <p:pic>
                    <p:nvPicPr>
                      <p:cNvPr id="0" name=""/>
                      <p:cNvPicPr>
                        <a:picLocks noChangeAspect="1" noChangeArrowheads="1"/>
                      </p:cNvPicPr>
                      <p:nvPr/>
                    </p:nvPicPr>
                    <p:blipFill>
                      <a:blip r:embed="rId10"/>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 name="Straight Connector 154"/>
          <p:cNvCxnSpPr/>
          <p:nvPr/>
        </p:nvCxnSpPr>
        <p:spPr>
          <a:xfrm>
            <a:off x="6132032" y="4149080"/>
            <a:ext cx="11817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101355" y="3708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&amp;</a:t>
            </a:r>
            <a:endParaRPr lang="sv-SE" sz="1600" dirty="0">
              <a:solidFill>
                <a:schemeClr val="tx1"/>
              </a:solidFill>
            </a:endParaRPr>
          </a:p>
        </p:txBody>
      </p:sp>
      <p:grpSp>
        <p:nvGrpSpPr>
          <p:cNvPr id="167" name="Group 166"/>
          <p:cNvGrpSpPr/>
          <p:nvPr/>
        </p:nvGrpSpPr>
        <p:grpSpPr>
          <a:xfrm>
            <a:off x="6132032" y="3499646"/>
            <a:ext cx="553280" cy="241878"/>
            <a:chOff x="5753850" y="1972661"/>
            <a:chExt cx="553280" cy="241878"/>
          </a:xfrm>
        </p:grpSpPr>
        <p:cxnSp>
          <p:nvCxnSpPr>
            <p:cNvPr id="152" name="Straight Connector 151"/>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525355" y="3332585"/>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a:t>
            </a:r>
          </a:p>
        </p:txBody>
      </p:sp>
      <p:sp>
        <p:nvSpPr>
          <p:cNvPr id="172" name="Rectangle 171"/>
          <p:cNvSpPr/>
          <p:nvPr/>
        </p:nvSpPr>
        <p:spPr>
          <a:xfrm>
            <a:off x="7677355" y="399009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≥1</a:t>
            </a:r>
            <a:endParaRPr lang="sv-SE" sz="1600" dirty="0">
              <a:solidFill>
                <a:schemeClr val="tx1"/>
              </a:solidFill>
            </a:endParaRPr>
          </a:p>
        </p:txBody>
      </p:sp>
      <p:sp>
        <p:nvSpPr>
          <p:cNvPr id="176" name="Rectangle 175"/>
          <p:cNvSpPr/>
          <p:nvPr/>
        </p:nvSpPr>
        <p:spPr>
          <a:xfrm>
            <a:off x="5778805" y="3284984"/>
            <a:ext cx="325313" cy="1138773"/>
          </a:xfrm>
          <a:prstGeom prst="rect">
            <a:avLst/>
          </a:prstGeom>
          <a:solidFill>
            <a:schemeClr val="bg1"/>
          </a:solidFill>
        </p:spPr>
        <p:txBody>
          <a:bodyPr wrap="square">
            <a:spAutoFit/>
          </a:bodyPr>
          <a:lstStyle/>
          <a:p>
            <a:pPr algn="ctr"/>
            <a:r>
              <a:rPr lang="sv-SE" dirty="0" smtClean="0"/>
              <a:t>A</a:t>
            </a:r>
          </a:p>
          <a:p>
            <a:pPr algn="ctr"/>
            <a:r>
              <a:rPr lang="sv-SE" dirty="0" smtClean="0">
                <a:solidFill>
                  <a:schemeClr val="tx1"/>
                </a:solidFill>
              </a:rPr>
              <a:t>B</a:t>
            </a:r>
          </a:p>
          <a:p>
            <a:pPr algn="ctr">
              <a:lnSpc>
                <a:spcPct val="150000"/>
              </a:lnSpc>
              <a:spcBef>
                <a:spcPts val="400"/>
              </a:spcBef>
            </a:pPr>
            <a:r>
              <a:rPr lang="sv-SE" dirty="0"/>
              <a:t>C</a:t>
            </a:r>
            <a:endParaRPr lang="sv-SE" dirty="0" smtClean="0">
              <a:solidFill>
                <a:schemeClr val="tx1"/>
              </a:solidFill>
            </a:endParaRPr>
          </a:p>
        </p:txBody>
      </p:sp>
      <p:cxnSp>
        <p:nvCxnSpPr>
          <p:cNvPr id="179" name="Straight Connector 178"/>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a:off x="6127152" y="4437112"/>
            <a:ext cx="1125149" cy="241878"/>
            <a:chOff x="5753850" y="1972661"/>
            <a:chExt cx="553280" cy="241878"/>
          </a:xfrm>
        </p:grpSpPr>
        <p:cxnSp>
          <p:nvCxnSpPr>
            <p:cNvPr id="188" name="Straight Connector 187"/>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7101355" y="4284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&amp;</a:t>
            </a:r>
          </a:p>
        </p:txBody>
      </p:sp>
      <p:sp>
        <p:nvSpPr>
          <p:cNvPr id="191" name="Rectangle 190"/>
          <p:cNvSpPr/>
          <p:nvPr/>
        </p:nvSpPr>
        <p:spPr>
          <a:xfrm>
            <a:off x="5778805" y="4294779"/>
            <a:ext cx="325313" cy="646331"/>
          </a:xfrm>
          <a:prstGeom prst="rect">
            <a:avLst/>
          </a:prstGeom>
          <a:solidFill>
            <a:schemeClr val="bg1"/>
          </a:solidFill>
        </p:spPr>
        <p:txBody>
          <a:bodyPr wrap="square">
            <a:spAutoFit/>
          </a:bodyPr>
          <a:lstStyle/>
          <a:p>
            <a:pPr algn="ctr"/>
            <a:r>
              <a:rPr lang="sv-SE" dirty="0"/>
              <a:t>A</a:t>
            </a:r>
            <a:endParaRPr lang="sv-SE" dirty="0" smtClean="0"/>
          </a:p>
          <a:p>
            <a:pPr algn="ctr"/>
            <a:r>
              <a:rPr lang="sv-SE" dirty="0"/>
              <a:t>B</a:t>
            </a:r>
            <a:endParaRPr lang="sv-SE" dirty="0" smtClean="0">
              <a:solidFill>
                <a:schemeClr val="tx1"/>
              </a:solidFill>
            </a:endParaRPr>
          </a:p>
        </p:txBody>
      </p:sp>
      <p:grpSp>
        <p:nvGrpSpPr>
          <p:cNvPr id="138" name="Group 137"/>
          <p:cNvGrpSpPr/>
          <p:nvPr/>
        </p:nvGrpSpPr>
        <p:grpSpPr>
          <a:xfrm>
            <a:off x="835968" y="2528696"/>
            <a:ext cx="784578" cy="697794"/>
            <a:chOff x="683568" y="4530911"/>
            <a:chExt cx="784578" cy="697794"/>
          </a:xfrm>
        </p:grpSpPr>
        <p:sp>
          <p:nvSpPr>
            <p:cNvPr id="141" name="Rectangle 140"/>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42" name="Straight Connector 14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547664" y="2528696"/>
            <a:ext cx="784578" cy="697794"/>
            <a:chOff x="683568" y="4530911"/>
            <a:chExt cx="784578" cy="697794"/>
          </a:xfrm>
        </p:grpSpPr>
        <p:sp>
          <p:nvSpPr>
            <p:cNvPr id="150" name="Rectangle 149"/>
            <p:cNvSpPr/>
            <p:nvPr/>
          </p:nvSpPr>
          <p:spPr>
            <a:xfrm>
              <a:off x="683568"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51" name="Straight Connector 150"/>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Oval 172"/>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5" name="Rectangle 174"/>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77" name="Straight Connector 176"/>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7189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 name="Straight Connector 173"/>
          <p:cNvCxnSpPr/>
          <p:nvPr/>
        </p:nvCxnSpPr>
        <p:spPr>
          <a:xfrm>
            <a:off x="7740352" y="4299041"/>
            <a:ext cx="75054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v-SE" dirty="0" smtClean="0"/>
              <a:t>Designing </a:t>
            </a:r>
            <a:r>
              <a:rPr lang="sv-SE" dirty="0" smtClean="0"/>
              <a:t>the carry cell</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21</a:t>
            </a:fld>
            <a:endParaRPr lang="sv-SE" dirty="0"/>
          </a:p>
        </p:txBody>
      </p:sp>
      <p:graphicFrame>
        <p:nvGraphicFramePr>
          <p:cNvPr id="6" name="Object 5"/>
          <p:cNvGraphicFramePr>
            <a:graphicFrameLocks noChangeAspect="1"/>
          </p:cNvGraphicFramePr>
          <p:nvPr>
            <p:extLst>
              <p:ext uri="{D42A27DB-BD31-4B8C-83A1-F6EECF244321}">
                <p14:modId xmlns:p14="http://schemas.microsoft.com/office/powerpoint/2010/main" val="2800613367"/>
              </p:ext>
            </p:extLst>
          </p:nvPr>
        </p:nvGraphicFramePr>
        <p:xfrm>
          <a:off x="693736" y="5939195"/>
          <a:ext cx="2105025" cy="392113"/>
        </p:xfrm>
        <a:graphic>
          <a:graphicData uri="http://schemas.openxmlformats.org/presentationml/2006/ole">
            <mc:AlternateContent xmlns:mc="http://schemas.openxmlformats.org/markup-compatibility/2006">
              <mc:Choice xmlns:v="urn:schemas-microsoft-com:vml" Requires="v">
                <p:oleObj spid="_x0000_s3137" name="Equation" r:id="rId3" imgW="1371600" imgH="253800" progId="Equation.DSMT4">
                  <p:embed/>
                </p:oleObj>
              </mc:Choice>
              <mc:Fallback>
                <p:oleObj name="Equation" r:id="rId3" imgW="1371600" imgH="253800" progId="Equation.DSMT4">
                  <p:embed/>
                  <p:pic>
                    <p:nvPicPr>
                      <p:cNvPr id="0" name=""/>
                      <p:cNvPicPr>
                        <a:picLocks noChangeAspect="1" noChangeArrowheads="1"/>
                      </p:cNvPicPr>
                      <p:nvPr/>
                    </p:nvPicPr>
                    <p:blipFill>
                      <a:blip r:embed="rId4"/>
                      <a:srcRect/>
                      <a:stretch>
                        <a:fillRect/>
                      </a:stretch>
                    </p:blipFill>
                    <p:spPr bwMode="auto">
                      <a:xfrm>
                        <a:off x="693736" y="5939195"/>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3568" y="498508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51580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4" name="Group 133"/>
          <p:cNvGrpSpPr/>
          <p:nvPr/>
        </p:nvGrpSpPr>
        <p:grpSpPr>
          <a:xfrm>
            <a:off x="2033100" y="2142000"/>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2010758"/>
            <a:ext cx="1123664" cy="369332"/>
          </a:xfrm>
          <a:prstGeom prst="rect">
            <a:avLst/>
          </a:prstGeom>
        </p:spPr>
        <p:txBody>
          <a:bodyPr wrap="square">
            <a:spAutoFit/>
          </a:bodyPr>
          <a:lstStyle/>
          <a:p>
            <a:pPr algn="ctr"/>
            <a:r>
              <a:rPr lang="sv-SE" dirty="0" smtClean="0">
                <a:solidFill>
                  <a:schemeClr val="tx1"/>
                </a:solidFill>
              </a:rPr>
              <a:t>VDD</a:t>
            </a:r>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sp>
        <p:nvSpPr>
          <p:cNvPr id="89" name="Rectangle 88"/>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90" name="Straight Connector 89"/>
          <p:cNvCxnSpPr/>
          <p:nvPr/>
        </p:nvCxnSpPr>
        <p:spPr>
          <a:xfrm flipV="1">
            <a:off x="2178395"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073799"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65332"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7991"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99509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178395"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6" name="Straight Connector 25"/>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36630" y="3429040"/>
            <a:ext cx="307289" cy="360000"/>
            <a:chOff x="1536630" y="3109810"/>
            <a:chExt cx="307289" cy="360000"/>
          </a:xfrm>
        </p:grpSpPr>
        <p:cxnSp>
          <p:nvCxnSpPr>
            <p:cNvPr id="27" name="Straight Connector 26"/>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12" name="Straight Connector 111"/>
          <p:cNvCxnSpPr/>
          <p:nvPr/>
        </p:nvCxnSpPr>
        <p:spPr>
          <a:xfrm rot="10800000" flipV="1">
            <a:off x="2628000" y="252869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627784" y="3107206"/>
            <a:ext cx="0" cy="3351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627784" y="2708920"/>
            <a:ext cx="815622" cy="401190"/>
            <a:chOff x="2627784" y="2679990"/>
            <a:chExt cx="815622" cy="401190"/>
          </a:xfrm>
        </p:grpSpPr>
        <p:sp>
          <p:nvSpPr>
            <p:cNvPr id="111" name="Rectangle 110"/>
            <p:cNvSpPr/>
            <p:nvPr/>
          </p:nvSpPr>
          <p:spPr>
            <a:xfrm>
              <a:off x="3118093" y="2679990"/>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3" name="Straight Connector 112"/>
            <p:cNvCxnSpPr/>
            <p:nvPr/>
          </p:nvCxnSpPr>
          <p:spPr>
            <a:xfrm rot="10800000" flipV="1">
              <a:off x="27445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307827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27211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89401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838647"/>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39" name="Object 138"/>
          <p:cNvGraphicFramePr>
            <a:graphicFrameLocks noChangeAspect="1"/>
          </p:cNvGraphicFramePr>
          <p:nvPr>
            <p:extLst>
              <p:ext uri="{D42A27DB-BD31-4B8C-83A1-F6EECF244321}">
                <p14:modId xmlns:p14="http://schemas.microsoft.com/office/powerpoint/2010/main" val="3779628734"/>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3138" name="Equation" r:id="rId5" imgW="355320" imgH="253800" progId="Equation.DSMT4">
                  <p:embed/>
                </p:oleObj>
              </mc:Choice>
              <mc:Fallback>
                <p:oleObj name="Equation" r:id="rId5" imgW="355320" imgH="253800" progId="Equation.DSMT4">
                  <p:embed/>
                  <p:pic>
                    <p:nvPicPr>
                      <p:cNvPr id="0" name=""/>
                      <p:cNvPicPr>
                        <a:picLocks noChangeAspect="1" noChangeArrowheads="1"/>
                      </p:cNvPicPr>
                      <p:nvPr/>
                    </p:nvPicPr>
                    <p:blipFill>
                      <a:blip r:embed="rId6"/>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2573648849"/>
              </p:ext>
            </p:extLst>
          </p:nvPr>
        </p:nvGraphicFramePr>
        <p:xfrm>
          <a:off x="3492000" y="1404000"/>
          <a:ext cx="4249738" cy="468313"/>
        </p:xfrm>
        <a:graphic>
          <a:graphicData uri="http://schemas.openxmlformats.org/presentationml/2006/ole">
            <mc:AlternateContent xmlns:mc="http://schemas.openxmlformats.org/markup-compatibility/2006">
              <mc:Choice xmlns:v="urn:schemas-microsoft-com:vml" Requires="v">
                <p:oleObj spid="_x0000_s3139" name="Equation" r:id="rId7" imgW="2768400" imgH="304560" progId="Equation.DSMT4">
                  <p:embed/>
                </p:oleObj>
              </mc:Choice>
              <mc:Fallback>
                <p:oleObj name="Equation" r:id="rId7" imgW="2768400" imgH="304560" progId="Equation.DSMT4">
                  <p:embed/>
                  <p:pic>
                    <p:nvPicPr>
                      <p:cNvPr id="0" name=""/>
                      <p:cNvPicPr>
                        <a:picLocks noChangeAspect="1" noChangeArrowheads="1"/>
                      </p:cNvPicPr>
                      <p:nvPr/>
                    </p:nvPicPr>
                    <p:blipFill>
                      <a:blip r:embed="rId8"/>
                      <a:srcRect/>
                      <a:stretch>
                        <a:fillRect/>
                      </a:stretch>
                    </p:blipFill>
                    <p:spPr bwMode="auto">
                      <a:xfrm>
                        <a:off x="3492000" y="1404000"/>
                        <a:ext cx="424973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204785184"/>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3140" name="Equation" r:id="rId9" imgW="342720" imgH="228600" progId="Equation.3">
                  <p:embed/>
                </p:oleObj>
              </mc:Choice>
              <mc:Fallback>
                <p:oleObj name="Equation" r:id="rId9" imgW="342720" imgH="228600" progId="Equation.3">
                  <p:embed/>
                  <p:pic>
                    <p:nvPicPr>
                      <p:cNvPr id="0" name=""/>
                      <p:cNvPicPr>
                        <a:picLocks noChangeAspect="1" noChangeArrowheads="1"/>
                      </p:cNvPicPr>
                      <p:nvPr/>
                    </p:nvPicPr>
                    <p:blipFill>
                      <a:blip r:embed="rId10"/>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5" name="Straight Connector 154"/>
          <p:cNvCxnSpPr/>
          <p:nvPr/>
        </p:nvCxnSpPr>
        <p:spPr>
          <a:xfrm>
            <a:off x="6132032" y="4149080"/>
            <a:ext cx="118175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7101355" y="3708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&amp;</a:t>
            </a:r>
            <a:endParaRPr lang="sv-SE" sz="1600" dirty="0">
              <a:solidFill>
                <a:schemeClr val="tx1"/>
              </a:solidFill>
            </a:endParaRPr>
          </a:p>
        </p:txBody>
      </p:sp>
      <p:grpSp>
        <p:nvGrpSpPr>
          <p:cNvPr id="167" name="Group 166"/>
          <p:cNvGrpSpPr/>
          <p:nvPr/>
        </p:nvGrpSpPr>
        <p:grpSpPr>
          <a:xfrm>
            <a:off x="6132032" y="3499646"/>
            <a:ext cx="553280" cy="241878"/>
            <a:chOff x="5753850" y="1972661"/>
            <a:chExt cx="553280" cy="241878"/>
          </a:xfrm>
        </p:grpSpPr>
        <p:cxnSp>
          <p:nvCxnSpPr>
            <p:cNvPr id="152" name="Straight Connector 151"/>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6525355" y="3332585"/>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≥1</a:t>
            </a:r>
          </a:p>
        </p:txBody>
      </p:sp>
      <p:sp>
        <p:nvSpPr>
          <p:cNvPr id="172" name="Rectangle 171"/>
          <p:cNvSpPr/>
          <p:nvPr/>
        </p:nvSpPr>
        <p:spPr>
          <a:xfrm>
            <a:off x="7677355" y="3990099"/>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smtClean="0">
                <a:solidFill>
                  <a:schemeClr val="tx1"/>
                </a:solidFill>
              </a:rPr>
              <a:t>≥1</a:t>
            </a:r>
            <a:endParaRPr lang="sv-SE" sz="1600" dirty="0">
              <a:solidFill>
                <a:schemeClr val="tx1"/>
              </a:solidFill>
            </a:endParaRPr>
          </a:p>
        </p:txBody>
      </p:sp>
      <p:sp>
        <p:nvSpPr>
          <p:cNvPr id="176" name="Rectangle 175"/>
          <p:cNvSpPr/>
          <p:nvPr/>
        </p:nvSpPr>
        <p:spPr>
          <a:xfrm>
            <a:off x="5778805" y="3284984"/>
            <a:ext cx="325313" cy="1138773"/>
          </a:xfrm>
          <a:prstGeom prst="rect">
            <a:avLst/>
          </a:prstGeom>
          <a:solidFill>
            <a:schemeClr val="bg1"/>
          </a:solidFill>
        </p:spPr>
        <p:txBody>
          <a:bodyPr wrap="square">
            <a:spAutoFit/>
          </a:bodyPr>
          <a:lstStyle/>
          <a:p>
            <a:pPr algn="ctr"/>
            <a:r>
              <a:rPr lang="sv-SE" dirty="0" smtClean="0"/>
              <a:t>A</a:t>
            </a:r>
          </a:p>
          <a:p>
            <a:pPr algn="ctr"/>
            <a:r>
              <a:rPr lang="sv-SE" dirty="0" smtClean="0">
                <a:solidFill>
                  <a:schemeClr val="tx1"/>
                </a:solidFill>
              </a:rPr>
              <a:t>B</a:t>
            </a:r>
          </a:p>
          <a:p>
            <a:pPr algn="ctr">
              <a:lnSpc>
                <a:spcPct val="150000"/>
              </a:lnSpc>
              <a:spcBef>
                <a:spcPts val="400"/>
              </a:spcBef>
            </a:pPr>
            <a:r>
              <a:rPr lang="sv-SE" dirty="0"/>
              <a:t>C</a:t>
            </a:r>
            <a:endParaRPr lang="sv-SE" dirty="0" smtClean="0">
              <a:solidFill>
                <a:schemeClr val="tx1"/>
              </a:solidFill>
            </a:endParaRPr>
          </a:p>
        </p:txBody>
      </p:sp>
      <p:cxnSp>
        <p:nvCxnSpPr>
          <p:cNvPr id="179" name="Straight Connector 178"/>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7" name="Group 186"/>
          <p:cNvGrpSpPr/>
          <p:nvPr/>
        </p:nvGrpSpPr>
        <p:grpSpPr>
          <a:xfrm>
            <a:off x="6127152" y="4437112"/>
            <a:ext cx="1125149" cy="241878"/>
            <a:chOff x="5753850" y="1972661"/>
            <a:chExt cx="553280" cy="241878"/>
          </a:xfrm>
        </p:grpSpPr>
        <p:cxnSp>
          <p:nvCxnSpPr>
            <p:cNvPr id="188" name="Straight Connector 187"/>
            <p:cNvCxnSpPr/>
            <p:nvPr/>
          </p:nvCxnSpPr>
          <p:spPr>
            <a:xfrm>
              <a:off x="5753850" y="1972661"/>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753850" y="2214539"/>
              <a:ext cx="55328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0" name="Rectangle 189"/>
          <p:cNvSpPr/>
          <p:nvPr/>
        </p:nvSpPr>
        <p:spPr>
          <a:xfrm>
            <a:off x="7101355" y="4284000"/>
            <a:ext cx="576000" cy="5760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tx1"/>
                </a:solidFill>
              </a:rPr>
              <a:t>&amp;</a:t>
            </a:r>
          </a:p>
        </p:txBody>
      </p:sp>
      <p:sp>
        <p:nvSpPr>
          <p:cNvPr id="191" name="Rectangle 190"/>
          <p:cNvSpPr/>
          <p:nvPr/>
        </p:nvSpPr>
        <p:spPr>
          <a:xfrm>
            <a:off x="5778805" y="4294779"/>
            <a:ext cx="325313" cy="646331"/>
          </a:xfrm>
          <a:prstGeom prst="rect">
            <a:avLst/>
          </a:prstGeom>
          <a:solidFill>
            <a:schemeClr val="bg1"/>
          </a:solidFill>
        </p:spPr>
        <p:txBody>
          <a:bodyPr wrap="square">
            <a:spAutoFit/>
          </a:bodyPr>
          <a:lstStyle/>
          <a:p>
            <a:pPr algn="ctr"/>
            <a:r>
              <a:rPr lang="sv-SE" dirty="0"/>
              <a:t>A</a:t>
            </a:r>
            <a:endParaRPr lang="sv-SE" dirty="0" smtClean="0"/>
          </a:p>
          <a:p>
            <a:pPr algn="ctr"/>
            <a:r>
              <a:rPr lang="sv-SE" dirty="0"/>
              <a:t>B</a:t>
            </a:r>
            <a:endParaRPr lang="sv-SE" dirty="0" smtClean="0">
              <a:solidFill>
                <a:schemeClr val="tx1"/>
              </a:solidFill>
            </a:endParaRPr>
          </a:p>
        </p:txBody>
      </p:sp>
      <p:grpSp>
        <p:nvGrpSpPr>
          <p:cNvPr id="138" name="Group 137"/>
          <p:cNvGrpSpPr/>
          <p:nvPr/>
        </p:nvGrpSpPr>
        <p:grpSpPr>
          <a:xfrm>
            <a:off x="835968" y="2528696"/>
            <a:ext cx="784578" cy="697794"/>
            <a:chOff x="683568" y="4530911"/>
            <a:chExt cx="784578" cy="697794"/>
          </a:xfrm>
        </p:grpSpPr>
        <p:sp>
          <p:nvSpPr>
            <p:cNvPr id="141" name="Rectangle 140"/>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42" name="Straight Connector 14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654399" y="2528696"/>
            <a:ext cx="677843" cy="697794"/>
            <a:chOff x="790303" y="4530911"/>
            <a:chExt cx="677843" cy="697794"/>
          </a:xfrm>
        </p:grpSpPr>
        <p:sp>
          <p:nvSpPr>
            <p:cNvPr id="150" name="Rectangle 149"/>
            <p:cNvSpPr/>
            <p:nvPr/>
          </p:nvSpPr>
          <p:spPr>
            <a:xfrm>
              <a:off x="790303"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51" name="Straight Connector 150"/>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73" idx="5"/>
            </p:cNvCxnSpPr>
            <p:nvPr/>
          </p:nvCxnSpPr>
          <p:spPr>
            <a:xfrm>
              <a:off x="1048274" y="4921024"/>
              <a:ext cx="2000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Oval 172"/>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Rectangle 130"/>
          <p:cNvSpPr/>
          <p:nvPr/>
        </p:nvSpPr>
        <p:spPr>
          <a:xfrm>
            <a:off x="129435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2" name="Rectangle 131"/>
          <p:cNvSpPr/>
          <p:nvPr/>
        </p:nvSpPr>
        <p:spPr>
          <a:xfrm>
            <a:off x="201443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6" name="Rectangle 135"/>
          <p:cNvSpPr/>
          <p:nvPr/>
        </p:nvSpPr>
        <p:spPr>
          <a:xfrm>
            <a:off x="2446265"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7" name="Rectangle 136"/>
          <p:cNvSpPr/>
          <p:nvPr/>
        </p:nvSpPr>
        <p:spPr>
          <a:xfrm>
            <a:off x="1691680"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0" name="Rectangle 169"/>
          <p:cNvSpPr/>
          <p:nvPr/>
        </p:nvSpPr>
        <p:spPr>
          <a:xfrm>
            <a:off x="2446265"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5" name="Rectangle 174"/>
          <p:cNvSpPr/>
          <p:nvPr/>
        </p:nvSpPr>
        <p:spPr>
          <a:xfrm>
            <a:off x="1691680" y="3429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nvGrpSpPr>
          <p:cNvPr id="12" name="Group 11"/>
          <p:cNvGrpSpPr/>
          <p:nvPr/>
        </p:nvGrpSpPr>
        <p:grpSpPr>
          <a:xfrm>
            <a:off x="2446265" y="3419708"/>
            <a:ext cx="997141" cy="584590"/>
            <a:chOff x="2446265" y="3491716"/>
            <a:chExt cx="997141" cy="584590"/>
          </a:xfrm>
        </p:grpSpPr>
        <p:sp>
          <p:nvSpPr>
            <p:cNvPr id="119" name="Rectangle 118"/>
            <p:cNvSpPr/>
            <p:nvPr/>
          </p:nvSpPr>
          <p:spPr>
            <a:xfrm>
              <a:off x="3118093" y="3495632"/>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flipH="1">
              <a:off x="2627783" y="3858081"/>
              <a:ext cx="217" cy="218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86157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351554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368447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Oval 128"/>
            <p:cNvSpPr>
              <a:spLocks noChangeAspect="1"/>
            </p:cNvSpPr>
            <p:nvPr/>
          </p:nvSpPr>
          <p:spPr>
            <a:xfrm>
              <a:off x="2826000" y="363047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Rectangle 176"/>
            <p:cNvSpPr/>
            <p:nvPr/>
          </p:nvSpPr>
          <p:spPr>
            <a:xfrm>
              <a:off x="2446265" y="3491716"/>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
        <p:nvSpPr>
          <p:cNvPr id="178" name="Rectangle 177"/>
          <p:cNvSpPr/>
          <p:nvPr/>
        </p:nvSpPr>
        <p:spPr>
          <a:xfrm>
            <a:off x="144675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0" name="Rectangle 179"/>
          <p:cNvSpPr/>
          <p:nvPr/>
        </p:nvSpPr>
        <p:spPr>
          <a:xfrm>
            <a:off x="216683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2" name="Rectangle 181"/>
          <p:cNvSpPr/>
          <p:nvPr/>
        </p:nvSpPr>
        <p:spPr>
          <a:xfrm>
            <a:off x="2483768"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3" name="Rectangle 182"/>
          <p:cNvSpPr/>
          <p:nvPr/>
        </p:nvSpPr>
        <p:spPr>
          <a:xfrm>
            <a:off x="5076056" y="2067309"/>
            <a:ext cx="3177299" cy="646331"/>
          </a:xfrm>
          <a:prstGeom prst="rect">
            <a:avLst/>
          </a:prstGeom>
          <a:solidFill>
            <a:schemeClr val="bg1"/>
          </a:solidFill>
        </p:spPr>
        <p:txBody>
          <a:bodyPr wrap="square">
            <a:spAutoFit/>
          </a:bodyPr>
          <a:lstStyle/>
          <a:p>
            <a:pPr algn="ctr"/>
            <a:r>
              <a:rPr lang="sv-SE" dirty="0" smtClean="0"/>
              <a:t>Logical effort </a:t>
            </a:r>
            <a:r>
              <a:rPr lang="sv-SE" i="1" dirty="0" smtClean="0"/>
              <a:t>g</a:t>
            </a:r>
            <a:r>
              <a:rPr lang="sv-SE" dirty="0" smtClean="0"/>
              <a:t>=2,</a:t>
            </a:r>
          </a:p>
          <a:p>
            <a:pPr algn="ctr"/>
            <a:r>
              <a:rPr lang="sv-SE" dirty="0" smtClean="0"/>
              <a:t>Parasitic delay </a:t>
            </a:r>
            <a:r>
              <a:rPr lang="sv-SE" i="1" dirty="0" smtClean="0"/>
              <a:t>p</a:t>
            </a:r>
            <a:r>
              <a:rPr lang="sv-SE" dirty="0" smtClean="0"/>
              <a:t>=</a:t>
            </a:r>
            <a:r>
              <a:rPr lang="sv-SE" dirty="0" smtClean="0"/>
              <a:t>4</a:t>
            </a:r>
            <a:r>
              <a:rPr lang="sv-SE" i="1" dirty="0" smtClean="0"/>
              <a:t>p</a:t>
            </a:r>
            <a:r>
              <a:rPr lang="sv-SE" i="1" baseline="-25000" dirty="0" smtClean="0"/>
              <a:t>inv</a:t>
            </a:r>
            <a:endParaRPr lang="sv-SE" i="1" baseline="-25000" dirty="0" smtClean="0"/>
          </a:p>
        </p:txBody>
      </p:sp>
      <p:sp>
        <p:nvSpPr>
          <p:cNvPr id="23" name="Rectangle 22"/>
          <p:cNvSpPr/>
          <p:nvPr/>
        </p:nvSpPr>
        <p:spPr>
          <a:xfrm>
            <a:off x="3779912" y="5157192"/>
            <a:ext cx="4914760" cy="923330"/>
          </a:xfrm>
          <a:prstGeom prst="rect">
            <a:avLst/>
          </a:prstGeom>
        </p:spPr>
        <p:txBody>
          <a:bodyPr wrap="square">
            <a:spAutoFit/>
          </a:bodyPr>
          <a:lstStyle/>
          <a:p>
            <a:r>
              <a:rPr lang="sv-SE" dirty="0"/>
              <a:t>8-bit adder delay: </a:t>
            </a:r>
            <a:r>
              <a:rPr lang="sv-SE" dirty="0" err="1" smtClean="0"/>
              <a:t>Improved</a:t>
            </a:r>
            <a:r>
              <a:rPr lang="sv-SE" dirty="0" smtClean="0"/>
              <a:t> </a:t>
            </a:r>
            <a:r>
              <a:rPr lang="sv-SE" dirty="0" err="1" smtClean="0"/>
              <a:t>estimate</a:t>
            </a:r>
            <a:r>
              <a:rPr lang="sv-SE" dirty="0"/>
              <a:t> </a:t>
            </a:r>
            <a:r>
              <a:rPr lang="sv-SE" dirty="0" smtClean="0"/>
              <a:t>w </a:t>
            </a:r>
            <a:r>
              <a:rPr lang="sv-SE" dirty="0" err="1" smtClean="0"/>
              <a:t>pinv</a:t>
            </a:r>
            <a:r>
              <a:rPr lang="sv-SE" dirty="0" smtClean="0"/>
              <a:t> = 0.9</a:t>
            </a:r>
            <a:endParaRPr lang="sv-SE" dirty="0"/>
          </a:p>
          <a:p>
            <a:r>
              <a:rPr lang="sv-SE" i="1" dirty="0" smtClean="0"/>
              <a:t>d</a:t>
            </a:r>
            <a:r>
              <a:rPr lang="sv-SE" dirty="0" smtClean="0"/>
              <a:t>=8×(</a:t>
            </a:r>
            <a:r>
              <a:rPr lang="sv-SE" i="1" dirty="0"/>
              <a:t>p</a:t>
            </a:r>
            <a:r>
              <a:rPr lang="sv-SE" dirty="0"/>
              <a:t>+</a:t>
            </a:r>
            <a:r>
              <a:rPr lang="sv-SE" i="1" dirty="0" smtClean="0"/>
              <a:t>g×</a:t>
            </a:r>
            <a:r>
              <a:rPr lang="sv-SE" dirty="0" smtClean="0"/>
              <a:t>2</a:t>
            </a:r>
            <a:r>
              <a:rPr lang="sv-SE" dirty="0"/>
              <a:t>+</a:t>
            </a:r>
            <a:r>
              <a:rPr lang="sv-SE" i="1" dirty="0"/>
              <a:t>p</a:t>
            </a:r>
            <a:r>
              <a:rPr lang="sv-SE" i="1" baseline="-25000" dirty="0"/>
              <a:t>inv</a:t>
            </a:r>
            <a:r>
              <a:rPr lang="sv-SE" dirty="0"/>
              <a:t>+1/2)≈</a:t>
            </a:r>
            <a:r>
              <a:rPr lang="sv-SE" dirty="0" smtClean="0"/>
              <a:t>8×(5</a:t>
            </a:r>
            <a:r>
              <a:rPr lang="sv-SE" i="1" dirty="0"/>
              <a:t>p</a:t>
            </a:r>
            <a:r>
              <a:rPr lang="sv-SE" i="1" baseline="-25000" dirty="0"/>
              <a:t>inv</a:t>
            </a:r>
            <a:r>
              <a:rPr lang="sv-SE" dirty="0" smtClean="0"/>
              <a:t>+2×2+</a:t>
            </a:r>
            <a:r>
              <a:rPr lang="sv-SE" dirty="0" smtClean="0"/>
              <a:t>0.5</a:t>
            </a:r>
            <a:r>
              <a:rPr lang="sv-SE" dirty="0" smtClean="0"/>
              <a:t>)=72→ </a:t>
            </a:r>
            <a:r>
              <a:rPr lang="sv-SE" i="1" dirty="0"/>
              <a:t>t</a:t>
            </a:r>
            <a:r>
              <a:rPr lang="sv-SE" i="1" baseline="-25000" dirty="0"/>
              <a:t>pd</a:t>
            </a:r>
            <a:r>
              <a:rPr lang="sv-SE" dirty="0"/>
              <a:t>= </a:t>
            </a:r>
            <a:r>
              <a:rPr lang="sv-SE" dirty="0" smtClean="0"/>
              <a:t>360 ps</a:t>
            </a:r>
            <a:endParaRPr lang="sv-SE" dirty="0"/>
          </a:p>
        </p:txBody>
      </p:sp>
    </p:spTree>
    <p:extLst>
      <p:ext uri="{BB962C8B-B14F-4D97-AF65-F5344CB8AC3E}">
        <p14:creationId xmlns:p14="http://schemas.microsoft.com/office/powerpoint/2010/main" val="14005522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2015 hand-in examples</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22</a:t>
            </a:fld>
            <a:endParaRPr lang="sv-SE"/>
          </a:p>
        </p:txBody>
      </p:sp>
      <p:pic>
        <p:nvPicPr>
          <p:cNvPr id="6" name="Picture 5"/>
          <p:cNvPicPr>
            <a:picLocks noChangeAspect="1"/>
          </p:cNvPicPr>
          <p:nvPr/>
        </p:nvPicPr>
        <p:blipFill>
          <a:blip r:embed="rId2"/>
          <a:stretch>
            <a:fillRect/>
          </a:stretch>
        </p:blipFill>
        <p:spPr>
          <a:xfrm>
            <a:off x="395536" y="2522689"/>
            <a:ext cx="3814888" cy="2914289"/>
          </a:xfrm>
          <a:prstGeom prst="rect">
            <a:avLst/>
          </a:prstGeom>
        </p:spPr>
      </p:pic>
      <p:grpSp>
        <p:nvGrpSpPr>
          <p:cNvPr id="21" name="Group 20"/>
          <p:cNvGrpSpPr/>
          <p:nvPr/>
        </p:nvGrpSpPr>
        <p:grpSpPr>
          <a:xfrm>
            <a:off x="4243966" y="2420295"/>
            <a:ext cx="4798671" cy="3119078"/>
            <a:chOff x="4243966" y="2420295"/>
            <a:chExt cx="4798671" cy="3119078"/>
          </a:xfrm>
        </p:grpSpPr>
        <p:sp>
          <p:nvSpPr>
            <p:cNvPr id="11" name="Rectangle 10"/>
            <p:cNvSpPr/>
            <p:nvPr/>
          </p:nvSpPr>
          <p:spPr>
            <a:xfrm>
              <a:off x="8460432" y="3577007"/>
              <a:ext cx="582205" cy="369332"/>
            </a:xfrm>
            <a:prstGeom prst="rect">
              <a:avLst/>
            </a:prstGeom>
          </p:spPr>
          <p:txBody>
            <a:bodyPr wrap="square">
              <a:spAutoFit/>
            </a:bodyPr>
            <a:lstStyle/>
            <a:p>
              <a:pPr algn="ctr"/>
              <a:r>
                <a:rPr lang="sv-SE" dirty="0" err="1" smtClean="0"/>
                <a:t>c</a:t>
              </a:r>
              <a:r>
                <a:rPr lang="sv-SE" baseline="-25000" dirty="0" err="1" smtClean="0"/>
                <a:t>out</a:t>
              </a:r>
              <a:endParaRPr lang="sv-SE" dirty="0" smtClean="0">
                <a:solidFill>
                  <a:schemeClr val="tx1"/>
                </a:solidFill>
              </a:endParaRPr>
            </a:p>
          </p:txBody>
        </p:sp>
        <p:pic>
          <p:nvPicPr>
            <p:cNvPr id="7" name="Picture 6"/>
            <p:cNvPicPr>
              <a:picLocks noChangeAspect="1"/>
            </p:cNvPicPr>
            <p:nvPr/>
          </p:nvPicPr>
          <p:blipFill>
            <a:blip r:embed="rId3"/>
            <a:stretch>
              <a:fillRect/>
            </a:stretch>
          </p:blipFill>
          <p:spPr>
            <a:xfrm>
              <a:off x="4878133" y="2420295"/>
              <a:ext cx="3600000" cy="3119078"/>
            </a:xfrm>
            <a:prstGeom prst="rect">
              <a:avLst/>
            </a:prstGeom>
          </p:spPr>
        </p:pic>
        <p:cxnSp>
          <p:nvCxnSpPr>
            <p:cNvPr id="8" name="Straight Connector 7"/>
            <p:cNvCxnSpPr/>
            <p:nvPr/>
          </p:nvCxnSpPr>
          <p:spPr>
            <a:xfrm flipH="1">
              <a:off x="5694757" y="3808239"/>
              <a:ext cx="283768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a:spLocks noChangeAspect="1"/>
            </p:cNvSpPr>
            <p:nvPr/>
          </p:nvSpPr>
          <p:spPr>
            <a:xfrm rot="5400000" flipH="1">
              <a:off x="7665468" y="3559124"/>
              <a:ext cx="648000" cy="498231"/>
            </a:xfrm>
            <a:prstGeom prst="triangl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p:cNvSpPr/>
            <p:nvPr/>
          </p:nvSpPr>
          <p:spPr>
            <a:xfrm flipH="1">
              <a:off x="8248457" y="3761673"/>
              <a:ext cx="93133" cy="93133"/>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7092280" y="3294237"/>
              <a:ext cx="582205" cy="467436"/>
            </a:xfrm>
            <a:prstGeom prst="rect">
              <a:avLst/>
            </a:prstGeom>
          </p:spPr>
          <p:txBody>
            <a:bodyPr wrap="square">
              <a:spAutoFit/>
            </a:bodyPr>
            <a:lstStyle/>
            <a:p>
              <a:pPr algn="ctr">
                <a:lnSpc>
                  <a:spcPts val="1400"/>
                </a:lnSpc>
              </a:pPr>
              <a:r>
                <a:rPr lang="sv-SE" dirty="0" smtClean="0"/>
                <a:t>___ </a:t>
              </a:r>
              <a:r>
                <a:rPr lang="sv-SE" dirty="0" err="1" smtClean="0"/>
                <a:t>c</a:t>
              </a:r>
              <a:r>
                <a:rPr lang="sv-SE" baseline="-25000" dirty="0" err="1" smtClean="0"/>
                <a:t>out</a:t>
              </a:r>
              <a:endParaRPr lang="sv-SE" dirty="0" smtClean="0">
                <a:solidFill>
                  <a:schemeClr val="tx1"/>
                </a:solidFill>
              </a:endParaRPr>
            </a:p>
          </p:txBody>
        </p:sp>
        <p:sp>
          <p:nvSpPr>
            <p:cNvPr id="13" name="Rectangle 12"/>
            <p:cNvSpPr/>
            <p:nvPr/>
          </p:nvSpPr>
          <p:spPr>
            <a:xfrm>
              <a:off x="4243966" y="3960518"/>
              <a:ext cx="400042" cy="369332"/>
            </a:xfrm>
            <a:prstGeom prst="rect">
              <a:avLst/>
            </a:prstGeom>
            <a:solidFill>
              <a:schemeClr val="bg1"/>
            </a:solidFill>
          </p:spPr>
          <p:txBody>
            <a:bodyPr wrap="square" lIns="0" rIns="0">
              <a:spAutoFit/>
            </a:bodyPr>
            <a:lstStyle/>
            <a:p>
              <a:pPr algn="ctr"/>
              <a:r>
                <a:rPr lang="sv-SE" dirty="0" err="1" smtClean="0"/>
                <a:t>c</a:t>
              </a:r>
              <a:r>
                <a:rPr lang="sv-SE" baseline="-25000" dirty="0" err="1" smtClean="0"/>
                <a:t>in</a:t>
              </a:r>
              <a:endParaRPr lang="sv-SE" dirty="0" smtClean="0">
                <a:solidFill>
                  <a:schemeClr val="tx1"/>
                </a:solidFill>
              </a:endParaRPr>
            </a:p>
          </p:txBody>
        </p:sp>
        <p:cxnSp>
          <p:nvCxnSpPr>
            <p:cNvPr id="14" name="Straight Connector 13"/>
            <p:cNvCxnSpPr/>
            <p:nvPr/>
          </p:nvCxnSpPr>
          <p:spPr>
            <a:xfrm flipH="1">
              <a:off x="4933369" y="3484490"/>
              <a:ext cx="48698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33369" y="4813964"/>
              <a:ext cx="486984"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4266040" y="4146824"/>
              <a:ext cx="1332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4536040" y="4179527"/>
              <a:ext cx="39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5103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2015 hand-in examples</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23</a:t>
            </a:fld>
            <a:endParaRPr lang="sv-SE"/>
          </a:p>
        </p:txBody>
      </p:sp>
      <p:pic>
        <p:nvPicPr>
          <p:cNvPr id="6" name="Picture 5"/>
          <p:cNvPicPr>
            <a:picLocks noChangeAspect="1"/>
          </p:cNvPicPr>
          <p:nvPr/>
        </p:nvPicPr>
        <p:blipFill>
          <a:blip r:embed="rId2"/>
          <a:stretch>
            <a:fillRect/>
          </a:stretch>
        </p:blipFill>
        <p:spPr>
          <a:xfrm>
            <a:off x="467544" y="1365978"/>
            <a:ext cx="4341706" cy="4007238"/>
          </a:xfrm>
          <a:prstGeom prst="rect">
            <a:avLst/>
          </a:prstGeom>
        </p:spPr>
      </p:pic>
      <p:cxnSp>
        <p:nvCxnSpPr>
          <p:cNvPr id="10" name="Straight Connector 9"/>
          <p:cNvCxnSpPr/>
          <p:nvPr/>
        </p:nvCxnSpPr>
        <p:spPr>
          <a:xfrm flipH="1">
            <a:off x="5220072" y="3331007"/>
            <a:ext cx="219527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359039" y="3004380"/>
            <a:ext cx="601238" cy="648000"/>
            <a:chOff x="2357493" y="2506842"/>
            <a:chExt cx="601238" cy="648000"/>
          </a:xfrm>
        </p:grpSpPr>
        <p:sp>
          <p:nvSpPr>
            <p:cNvPr id="31" name="Isosceles Triangle 30"/>
            <p:cNvSpPr>
              <a:spLocks noChangeAspect="1"/>
            </p:cNvSpPr>
            <p:nvPr/>
          </p:nvSpPr>
          <p:spPr>
            <a:xfrm rot="5400000" flipH="1">
              <a:off x="2282609" y="2581726"/>
              <a:ext cx="648000" cy="498231"/>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Oval 31"/>
            <p:cNvSpPr/>
            <p:nvPr/>
          </p:nvSpPr>
          <p:spPr>
            <a:xfrm flipH="1">
              <a:off x="2865598" y="2784275"/>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2" name="Rectangle 11"/>
          <p:cNvSpPr/>
          <p:nvPr/>
        </p:nvSpPr>
        <p:spPr>
          <a:xfrm>
            <a:off x="4772808" y="3097147"/>
            <a:ext cx="519272" cy="369332"/>
          </a:xfrm>
          <a:prstGeom prst="rect">
            <a:avLst/>
          </a:prstGeom>
        </p:spPr>
        <p:txBody>
          <a:bodyPr wrap="square">
            <a:spAutoFit/>
          </a:bodyPr>
          <a:lstStyle/>
          <a:p>
            <a:pPr algn="ctr"/>
            <a:r>
              <a:rPr lang="sv-SE" dirty="0" err="1" smtClean="0"/>
              <a:t>c</a:t>
            </a:r>
            <a:r>
              <a:rPr lang="sv-SE" baseline="-25000" dirty="0" err="1" smtClean="0"/>
              <a:t>in</a:t>
            </a:r>
            <a:endParaRPr lang="sv-SE" dirty="0" smtClean="0">
              <a:solidFill>
                <a:schemeClr val="tx1"/>
              </a:solidFill>
            </a:endParaRPr>
          </a:p>
        </p:txBody>
      </p:sp>
      <p:grpSp>
        <p:nvGrpSpPr>
          <p:cNvPr id="13" name="Group 12"/>
          <p:cNvGrpSpPr/>
          <p:nvPr/>
        </p:nvGrpSpPr>
        <p:grpSpPr>
          <a:xfrm flipH="1">
            <a:off x="6340082" y="2400924"/>
            <a:ext cx="220136" cy="756000"/>
            <a:chOff x="4552408" y="1870772"/>
            <a:chExt cx="220136" cy="756000"/>
          </a:xfrm>
        </p:grpSpPr>
        <p:cxnSp>
          <p:nvCxnSpPr>
            <p:cNvPr id="29" name="Straight Connector 28"/>
            <p:cNvCxnSpPr/>
            <p:nvPr/>
          </p:nvCxnSpPr>
          <p:spPr>
            <a:xfrm rot="5400000">
              <a:off x="4394544" y="2248772"/>
              <a:ext cx="75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174408" y="2248772"/>
              <a:ext cx="75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flipH="1">
            <a:off x="6205566" y="3068030"/>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rPr>
              <a:t>Carry logic</a:t>
            </a:r>
            <a:endParaRPr lang="sv-SE" sz="1200" dirty="0">
              <a:solidFill>
                <a:schemeClr val="tx1"/>
              </a:solidFill>
            </a:endParaRPr>
          </a:p>
        </p:txBody>
      </p:sp>
      <p:sp>
        <p:nvSpPr>
          <p:cNvPr id="15" name="Oval 14"/>
          <p:cNvSpPr/>
          <p:nvPr/>
        </p:nvSpPr>
        <p:spPr>
          <a:xfrm flipH="1">
            <a:off x="6730499" y="3281814"/>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6127040" y="2094739"/>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17" name="Rectangle 16"/>
          <p:cNvSpPr/>
          <p:nvPr/>
        </p:nvSpPr>
        <p:spPr>
          <a:xfrm>
            <a:off x="6388375" y="2094739"/>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18" name="Rectangle 17"/>
          <p:cNvSpPr/>
          <p:nvPr/>
        </p:nvSpPr>
        <p:spPr>
          <a:xfrm>
            <a:off x="6833144" y="3002776"/>
            <a:ext cx="582205" cy="369332"/>
          </a:xfrm>
          <a:prstGeom prst="rect">
            <a:avLst/>
          </a:prstGeom>
        </p:spPr>
        <p:txBody>
          <a:bodyPr wrap="square">
            <a:spAutoFit/>
          </a:bodyPr>
          <a:lstStyle/>
          <a:p>
            <a:pPr algn="ctr"/>
            <a:r>
              <a:rPr lang="sv-SE" dirty="0" err="1" smtClean="0"/>
              <a:t>c</a:t>
            </a:r>
            <a:r>
              <a:rPr lang="sv-SE" baseline="-25000" dirty="0" err="1" smtClean="0"/>
              <a:t>out</a:t>
            </a:r>
            <a:endParaRPr lang="sv-SE" dirty="0" smtClean="0">
              <a:solidFill>
                <a:schemeClr val="tx1"/>
              </a:solidFill>
            </a:endParaRPr>
          </a:p>
        </p:txBody>
      </p:sp>
      <p:grpSp>
        <p:nvGrpSpPr>
          <p:cNvPr id="38" name="Group 37"/>
          <p:cNvGrpSpPr>
            <a:grpSpLocks noChangeAspect="1"/>
          </p:cNvGrpSpPr>
          <p:nvPr/>
        </p:nvGrpSpPr>
        <p:grpSpPr>
          <a:xfrm rot="5400000">
            <a:off x="6241967" y="2543778"/>
            <a:ext cx="200413" cy="216000"/>
            <a:chOff x="5327000" y="5118877"/>
            <a:chExt cx="601238" cy="648000"/>
          </a:xfrm>
        </p:grpSpPr>
        <p:sp>
          <p:nvSpPr>
            <p:cNvPr id="39" name="Isosceles Triangle 38"/>
            <p:cNvSpPr>
              <a:spLocks noChangeAspect="1"/>
            </p:cNvSpPr>
            <p:nvPr/>
          </p:nvSpPr>
          <p:spPr>
            <a:xfrm rot="5400000" flipH="1">
              <a:off x="5252116" y="5193761"/>
              <a:ext cx="648000" cy="498231"/>
            </a:xfrm>
            <a:prstGeom prst="triangl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Oval 39"/>
            <p:cNvSpPr/>
            <p:nvPr/>
          </p:nvSpPr>
          <p:spPr>
            <a:xfrm flipH="1">
              <a:off x="5835105" y="5396310"/>
              <a:ext cx="93133" cy="93133"/>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1" name="Group 40"/>
          <p:cNvGrpSpPr>
            <a:grpSpLocks noChangeAspect="1"/>
          </p:cNvGrpSpPr>
          <p:nvPr/>
        </p:nvGrpSpPr>
        <p:grpSpPr>
          <a:xfrm rot="5400000">
            <a:off x="6465314" y="2543778"/>
            <a:ext cx="200413" cy="216000"/>
            <a:chOff x="5327000" y="5118877"/>
            <a:chExt cx="601238" cy="648000"/>
          </a:xfrm>
        </p:grpSpPr>
        <p:sp>
          <p:nvSpPr>
            <p:cNvPr id="42" name="Isosceles Triangle 41"/>
            <p:cNvSpPr>
              <a:spLocks noChangeAspect="1"/>
            </p:cNvSpPr>
            <p:nvPr/>
          </p:nvSpPr>
          <p:spPr>
            <a:xfrm rot="5400000" flipH="1">
              <a:off x="5252116" y="5193761"/>
              <a:ext cx="648000" cy="498231"/>
            </a:xfrm>
            <a:prstGeom prst="triangl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Oval 42"/>
            <p:cNvSpPr/>
            <p:nvPr/>
          </p:nvSpPr>
          <p:spPr>
            <a:xfrm flipH="1">
              <a:off x="5835105" y="5396310"/>
              <a:ext cx="93133" cy="93133"/>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4" name="Rectangle 43"/>
          <p:cNvSpPr/>
          <p:nvPr/>
        </p:nvSpPr>
        <p:spPr>
          <a:xfrm>
            <a:off x="5035826" y="3933056"/>
            <a:ext cx="3189952" cy="646331"/>
          </a:xfrm>
          <a:prstGeom prst="rect">
            <a:avLst/>
          </a:prstGeom>
        </p:spPr>
        <p:txBody>
          <a:bodyPr wrap="square">
            <a:spAutoFit/>
          </a:bodyPr>
          <a:lstStyle/>
          <a:p>
            <a:pPr algn="ctr"/>
            <a:r>
              <a:rPr lang="sv-SE" dirty="0"/>
              <a:t>D</a:t>
            </a:r>
            <a:r>
              <a:rPr lang="sv-SE" dirty="0" smtClean="0"/>
              <a:t>esign structure chosen by a number of 2015 students!</a:t>
            </a:r>
            <a:endParaRPr lang="sv-SE" dirty="0"/>
          </a:p>
        </p:txBody>
      </p:sp>
    </p:spTree>
    <p:extLst>
      <p:ext uri="{BB962C8B-B14F-4D97-AF65-F5344CB8AC3E}">
        <p14:creationId xmlns:p14="http://schemas.microsoft.com/office/powerpoint/2010/main" val="19166549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2017 hand-in example</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24</a:t>
            </a:fld>
            <a:endParaRPr lang="sv-SE"/>
          </a:p>
        </p:txBody>
      </p:sp>
      <p:pic>
        <p:nvPicPr>
          <p:cNvPr id="12290" name="Picture 2" descr="C:\Users\Administratör\Documents\Chalmers\IMG_6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412776"/>
            <a:ext cx="5783066" cy="43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85800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2017 hand-in example</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25</a:t>
            </a:fld>
            <a:endParaRPr lang="sv-SE"/>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256" y="1484784"/>
            <a:ext cx="741148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6830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26</a:t>
            </a:fld>
            <a:endParaRPr lang="sv-SE"/>
          </a:p>
        </p:txBody>
      </p:sp>
      <p:pic>
        <p:nvPicPr>
          <p:cNvPr id="6" name="Picture 5" descr="lab2_ABstationaryCinRise_sm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359"/>
            <a:ext cx="9144000" cy="5985164"/>
          </a:xfrm>
          <a:prstGeom prst="rect">
            <a:avLst/>
          </a:prstGeom>
        </p:spPr>
      </p:pic>
    </p:spTree>
    <p:extLst>
      <p:ext uri="{BB962C8B-B14F-4D97-AF65-F5344CB8AC3E}">
        <p14:creationId xmlns:p14="http://schemas.microsoft.com/office/powerpoint/2010/main" val="31182633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27</a:t>
            </a:fld>
            <a:endParaRPr lang="sv-SE"/>
          </a:p>
        </p:txBody>
      </p:sp>
      <p:pic>
        <p:nvPicPr>
          <p:cNvPr id="6" name="Picture 5" descr="lab2_ABstationaryCinRise_zoo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664"/>
            <a:ext cx="9144000" cy="5988676"/>
          </a:xfrm>
          <a:prstGeom prst="rect">
            <a:avLst/>
          </a:prstGeom>
        </p:spPr>
      </p:pic>
    </p:spTree>
    <p:extLst>
      <p:ext uri="{BB962C8B-B14F-4D97-AF65-F5344CB8AC3E}">
        <p14:creationId xmlns:p14="http://schemas.microsoft.com/office/powerpoint/2010/main" val="32442042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fontScale="90000"/>
          </a:bodyPr>
          <a:lstStyle/>
          <a:p>
            <a:r>
              <a:rPr lang="sv-SE" dirty="0" err="1" smtClean="0"/>
              <a:t>Simulating</a:t>
            </a:r>
            <a:r>
              <a:rPr lang="sv-SE" dirty="0" smtClean="0"/>
              <a:t> </a:t>
            </a:r>
            <a:r>
              <a:rPr lang="sv-SE" dirty="0" smtClean="0"/>
              <a:t>the </a:t>
            </a:r>
            <a:r>
              <a:rPr lang="sv-SE" dirty="0" err="1" smtClean="0"/>
              <a:t>carry</a:t>
            </a:r>
            <a:r>
              <a:rPr lang="sv-SE" dirty="0" smtClean="0"/>
              <a:t> </a:t>
            </a:r>
            <a:r>
              <a:rPr lang="sv-SE" dirty="0" smtClean="0"/>
              <a:t>cell</a:t>
            </a:r>
            <a:br>
              <a:rPr lang="sv-SE" dirty="0" smtClean="0"/>
            </a:br>
            <a:r>
              <a:rPr lang="sv-SE" dirty="0" err="1"/>
              <a:t>I</a:t>
            </a:r>
            <a:r>
              <a:rPr lang="sv-SE" dirty="0" err="1" smtClean="0"/>
              <a:t>mpact</a:t>
            </a:r>
            <a:r>
              <a:rPr lang="sv-SE" dirty="0" smtClean="0"/>
              <a:t> </a:t>
            </a:r>
            <a:r>
              <a:rPr lang="sv-SE" dirty="0" err="1" smtClean="0"/>
              <a:t>of</a:t>
            </a:r>
            <a:r>
              <a:rPr lang="sv-SE" dirty="0" smtClean="0"/>
              <a:t> test signals</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28</a:t>
            </a:fld>
            <a:endParaRPr lang="sv-SE" dirty="0"/>
          </a:p>
        </p:txBody>
      </p:sp>
      <p:sp>
        <p:nvSpPr>
          <p:cNvPr id="11" name="TextBox 10"/>
          <p:cNvSpPr txBox="1"/>
          <p:nvPr/>
        </p:nvSpPr>
        <p:spPr>
          <a:xfrm>
            <a:off x="179512" y="980728"/>
            <a:ext cx="2796859" cy="923330"/>
          </a:xfrm>
          <a:prstGeom prst="rect">
            <a:avLst/>
          </a:prstGeom>
          <a:noFill/>
        </p:spPr>
        <p:txBody>
          <a:bodyPr wrap="none" rtlCol="0">
            <a:spAutoFit/>
          </a:bodyPr>
          <a:lstStyle/>
          <a:p>
            <a:r>
              <a:rPr lang="en-US" dirty="0" smtClean="0"/>
              <a:t>A and B </a:t>
            </a:r>
            <a:r>
              <a:rPr lang="en-US" dirty="0"/>
              <a:t>i</a:t>
            </a:r>
            <a:r>
              <a:rPr lang="en-US" dirty="0" smtClean="0"/>
              <a:t>nputs:</a:t>
            </a:r>
          </a:p>
          <a:p>
            <a:r>
              <a:rPr lang="en-US" dirty="0" smtClean="0"/>
              <a:t>B&lt;0:7&gt;= (1,1,1,1,1,1,1,1,)</a:t>
            </a:r>
          </a:p>
          <a:p>
            <a:r>
              <a:rPr lang="en-US" dirty="0" smtClean="0"/>
              <a:t>A&lt;0:7&gt;=(In1,0,0,0,0,0,0,In7)</a:t>
            </a:r>
            <a:endParaRPr lang="en-US" dirty="0"/>
          </a:p>
        </p:txBody>
      </p:sp>
      <p:grpSp>
        <p:nvGrpSpPr>
          <p:cNvPr id="184" name="Group 183"/>
          <p:cNvGrpSpPr/>
          <p:nvPr/>
        </p:nvGrpSpPr>
        <p:grpSpPr>
          <a:xfrm>
            <a:off x="4716016" y="2132856"/>
            <a:ext cx="4629918" cy="3705148"/>
            <a:chOff x="683568" y="2142000"/>
            <a:chExt cx="4629918" cy="3705148"/>
          </a:xfrm>
        </p:grpSpPr>
        <p:cxnSp>
          <p:nvCxnSpPr>
            <p:cNvPr id="185" name="Straight Connector 184"/>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683568" y="498508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92" name="Straight Connector 191"/>
            <p:cNvCxnSpPr/>
            <p:nvPr/>
          </p:nvCxnSpPr>
          <p:spPr>
            <a:xfrm flipV="1">
              <a:off x="1457963"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V="1">
              <a:off x="135336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1344900"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1347559"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V="1">
              <a:off x="1274665"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950686" y="51580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V="1">
              <a:off x="1457963"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3118093" y="4155591"/>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cxnSp>
          <p:nvCxnSpPr>
            <p:cNvPr id="200" name="Straight Connector 199"/>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6" name="Group 205"/>
            <p:cNvGrpSpPr/>
            <p:nvPr/>
          </p:nvGrpSpPr>
          <p:grpSpPr>
            <a:xfrm>
              <a:off x="1318318" y="4004297"/>
              <a:ext cx="517460" cy="775732"/>
              <a:chOff x="1311118" y="3770945"/>
              <a:chExt cx="517460" cy="775732"/>
            </a:xfrm>
          </p:grpSpPr>
          <p:cxnSp>
            <p:nvCxnSpPr>
              <p:cNvPr id="300" name="Straight Connector 299"/>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p:nvGrpSpPr>
          <p:grpSpPr>
            <a:xfrm>
              <a:off x="2627784" y="4971233"/>
              <a:ext cx="815622" cy="494466"/>
              <a:chOff x="2882272" y="4737881"/>
              <a:chExt cx="815622" cy="494466"/>
            </a:xfrm>
          </p:grpSpPr>
          <p:sp>
            <p:nvSpPr>
              <p:cNvPr id="293" name="Rectangle 292"/>
              <p:cNvSpPr/>
              <p:nvPr/>
            </p:nvSpPr>
            <p:spPr>
              <a:xfrm>
                <a:off x="3372581" y="473788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294" name="Straight Connector 293"/>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08" name="Straight Connector 20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09" name="Isosceles Triangle 20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10" name="Group 209"/>
            <p:cNvGrpSpPr/>
            <p:nvPr/>
          </p:nvGrpSpPr>
          <p:grpSpPr>
            <a:xfrm>
              <a:off x="2033100" y="2142000"/>
              <a:ext cx="341366" cy="389453"/>
              <a:chOff x="2033100" y="1303572"/>
              <a:chExt cx="341366" cy="389453"/>
            </a:xfrm>
          </p:grpSpPr>
          <p:cxnSp>
            <p:nvCxnSpPr>
              <p:cNvPr id="291" name="Straight Connector 290"/>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213" name="Straight Connector 212"/>
            <p:cNvCxnSpPr/>
            <p:nvPr/>
          </p:nvCxnSpPr>
          <p:spPr>
            <a:xfrm flipV="1">
              <a:off x="2178395"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V="1">
              <a:off x="2073799"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2065332"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2067991"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V="1">
              <a:off x="199509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2178395"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25" name="Straight Connector 224"/>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27" name="Group 226"/>
            <p:cNvGrpSpPr/>
            <p:nvPr/>
          </p:nvGrpSpPr>
          <p:grpSpPr>
            <a:xfrm>
              <a:off x="1536630" y="3429040"/>
              <a:ext cx="307289" cy="360000"/>
              <a:chOff x="1536630" y="3109810"/>
              <a:chExt cx="307289" cy="360000"/>
            </a:xfrm>
          </p:grpSpPr>
          <p:cxnSp>
            <p:nvCxnSpPr>
              <p:cNvPr id="286" name="Straight Connector 285"/>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90" name="Oval 289"/>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228" name="Straight Connector 227"/>
            <p:cNvCxnSpPr/>
            <p:nvPr/>
          </p:nvCxnSpPr>
          <p:spPr>
            <a:xfrm rot="10800000" flipV="1">
              <a:off x="2628000" y="252869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2627784" y="3107206"/>
              <a:ext cx="0" cy="3351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0" name="Group 229"/>
            <p:cNvGrpSpPr/>
            <p:nvPr/>
          </p:nvGrpSpPr>
          <p:grpSpPr>
            <a:xfrm>
              <a:off x="2627784" y="2708920"/>
              <a:ext cx="815622" cy="401190"/>
              <a:chOff x="2627784" y="2679990"/>
              <a:chExt cx="815622" cy="401190"/>
            </a:xfrm>
          </p:grpSpPr>
          <p:sp>
            <p:nvSpPr>
              <p:cNvPr id="279" name="Rectangle 278"/>
              <p:cNvSpPr/>
              <p:nvPr/>
            </p:nvSpPr>
            <p:spPr>
              <a:xfrm>
                <a:off x="3118093" y="2679990"/>
                <a:ext cx="325313" cy="369332"/>
              </a:xfrm>
              <a:prstGeom prst="rect">
                <a:avLst/>
              </a:prstGeom>
              <a:solidFill>
                <a:schemeClr val="bg1"/>
              </a:solidFill>
            </p:spPr>
            <p:txBody>
              <a:bodyPr wrap="square">
                <a:spAutoFit/>
              </a:bodyPr>
              <a:lstStyle/>
              <a:p>
                <a:pPr algn="ctr"/>
                <a:r>
                  <a:rPr lang="sv-SE" dirty="0" smtClean="0"/>
                  <a:t>B</a:t>
                </a:r>
                <a:endParaRPr lang="sv-SE" dirty="0" smtClean="0">
                  <a:solidFill>
                    <a:schemeClr val="tx1"/>
                  </a:solidFill>
                </a:endParaRPr>
              </a:p>
            </p:txBody>
          </p:sp>
          <p:cxnSp>
            <p:nvCxnSpPr>
              <p:cNvPr id="280" name="Straight Connector 279"/>
              <p:cNvCxnSpPr/>
              <p:nvPr/>
            </p:nvCxnSpPr>
            <p:spPr>
              <a:xfrm rot="10800000" flipV="1">
                <a:off x="27445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rot="10800000">
                <a:off x="2627784" y="307827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rot="10800000">
                <a:off x="2628000" y="27211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10800000" flipV="1">
                <a:off x="28237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rot="10800000">
                <a:off x="2818606" y="289401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85" name="Oval 284"/>
              <p:cNvSpPr>
                <a:spLocks noChangeAspect="1"/>
              </p:cNvSpPr>
              <p:nvPr/>
            </p:nvSpPr>
            <p:spPr>
              <a:xfrm>
                <a:off x="2826000" y="2838647"/>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231" name="Object 230"/>
            <p:cNvGraphicFramePr>
              <a:graphicFrameLocks noChangeAspect="1"/>
            </p:cNvGraphicFramePr>
            <p:nvPr>
              <p:extLst>
                <p:ext uri="{D42A27DB-BD31-4B8C-83A1-F6EECF244321}">
                  <p14:modId xmlns:p14="http://schemas.microsoft.com/office/powerpoint/2010/main" val="3505424435"/>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5182" name="Equation" r:id="rId3" imgW="355320" imgH="253800" progId="Equation.DSMT4">
                    <p:embed/>
                  </p:oleObj>
                </mc:Choice>
                <mc:Fallback>
                  <p:oleObj name="Equation" r:id="rId3" imgW="355320" imgH="253800" progId="Equation.DSMT4">
                    <p:embed/>
                    <p:pic>
                      <p:nvPicPr>
                        <p:cNvPr id="0" name=""/>
                        <p:cNvPicPr>
                          <a:picLocks noChangeAspect="1" noChangeArrowheads="1"/>
                        </p:cNvPicPr>
                        <p:nvPr/>
                      </p:nvPicPr>
                      <p:blipFill>
                        <a:blip r:embed="rId4"/>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32" name="Group 231"/>
            <p:cNvGrpSpPr/>
            <p:nvPr/>
          </p:nvGrpSpPr>
          <p:grpSpPr>
            <a:xfrm>
              <a:off x="4017011" y="3672000"/>
              <a:ext cx="554989" cy="648000"/>
              <a:chOff x="4067944" y="3672000"/>
              <a:chExt cx="554989" cy="648000"/>
            </a:xfrm>
          </p:grpSpPr>
          <p:sp>
            <p:nvSpPr>
              <p:cNvPr id="277" name="Isosceles Triangle 276"/>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8" name="Oval 277"/>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233" name="Object 232"/>
            <p:cNvGraphicFramePr>
              <a:graphicFrameLocks noChangeAspect="1"/>
            </p:cNvGraphicFramePr>
            <p:nvPr>
              <p:extLst>
                <p:ext uri="{D42A27DB-BD31-4B8C-83A1-F6EECF244321}">
                  <p14:modId xmlns:p14="http://schemas.microsoft.com/office/powerpoint/2010/main" val="132343385"/>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5183" name="Equation" r:id="rId5" imgW="342720" imgH="228600" progId="Equation.3">
                    <p:embed/>
                  </p:oleObj>
                </mc:Choice>
                <mc:Fallback>
                  <p:oleObj name="Equation" r:id="rId5" imgW="342720" imgH="228600" progId="Equation.3">
                    <p:embed/>
                    <p:pic>
                      <p:nvPicPr>
                        <p:cNvPr id="0" name=""/>
                        <p:cNvPicPr>
                          <a:picLocks noChangeAspect="1" noChangeArrowheads="1"/>
                        </p:cNvPicPr>
                        <p:nvPr/>
                      </p:nvPicPr>
                      <p:blipFill>
                        <a:blip r:embed="rId6"/>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34" name="Straight Connector 233"/>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36" name="Group 235"/>
            <p:cNvGrpSpPr/>
            <p:nvPr/>
          </p:nvGrpSpPr>
          <p:grpSpPr>
            <a:xfrm>
              <a:off x="835968" y="2528696"/>
              <a:ext cx="784578" cy="697794"/>
              <a:chOff x="683568" y="4530911"/>
              <a:chExt cx="784578" cy="697794"/>
            </a:xfrm>
          </p:grpSpPr>
          <p:sp>
            <p:nvSpPr>
              <p:cNvPr id="269" name="Rectangle 268"/>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270" name="Straight Connector 269"/>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a:off x="1654399" y="2528696"/>
              <a:ext cx="677843" cy="697794"/>
              <a:chOff x="790303" y="4530911"/>
              <a:chExt cx="677843" cy="697794"/>
            </a:xfrm>
          </p:grpSpPr>
          <p:sp>
            <p:nvSpPr>
              <p:cNvPr id="261" name="Rectangle 260"/>
              <p:cNvSpPr/>
              <p:nvPr/>
            </p:nvSpPr>
            <p:spPr>
              <a:xfrm>
                <a:off x="790303"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262" name="Straight Connector 26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endCxn id="241" idx="5"/>
              </p:cNvCxnSpPr>
              <p:nvPr/>
            </p:nvCxnSpPr>
            <p:spPr>
              <a:xfrm>
                <a:off x="1048274" y="4921024"/>
                <a:ext cx="2000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238" name="Straight Connector 23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40" name="Oval 239"/>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1" name="Oval 240"/>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2" name="Rectangle 241"/>
            <p:cNvSpPr/>
            <p:nvPr/>
          </p:nvSpPr>
          <p:spPr>
            <a:xfrm>
              <a:off x="129435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243" name="Rectangle 242"/>
            <p:cNvSpPr/>
            <p:nvPr/>
          </p:nvSpPr>
          <p:spPr>
            <a:xfrm>
              <a:off x="201443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244" name="Rectangle 243"/>
            <p:cNvSpPr/>
            <p:nvPr/>
          </p:nvSpPr>
          <p:spPr>
            <a:xfrm>
              <a:off x="2446265"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245" name="Rectangle 244"/>
            <p:cNvSpPr/>
            <p:nvPr/>
          </p:nvSpPr>
          <p:spPr>
            <a:xfrm>
              <a:off x="1691680"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246" name="Rectangle 245"/>
            <p:cNvSpPr/>
            <p:nvPr/>
          </p:nvSpPr>
          <p:spPr>
            <a:xfrm>
              <a:off x="2446265"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247" name="Rectangle 246"/>
            <p:cNvSpPr/>
            <p:nvPr/>
          </p:nvSpPr>
          <p:spPr>
            <a:xfrm>
              <a:off x="1691680" y="3429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nvGrpSpPr>
            <p:cNvPr id="248" name="Group 247"/>
            <p:cNvGrpSpPr/>
            <p:nvPr/>
          </p:nvGrpSpPr>
          <p:grpSpPr>
            <a:xfrm>
              <a:off x="2446265" y="3419708"/>
              <a:ext cx="997141" cy="584590"/>
              <a:chOff x="2446265" y="3491716"/>
              <a:chExt cx="997141" cy="584590"/>
            </a:xfrm>
          </p:grpSpPr>
          <p:sp>
            <p:nvSpPr>
              <p:cNvPr id="252" name="Rectangle 251"/>
              <p:cNvSpPr/>
              <p:nvPr/>
            </p:nvSpPr>
            <p:spPr>
              <a:xfrm>
                <a:off x="3118093" y="349563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253" name="Straight Connector 252"/>
              <p:cNvCxnSpPr/>
              <p:nvPr/>
            </p:nvCxnSpPr>
            <p:spPr>
              <a:xfrm flipH="1">
                <a:off x="2627783" y="3858081"/>
                <a:ext cx="217" cy="218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10800000" flipV="1">
                <a:off x="27445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0800000">
                <a:off x="2627784" y="386157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rot="10800000">
                <a:off x="2633591" y="351554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0800000" flipV="1">
                <a:off x="28237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10800000">
                <a:off x="2818606" y="368447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259" name="Oval 258"/>
              <p:cNvSpPr>
                <a:spLocks noChangeAspect="1"/>
              </p:cNvSpPr>
              <p:nvPr/>
            </p:nvSpPr>
            <p:spPr>
              <a:xfrm>
                <a:off x="2826000" y="363047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0" name="Rectangle 259"/>
              <p:cNvSpPr/>
              <p:nvPr/>
            </p:nvSpPr>
            <p:spPr>
              <a:xfrm>
                <a:off x="2446265" y="3491716"/>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
          <p:nvSpPr>
            <p:cNvPr id="249" name="Rectangle 248"/>
            <p:cNvSpPr/>
            <p:nvPr/>
          </p:nvSpPr>
          <p:spPr>
            <a:xfrm>
              <a:off x="144675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250" name="Rectangle 249"/>
            <p:cNvSpPr/>
            <p:nvPr/>
          </p:nvSpPr>
          <p:spPr>
            <a:xfrm>
              <a:off x="216683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251" name="Rectangle 250"/>
            <p:cNvSpPr/>
            <p:nvPr/>
          </p:nvSpPr>
          <p:spPr>
            <a:xfrm>
              <a:off x="2483768"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
        <p:nvSpPr>
          <p:cNvPr id="15" name="TextBox 14"/>
          <p:cNvSpPr txBox="1"/>
          <p:nvPr/>
        </p:nvSpPr>
        <p:spPr>
          <a:xfrm>
            <a:off x="2051720" y="4077072"/>
            <a:ext cx="504056"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sp>
        <p:nvSpPr>
          <p:cNvPr id="307" name="TextBox 306"/>
          <p:cNvSpPr txBox="1"/>
          <p:nvPr/>
        </p:nvSpPr>
        <p:spPr>
          <a:xfrm>
            <a:off x="2051720" y="3212976"/>
            <a:ext cx="576064"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sp>
        <p:nvSpPr>
          <p:cNvPr id="308" name="TextBox 307"/>
          <p:cNvSpPr txBox="1"/>
          <p:nvPr/>
        </p:nvSpPr>
        <p:spPr>
          <a:xfrm>
            <a:off x="6444208" y="2564904"/>
            <a:ext cx="576064"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sp>
        <p:nvSpPr>
          <p:cNvPr id="309" name="TextBox 308"/>
          <p:cNvSpPr txBox="1"/>
          <p:nvPr/>
        </p:nvSpPr>
        <p:spPr>
          <a:xfrm>
            <a:off x="6444208" y="4797152"/>
            <a:ext cx="504056" cy="646331"/>
          </a:xfrm>
          <a:prstGeom prst="rect">
            <a:avLst/>
          </a:prstGeom>
          <a:noFill/>
        </p:spPr>
        <p:txBody>
          <a:bodyPr wrap="square" rtlCol="0">
            <a:spAutoFit/>
          </a:bodyPr>
          <a:lstStyle/>
          <a:p>
            <a:r>
              <a:rPr lang="en-US" sz="3600" dirty="0" smtClean="0">
                <a:solidFill>
                  <a:srgbClr val="FF0000"/>
                </a:solidFill>
              </a:rPr>
              <a:t>×</a:t>
            </a:r>
            <a:endParaRPr lang="en-US" sz="3600" dirty="0">
              <a:solidFill>
                <a:srgbClr val="FF0000"/>
              </a:solidFill>
            </a:endParaRPr>
          </a:p>
        </p:txBody>
      </p:sp>
      <p:cxnSp>
        <p:nvCxnSpPr>
          <p:cNvPr id="310" name="Straight Arrow Connector 309"/>
          <p:cNvCxnSpPr/>
          <p:nvPr/>
        </p:nvCxnSpPr>
        <p:spPr>
          <a:xfrm>
            <a:off x="6588224" y="3284984"/>
            <a:ext cx="0" cy="648072"/>
          </a:xfrm>
          <a:prstGeom prst="straightConnector1">
            <a:avLst/>
          </a:prstGeom>
          <a:ln>
            <a:solidFill>
              <a:srgbClr val="7DB249"/>
            </a:solidFill>
            <a:headEnd type="arrow"/>
            <a:tailEnd type="arrow"/>
          </a:ln>
          <a:effectLst/>
        </p:spPr>
        <p:style>
          <a:lnRef idx="3">
            <a:schemeClr val="accent3"/>
          </a:lnRef>
          <a:fillRef idx="0">
            <a:schemeClr val="accent3"/>
          </a:fillRef>
          <a:effectRef idx="2">
            <a:schemeClr val="accent3"/>
          </a:effectRef>
          <a:fontRef idx="minor">
            <a:schemeClr val="tx1"/>
          </a:fontRef>
        </p:style>
      </p:cxnSp>
      <p:cxnSp>
        <p:nvCxnSpPr>
          <p:cNvPr id="312" name="Straight Arrow Connector 311"/>
          <p:cNvCxnSpPr/>
          <p:nvPr/>
        </p:nvCxnSpPr>
        <p:spPr>
          <a:xfrm>
            <a:off x="2195736" y="2564904"/>
            <a:ext cx="0" cy="648072"/>
          </a:xfrm>
          <a:prstGeom prst="straightConnector1">
            <a:avLst/>
          </a:prstGeom>
          <a:ln>
            <a:solidFill>
              <a:srgbClr val="7DB249"/>
            </a:solidFill>
            <a:headEnd type="arrow"/>
            <a:tailEnd type="arrow"/>
          </a:ln>
          <a:effectLst/>
        </p:spPr>
        <p:style>
          <a:lnRef idx="3">
            <a:schemeClr val="accent3"/>
          </a:lnRef>
          <a:fillRef idx="0">
            <a:schemeClr val="accent3"/>
          </a:fillRef>
          <a:effectRef idx="2">
            <a:schemeClr val="accent3"/>
          </a:effectRef>
          <a:fontRef idx="minor">
            <a:schemeClr val="tx1"/>
          </a:fontRef>
        </p:style>
      </p:cxnSp>
      <p:grpSp>
        <p:nvGrpSpPr>
          <p:cNvPr id="321" name="Group 320"/>
          <p:cNvGrpSpPr/>
          <p:nvPr/>
        </p:nvGrpSpPr>
        <p:grpSpPr>
          <a:xfrm>
            <a:off x="2267744" y="4653136"/>
            <a:ext cx="432048" cy="432048"/>
            <a:chOff x="2051720" y="4437112"/>
            <a:chExt cx="432048" cy="432048"/>
          </a:xfrm>
        </p:grpSpPr>
        <p:cxnSp>
          <p:nvCxnSpPr>
            <p:cNvPr id="322" name="Straight Connector 321"/>
            <p:cNvCxnSpPr/>
            <p:nvPr/>
          </p:nvCxnSpPr>
          <p:spPr>
            <a:xfrm>
              <a:off x="2051720" y="4437112"/>
              <a:ext cx="36004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flipV="1">
              <a:off x="2411760" y="4653136"/>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2339752" y="4653136"/>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25" name="Isosceles Triangle 324"/>
            <p:cNvSpPr/>
            <p:nvPr/>
          </p:nvSpPr>
          <p:spPr>
            <a:xfrm rot="10800000">
              <a:off x="2339752" y="4797152"/>
              <a:ext cx="141620" cy="72008"/>
            </a:xfrm>
            <a:prstGeom prst="triangle">
              <a:avLst/>
            </a:prstGeom>
            <a:solidFill>
              <a:schemeClr val="bg1"/>
            </a:solidFill>
            <a:ln w="127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26" name="Straight Connector 325"/>
            <p:cNvCxnSpPr/>
            <p:nvPr/>
          </p:nvCxnSpPr>
          <p:spPr>
            <a:xfrm>
              <a:off x="2339752" y="4581128"/>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2411760" y="4437112"/>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28" name="Group 327"/>
          <p:cNvGrpSpPr/>
          <p:nvPr/>
        </p:nvGrpSpPr>
        <p:grpSpPr>
          <a:xfrm>
            <a:off x="2267744" y="3140968"/>
            <a:ext cx="432048" cy="432048"/>
            <a:chOff x="2051720" y="4437112"/>
            <a:chExt cx="432048" cy="432048"/>
          </a:xfrm>
        </p:grpSpPr>
        <p:cxnSp>
          <p:nvCxnSpPr>
            <p:cNvPr id="329" name="Straight Connector 328"/>
            <p:cNvCxnSpPr/>
            <p:nvPr/>
          </p:nvCxnSpPr>
          <p:spPr>
            <a:xfrm>
              <a:off x="2051720" y="4437112"/>
              <a:ext cx="36004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flipV="1">
              <a:off x="2411760" y="4653136"/>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2339752" y="4653136"/>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2" name="Isosceles Triangle 331"/>
            <p:cNvSpPr/>
            <p:nvPr/>
          </p:nvSpPr>
          <p:spPr>
            <a:xfrm rot="10800000">
              <a:off x="2339752" y="4797152"/>
              <a:ext cx="141620" cy="72008"/>
            </a:xfrm>
            <a:prstGeom prst="triangle">
              <a:avLst/>
            </a:prstGeom>
            <a:solidFill>
              <a:schemeClr val="bg1"/>
            </a:solidFill>
            <a:ln w="127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3" name="Straight Connector 332"/>
            <p:cNvCxnSpPr/>
            <p:nvPr/>
          </p:nvCxnSpPr>
          <p:spPr>
            <a:xfrm>
              <a:off x="2339752" y="4581128"/>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2411760" y="4437112"/>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35" name="Group 334"/>
          <p:cNvGrpSpPr/>
          <p:nvPr/>
        </p:nvGrpSpPr>
        <p:grpSpPr>
          <a:xfrm>
            <a:off x="6660232" y="4653136"/>
            <a:ext cx="432048" cy="432048"/>
            <a:chOff x="2051720" y="4437112"/>
            <a:chExt cx="432048" cy="432048"/>
          </a:xfrm>
        </p:grpSpPr>
        <p:cxnSp>
          <p:nvCxnSpPr>
            <p:cNvPr id="336" name="Straight Connector 335"/>
            <p:cNvCxnSpPr/>
            <p:nvPr/>
          </p:nvCxnSpPr>
          <p:spPr>
            <a:xfrm>
              <a:off x="2051720" y="4437112"/>
              <a:ext cx="36004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flipV="1">
              <a:off x="2411760" y="4653136"/>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2339752" y="4653136"/>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39" name="Isosceles Triangle 338"/>
            <p:cNvSpPr/>
            <p:nvPr/>
          </p:nvSpPr>
          <p:spPr>
            <a:xfrm rot="10800000">
              <a:off x="2339752" y="4797152"/>
              <a:ext cx="141620" cy="72008"/>
            </a:xfrm>
            <a:prstGeom prst="triangle">
              <a:avLst/>
            </a:prstGeom>
            <a:solidFill>
              <a:schemeClr val="bg1"/>
            </a:solidFill>
            <a:ln w="127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0" name="Straight Connector 339"/>
            <p:cNvCxnSpPr/>
            <p:nvPr/>
          </p:nvCxnSpPr>
          <p:spPr>
            <a:xfrm>
              <a:off x="2339752" y="4581128"/>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2411760" y="4437112"/>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a:off x="6660232" y="3140968"/>
            <a:ext cx="432048" cy="432048"/>
            <a:chOff x="2051720" y="4437112"/>
            <a:chExt cx="432048" cy="432048"/>
          </a:xfrm>
        </p:grpSpPr>
        <p:cxnSp>
          <p:nvCxnSpPr>
            <p:cNvPr id="343" name="Straight Connector 342"/>
            <p:cNvCxnSpPr/>
            <p:nvPr/>
          </p:nvCxnSpPr>
          <p:spPr>
            <a:xfrm>
              <a:off x="2051720" y="4437112"/>
              <a:ext cx="36004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flipV="1">
              <a:off x="2411760" y="4653136"/>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2339752" y="4653136"/>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46" name="Isosceles Triangle 345"/>
            <p:cNvSpPr/>
            <p:nvPr/>
          </p:nvSpPr>
          <p:spPr>
            <a:xfrm rot="10800000">
              <a:off x="2339752" y="4797152"/>
              <a:ext cx="141620" cy="72008"/>
            </a:xfrm>
            <a:prstGeom prst="triangle">
              <a:avLst/>
            </a:prstGeom>
            <a:solidFill>
              <a:schemeClr val="bg1"/>
            </a:solidFill>
            <a:ln w="12700" cmpd="sng">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47" name="Straight Connector 346"/>
            <p:cNvCxnSpPr/>
            <p:nvPr/>
          </p:nvCxnSpPr>
          <p:spPr>
            <a:xfrm>
              <a:off x="2339752" y="4581128"/>
              <a:ext cx="144016"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2411760" y="4437112"/>
              <a:ext cx="0" cy="144016"/>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49" name="Straight Arrow Connector 348"/>
          <p:cNvCxnSpPr/>
          <p:nvPr/>
        </p:nvCxnSpPr>
        <p:spPr>
          <a:xfrm>
            <a:off x="2195736" y="4797152"/>
            <a:ext cx="0" cy="648072"/>
          </a:xfrm>
          <a:prstGeom prst="straightConnector1">
            <a:avLst/>
          </a:prstGeom>
          <a:ln>
            <a:solidFill>
              <a:srgbClr val="7DB249"/>
            </a:solidFill>
            <a:headEnd type="arrow"/>
            <a:tailEnd type="arrow"/>
          </a:ln>
          <a:effectLst/>
        </p:spPr>
        <p:style>
          <a:lnRef idx="3">
            <a:schemeClr val="accent3"/>
          </a:lnRef>
          <a:fillRef idx="0">
            <a:schemeClr val="accent3"/>
          </a:fillRef>
          <a:effectRef idx="2">
            <a:schemeClr val="accent3"/>
          </a:effectRef>
          <a:fontRef idx="minor">
            <a:schemeClr val="tx1"/>
          </a:fontRef>
        </p:style>
      </p:cxnSp>
      <p:cxnSp>
        <p:nvCxnSpPr>
          <p:cNvPr id="350" name="Straight Arrow Connector 349"/>
          <p:cNvCxnSpPr/>
          <p:nvPr/>
        </p:nvCxnSpPr>
        <p:spPr>
          <a:xfrm>
            <a:off x="6588224" y="4005064"/>
            <a:ext cx="0" cy="648072"/>
          </a:xfrm>
          <a:prstGeom prst="straightConnector1">
            <a:avLst/>
          </a:prstGeom>
          <a:ln>
            <a:solidFill>
              <a:srgbClr val="7DB249"/>
            </a:solidFill>
            <a:headEnd type="arrow"/>
            <a:tailEnd type="arrow"/>
          </a:ln>
          <a:effectLst/>
        </p:spPr>
        <p:style>
          <a:lnRef idx="3">
            <a:schemeClr val="accent3"/>
          </a:lnRef>
          <a:fillRef idx="0">
            <a:schemeClr val="accent3"/>
          </a:fillRef>
          <a:effectRef idx="2">
            <a:schemeClr val="accent3"/>
          </a:effectRef>
          <a:fontRef idx="minor">
            <a:schemeClr val="tx1"/>
          </a:fontRef>
        </p:style>
      </p:cxnSp>
      <p:sp>
        <p:nvSpPr>
          <p:cNvPr id="21" name="TextBox 20"/>
          <p:cNvSpPr txBox="1"/>
          <p:nvPr/>
        </p:nvSpPr>
        <p:spPr>
          <a:xfrm>
            <a:off x="1043608" y="5949280"/>
            <a:ext cx="1753154" cy="369332"/>
          </a:xfrm>
          <a:prstGeom prst="rect">
            <a:avLst/>
          </a:prstGeom>
          <a:noFill/>
        </p:spPr>
        <p:txBody>
          <a:bodyPr wrap="none" rtlCol="0">
            <a:spAutoFit/>
          </a:bodyPr>
          <a:lstStyle/>
          <a:p>
            <a:r>
              <a:rPr lang="en-US" dirty="0" smtClean="0"/>
              <a:t>Expectation: fast</a:t>
            </a:r>
            <a:endParaRPr lang="en-US" dirty="0"/>
          </a:p>
        </p:txBody>
      </p:sp>
      <p:sp>
        <p:nvSpPr>
          <p:cNvPr id="351" name="TextBox 350"/>
          <p:cNvSpPr txBox="1"/>
          <p:nvPr/>
        </p:nvSpPr>
        <p:spPr>
          <a:xfrm>
            <a:off x="5436096" y="5949280"/>
            <a:ext cx="1834532" cy="369332"/>
          </a:xfrm>
          <a:prstGeom prst="rect">
            <a:avLst/>
          </a:prstGeom>
          <a:noFill/>
        </p:spPr>
        <p:txBody>
          <a:bodyPr wrap="none" rtlCol="0">
            <a:spAutoFit/>
          </a:bodyPr>
          <a:lstStyle/>
          <a:p>
            <a:r>
              <a:rPr lang="en-US" dirty="0" smtClean="0"/>
              <a:t>Expectation: slow</a:t>
            </a:r>
            <a:endParaRPr lang="en-US" dirty="0"/>
          </a:p>
        </p:txBody>
      </p:sp>
      <p:grpSp>
        <p:nvGrpSpPr>
          <p:cNvPr id="14" name="Group 13"/>
          <p:cNvGrpSpPr/>
          <p:nvPr/>
        </p:nvGrpSpPr>
        <p:grpSpPr>
          <a:xfrm>
            <a:off x="323528" y="2132856"/>
            <a:ext cx="4629918" cy="3705148"/>
            <a:chOff x="683568" y="2142000"/>
            <a:chExt cx="4629918" cy="3705148"/>
          </a:xfrm>
        </p:grpSpPr>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3568" y="498508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51580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4" name="Group 133"/>
            <p:cNvGrpSpPr/>
            <p:nvPr/>
          </p:nvGrpSpPr>
          <p:grpSpPr>
            <a:xfrm>
              <a:off x="2033100" y="2142000"/>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9" name="Rectangle 88"/>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90" name="Straight Connector 89"/>
            <p:cNvCxnSpPr/>
            <p:nvPr/>
          </p:nvCxnSpPr>
          <p:spPr>
            <a:xfrm flipV="1">
              <a:off x="2178395"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073799"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65332"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7991"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99509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178395"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6" name="Straight Connector 25"/>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36630" y="3429040"/>
              <a:ext cx="307289" cy="360000"/>
              <a:chOff x="1536630" y="3109810"/>
              <a:chExt cx="307289" cy="360000"/>
            </a:xfrm>
          </p:grpSpPr>
          <p:cxnSp>
            <p:nvCxnSpPr>
              <p:cNvPr id="27" name="Straight Connector 26"/>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12" name="Straight Connector 111"/>
            <p:cNvCxnSpPr/>
            <p:nvPr/>
          </p:nvCxnSpPr>
          <p:spPr>
            <a:xfrm rot="10800000" flipV="1">
              <a:off x="2628000" y="252869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627784" y="3107206"/>
              <a:ext cx="0" cy="3351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627784" y="2708920"/>
              <a:ext cx="815622" cy="401190"/>
              <a:chOff x="2627784" y="2679990"/>
              <a:chExt cx="815622" cy="401190"/>
            </a:xfrm>
          </p:grpSpPr>
          <p:sp>
            <p:nvSpPr>
              <p:cNvPr id="111" name="Rectangle 110"/>
              <p:cNvSpPr/>
              <p:nvPr/>
            </p:nvSpPr>
            <p:spPr>
              <a:xfrm>
                <a:off x="3118093" y="2679990"/>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3" name="Straight Connector 112"/>
              <p:cNvCxnSpPr/>
              <p:nvPr/>
            </p:nvCxnSpPr>
            <p:spPr>
              <a:xfrm rot="10800000" flipV="1">
                <a:off x="27445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307827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27211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89401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838647"/>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39" name="Object 138"/>
            <p:cNvGraphicFramePr>
              <a:graphicFrameLocks noChangeAspect="1"/>
            </p:cNvGraphicFramePr>
            <p:nvPr>
              <p:extLst>
                <p:ext uri="{D42A27DB-BD31-4B8C-83A1-F6EECF244321}">
                  <p14:modId xmlns:p14="http://schemas.microsoft.com/office/powerpoint/2010/main" val="1266239744"/>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5184" name="Equation" r:id="rId7" imgW="355320" imgH="253800" progId="Equation.DSMT4">
                    <p:embed/>
                  </p:oleObj>
                </mc:Choice>
                <mc:Fallback>
                  <p:oleObj name="Equation" r:id="rId7" imgW="355320" imgH="253800" progId="Equation.DSMT4">
                    <p:embed/>
                    <p:pic>
                      <p:nvPicPr>
                        <p:cNvPr id="0" name=""/>
                        <p:cNvPicPr>
                          <a:picLocks noChangeAspect="1" noChangeArrowheads="1"/>
                        </p:cNvPicPr>
                        <p:nvPr/>
                      </p:nvPicPr>
                      <p:blipFill>
                        <a:blip r:embed="rId4"/>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3959125900"/>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5185" name="Equation" r:id="rId8" imgW="342720" imgH="228600" progId="Equation.3">
                    <p:embed/>
                  </p:oleObj>
                </mc:Choice>
                <mc:Fallback>
                  <p:oleObj name="Equation" r:id="rId8" imgW="342720" imgH="228600" progId="Equation.3">
                    <p:embed/>
                    <p:pic>
                      <p:nvPicPr>
                        <p:cNvPr id="0" name=""/>
                        <p:cNvPicPr>
                          <a:picLocks noChangeAspect="1" noChangeArrowheads="1"/>
                        </p:cNvPicPr>
                        <p:nvPr/>
                      </p:nvPicPr>
                      <p:blipFill>
                        <a:blip r:embed="rId6"/>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9" name="Straight Connector 178"/>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835968" y="2528696"/>
              <a:ext cx="784578" cy="697794"/>
              <a:chOff x="683568" y="4530911"/>
              <a:chExt cx="784578" cy="697794"/>
            </a:xfrm>
          </p:grpSpPr>
          <p:sp>
            <p:nvSpPr>
              <p:cNvPr id="141" name="Rectangle 140"/>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42" name="Straight Connector 14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654399" y="2528696"/>
              <a:ext cx="677843" cy="697794"/>
              <a:chOff x="790303" y="4530911"/>
              <a:chExt cx="677843" cy="697794"/>
            </a:xfrm>
          </p:grpSpPr>
          <p:sp>
            <p:nvSpPr>
              <p:cNvPr id="150" name="Rectangle 149"/>
              <p:cNvSpPr/>
              <p:nvPr/>
            </p:nvSpPr>
            <p:spPr>
              <a:xfrm>
                <a:off x="790303"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51" name="Straight Connector 150"/>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73" idx="5"/>
              </p:cNvCxnSpPr>
              <p:nvPr/>
            </p:nvCxnSpPr>
            <p:spPr>
              <a:xfrm>
                <a:off x="1048274" y="4921024"/>
                <a:ext cx="2000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Oval 172"/>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Rectangle 130"/>
            <p:cNvSpPr/>
            <p:nvPr/>
          </p:nvSpPr>
          <p:spPr>
            <a:xfrm>
              <a:off x="129435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2" name="Rectangle 131"/>
            <p:cNvSpPr/>
            <p:nvPr/>
          </p:nvSpPr>
          <p:spPr>
            <a:xfrm>
              <a:off x="201443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6" name="Rectangle 135"/>
            <p:cNvSpPr/>
            <p:nvPr/>
          </p:nvSpPr>
          <p:spPr>
            <a:xfrm>
              <a:off x="2446265"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7" name="Rectangle 136"/>
            <p:cNvSpPr/>
            <p:nvPr/>
          </p:nvSpPr>
          <p:spPr>
            <a:xfrm>
              <a:off x="1691680"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0" name="Rectangle 169"/>
            <p:cNvSpPr/>
            <p:nvPr/>
          </p:nvSpPr>
          <p:spPr>
            <a:xfrm>
              <a:off x="2446265"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5" name="Rectangle 174"/>
            <p:cNvSpPr/>
            <p:nvPr/>
          </p:nvSpPr>
          <p:spPr>
            <a:xfrm>
              <a:off x="1691680" y="3429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nvGrpSpPr>
            <p:cNvPr id="12" name="Group 11"/>
            <p:cNvGrpSpPr/>
            <p:nvPr/>
          </p:nvGrpSpPr>
          <p:grpSpPr>
            <a:xfrm>
              <a:off x="2446265" y="3419708"/>
              <a:ext cx="997141" cy="584590"/>
              <a:chOff x="2446265" y="3491716"/>
              <a:chExt cx="997141" cy="584590"/>
            </a:xfrm>
          </p:grpSpPr>
          <p:sp>
            <p:nvSpPr>
              <p:cNvPr id="119" name="Rectangle 118"/>
              <p:cNvSpPr/>
              <p:nvPr/>
            </p:nvSpPr>
            <p:spPr>
              <a:xfrm>
                <a:off x="3118093" y="3495632"/>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flipH="1">
                <a:off x="2627783" y="3858081"/>
                <a:ext cx="217" cy="218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86157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351554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368447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Oval 128"/>
              <p:cNvSpPr>
                <a:spLocks noChangeAspect="1"/>
              </p:cNvSpPr>
              <p:nvPr/>
            </p:nvSpPr>
            <p:spPr>
              <a:xfrm>
                <a:off x="2826000" y="363047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Rectangle 176"/>
              <p:cNvSpPr/>
              <p:nvPr/>
            </p:nvSpPr>
            <p:spPr>
              <a:xfrm>
                <a:off x="2446265" y="3491716"/>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
          <p:nvSpPr>
            <p:cNvPr id="178" name="Rectangle 177"/>
            <p:cNvSpPr/>
            <p:nvPr/>
          </p:nvSpPr>
          <p:spPr>
            <a:xfrm>
              <a:off x="144675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0" name="Rectangle 179"/>
            <p:cNvSpPr/>
            <p:nvPr/>
          </p:nvSpPr>
          <p:spPr>
            <a:xfrm>
              <a:off x="216683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2" name="Rectangle 181"/>
            <p:cNvSpPr/>
            <p:nvPr/>
          </p:nvSpPr>
          <p:spPr>
            <a:xfrm>
              <a:off x="2483768"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Tree>
    <p:extLst>
      <p:ext uri="{BB962C8B-B14F-4D97-AF65-F5344CB8AC3E}">
        <p14:creationId xmlns:p14="http://schemas.microsoft.com/office/powerpoint/2010/main" val="1403570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307" grpId="0"/>
      <p:bldP spid="308" grpId="0"/>
      <p:bldP spid="309" grpId="0"/>
      <p:bldP spid="21" grpId="0"/>
      <p:bldP spid="3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Simulated propagation delays</a:t>
            </a:r>
            <a:br>
              <a:rPr lang="en-US" dirty="0" smtClean="0"/>
            </a:br>
            <a:r>
              <a:rPr lang="en-US" dirty="0" smtClean="0"/>
              <a:t>TT models</a:t>
            </a:r>
            <a:endParaRPr lang="en-US"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a:xfrm>
            <a:off x="6588224" y="6165304"/>
            <a:ext cx="2133600" cy="365125"/>
          </a:xfrm>
        </p:spPr>
        <p:txBody>
          <a:bodyPr/>
          <a:lstStyle/>
          <a:p>
            <a:fld id="{112B585A-C521-441E-B402-A9F7912DA359}" type="slidenum">
              <a:rPr lang="sv-SE" smtClean="0"/>
              <a:t>29</a:t>
            </a:fld>
            <a:endParaRPr lang="sv-SE" dirty="0"/>
          </a:p>
        </p:txBody>
      </p:sp>
      <p:graphicFrame>
        <p:nvGraphicFramePr>
          <p:cNvPr id="6" name="Table 5"/>
          <p:cNvGraphicFramePr>
            <a:graphicFrameLocks noGrp="1"/>
          </p:cNvGraphicFramePr>
          <p:nvPr>
            <p:extLst>
              <p:ext uri="{D42A27DB-BD31-4B8C-83A1-F6EECF244321}">
                <p14:modId xmlns:p14="http://schemas.microsoft.com/office/powerpoint/2010/main" val="94688505"/>
              </p:ext>
            </p:extLst>
          </p:nvPr>
        </p:nvGraphicFramePr>
        <p:xfrm>
          <a:off x="755575" y="2132856"/>
          <a:ext cx="7416825" cy="3024338"/>
        </p:xfrm>
        <a:graphic>
          <a:graphicData uri="http://schemas.openxmlformats.org/drawingml/2006/table">
            <a:tbl>
              <a:tblPr firstRow="1">
                <a:tableStyleId>{69C7853C-536D-4A76-A0AE-DD22124D55A5}</a:tableStyleId>
              </a:tblPr>
              <a:tblGrid>
                <a:gridCol w="2376265"/>
                <a:gridCol w="1152128"/>
                <a:gridCol w="1152128"/>
                <a:gridCol w="1368152"/>
                <a:gridCol w="1368152"/>
              </a:tblGrid>
              <a:tr h="895918">
                <a:tc>
                  <a:txBody>
                    <a:bodyPr/>
                    <a:lstStyle/>
                    <a:p>
                      <a:r>
                        <a:rPr lang="en-US" sz="2400" dirty="0" smtClean="0"/>
                        <a:t>Configuration</a:t>
                      </a:r>
                      <a:endParaRPr lang="en-US" sz="2400" dirty="0"/>
                    </a:p>
                  </a:txBody>
                  <a:tcPr/>
                </a:tc>
                <a:tc>
                  <a:txBody>
                    <a:bodyPr/>
                    <a:lstStyle/>
                    <a:p>
                      <a:r>
                        <a:rPr lang="en-US" sz="2400" dirty="0" smtClean="0"/>
                        <a:t>BAAB</a:t>
                      </a:r>
                      <a:endParaRPr lang="en-US" sz="2400" dirty="0"/>
                    </a:p>
                  </a:txBody>
                  <a:tcPr/>
                </a:tc>
                <a:tc>
                  <a:txBody>
                    <a:bodyPr/>
                    <a:lstStyle/>
                    <a:p>
                      <a:r>
                        <a:rPr lang="en-US" sz="2400" dirty="0" smtClean="0"/>
                        <a:t>ABBA</a:t>
                      </a:r>
                      <a:endParaRPr lang="en-US" sz="2400" dirty="0"/>
                    </a:p>
                  </a:txBody>
                  <a:tcPr/>
                </a:tc>
                <a:tc>
                  <a:txBody>
                    <a:bodyPr/>
                    <a:lstStyle/>
                    <a:p>
                      <a:r>
                        <a:rPr lang="en-US" sz="2400" dirty="0" smtClean="0"/>
                        <a:t>BABA</a:t>
                      </a:r>
                      <a:r>
                        <a:rPr lang="en-US" sz="2400" baseline="0" dirty="0" smtClean="0"/>
                        <a:t> </a:t>
                      </a:r>
                      <a:endParaRPr lang="en-US" sz="2400" dirty="0"/>
                    </a:p>
                  </a:txBody>
                  <a:tcPr/>
                </a:tc>
                <a:tc>
                  <a:txBody>
                    <a:bodyPr/>
                    <a:lstStyle/>
                    <a:p>
                      <a:r>
                        <a:rPr lang="en-US" sz="2400" dirty="0" smtClean="0"/>
                        <a:t>ABAB</a:t>
                      </a:r>
                      <a:endParaRPr lang="en-US" sz="2400" dirty="0"/>
                    </a:p>
                  </a:txBody>
                  <a:tcPr/>
                </a:tc>
              </a:tr>
              <a:tr h="1064210">
                <a:tc>
                  <a:txBody>
                    <a:bodyPr/>
                    <a:lstStyle/>
                    <a:p>
                      <a:r>
                        <a:rPr lang="en-US" sz="2400" dirty="0" err="1" smtClean="0"/>
                        <a:t>Cin-Cout</a:t>
                      </a:r>
                      <a:r>
                        <a:rPr lang="en-US" sz="2400" baseline="0" dirty="0" smtClean="0"/>
                        <a:t> rise [</a:t>
                      </a:r>
                      <a:r>
                        <a:rPr lang="en-US" sz="2400" baseline="0" dirty="0" err="1" smtClean="0"/>
                        <a:t>ps</a:t>
                      </a:r>
                      <a:r>
                        <a:rPr lang="en-US" sz="2400" baseline="0" dirty="0" smtClean="0"/>
                        <a:t>]</a:t>
                      </a:r>
                      <a:endParaRPr lang="en-US" sz="2400" dirty="0"/>
                    </a:p>
                  </a:txBody>
                  <a:tcPr/>
                </a:tc>
                <a:tc>
                  <a:txBody>
                    <a:bodyPr/>
                    <a:lstStyle/>
                    <a:p>
                      <a:r>
                        <a:rPr lang="en-US" sz="2400" dirty="0" smtClean="0"/>
                        <a:t>430</a:t>
                      </a:r>
                      <a:endParaRPr lang="en-US" sz="2400" dirty="0"/>
                    </a:p>
                  </a:txBody>
                  <a:tcPr/>
                </a:tc>
                <a:tc>
                  <a:txBody>
                    <a:bodyPr/>
                    <a:lstStyle/>
                    <a:p>
                      <a:r>
                        <a:rPr lang="en-US" sz="2400" dirty="0" smtClean="0"/>
                        <a:t>393</a:t>
                      </a:r>
                      <a:endParaRPr lang="en-US" sz="2400" dirty="0"/>
                    </a:p>
                  </a:txBody>
                  <a:tcPr/>
                </a:tc>
                <a:tc>
                  <a:txBody>
                    <a:bodyPr/>
                    <a:lstStyle/>
                    <a:p>
                      <a:r>
                        <a:rPr lang="en-US" sz="2400" dirty="0" smtClean="0"/>
                        <a:t>453</a:t>
                      </a:r>
                      <a:endParaRPr lang="en-US" sz="2400" dirty="0"/>
                    </a:p>
                  </a:txBody>
                  <a:tcPr/>
                </a:tc>
                <a:tc>
                  <a:txBody>
                    <a:bodyPr/>
                    <a:lstStyle/>
                    <a:p>
                      <a:r>
                        <a:rPr lang="en-US" sz="2400" dirty="0" smtClean="0"/>
                        <a:t>371</a:t>
                      </a:r>
                      <a:endParaRPr lang="en-US" sz="2400" dirty="0"/>
                    </a:p>
                  </a:txBody>
                  <a:tcPr/>
                </a:tc>
              </a:tr>
              <a:tr h="1064210">
                <a:tc>
                  <a:txBody>
                    <a:bodyPr/>
                    <a:lstStyle/>
                    <a:p>
                      <a:r>
                        <a:rPr lang="en-US" sz="2400" dirty="0" err="1" smtClean="0"/>
                        <a:t>Cin-Cout</a:t>
                      </a:r>
                      <a:r>
                        <a:rPr lang="en-US" sz="2400" dirty="0" smtClean="0"/>
                        <a:t> fall [</a:t>
                      </a:r>
                      <a:r>
                        <a:rPr lang="en-US" sz="2400" dirty="0" err="1" smtClean="0"/>
                        <a:t>ps</a:t>
                      </a:r>
                      <a:r>
                        <a:rPr lang="en-US" sz="2400" dirty="0" smtClean="0"/>
                        <a:t>]</a:t>
                      </a:r>
                      <a:endParaRPr lang="en-US" sz="2400" dirty="0"/>
                    </a:p>
                  </a:txBody>
                  <a:tcPr/>
                </a:tc>
                <a:tc>
                  <a:txBody>
                    <a:bodyPr/>
                    <a:lstStyle/>
                    <a:p>
                      <a:r>
                        <a:rPr lang="en-US" sz="2400" dirty="0" smtClean="0"/>
                        <a:t>446</a:t>
                      </a:r>
                      <a:endParaRPr lang="en-US" sz="2400" dirty="0"/>
                    </a:p>
                  </a:txBody>
                  <a:tcPr/>
                </a:tc>
                <a:tc>
                  <a:txBody>
                    <a:bodyPr/>
                    <a:lstStyle/>
                    <a:p>
                      <a:r>
                        <a:rPr lang="en-US" sz="2400" dirty="0" smtClean="0"/>
                        <a:t>453</a:t>
                      </a:r>
                      <a:endParaRPr lang="en-US" sz="2400" dirty="0"/>
                    </a:p>
                  </a:txBody>
                  <a:tcPr/>
                </a:tc>
                <a:tc>
                  <a:txBody>
                    <a:bodyPr/>
                    <a:lstStyle/>
                    <a:p>
                      <a:r>
                        <a:rPr lang="en-US" sz="2400" dirty="0" smtClean="0"/>
                        <a:t>488</a:t>
                      </a:r>
                      <a:endParaRPr lang="en-US" sz="2400" dirty="0"/>
                    </a:p>
                  </a:txBody>
                  <a:tcPr/>
                </a:tc>
                <a:tc>
                  <a:txBody>
                    <a:bodyPr/>
                    <a:lstStyle/>
                    <a:p>
                      <a:r>
                        <a:rPr lang="en-US" sz="2400" dirty="0" smtClean="0"/>
                        <a:t>413</a:t>
                      </a:r>
                      <a:endParaRPr lang="en-US" sz="2400" dirty="0"/>
                    </a:p>
                  </a:txBody>
                  <a:tcPr/>
                </a:tc>
              </a:tr>
            </a:tbl>
          </a:graphicData>
        </a:graphic>
      </p:graphicFrame>
      <p:sp>
        <p:nvSpPr>
          <p:cNvPr id="7" name="TextBox 6"/>
          <p:cNvSpPr txBox="1"/>
          <p:nvPr/>
        </p:nvSpPr>
        <p:spPr>
          <a:xfrm>
            <a:off x="755576" y="5445224"/>
            <a:ext cx="7992888" cy="830997"/>
          </a:xfrm>
          <a:prstGeom prst="rect">
            <a:avLst/>
          </a:prstGeom>
          <a:noFill/>
        </p:spPr>
        <p:txBody>
          <a:bodyPr wrap="square" rtlCol="0">
            <a:spAutoFit/>
          </a:bodyPr>
          <a:lstStyle/>
          <a:p>
            <a:r>
              <a:rPr lang="en-US" sz="2400" dirty="0" smtClean="0"/>
              <a:t>Conclusion: </a:t>
            </a:r>
            <a:r>
              <a:rPr lang="en-US" sz="2400" dirty="0"/>
              <a:t>S</a:t>
            </a:r>
            <a:r>
              <a:rPr lang="en-US" sz="2400" dirty="0" smtClean="0"/>
              <a:t>ymmetrical schematics have less delay variation and the worst-case delay is shorter</a:t>
            </a:r>
            <a:endParaRPr lang="en-US" sz="2400" dirty="0"/>
          </a:p>
        </p:txBody>
      </p:sp>
    </p:spTree>
    <p:extLst>
      <p:ext uri="{BB962C8B-B14F-4D97-AF65-F5344CB8AC3E}">
        <p14:creationId xmlns:p14="http://schemas.microsoft.com/office/powerpoint/2010/main" val="3355229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things</a:t>
            </a:r>
            <a:endParaRPr lang="en-US" dirty="0"/>
          </a:p>
        </p:txBody>
      </p:sp>
      <p:sp>
        <p:nvSpPr>
          <p:cNvPr id="3" name="Content Placeholder 2"/>
          <p:cNvSpPr>
            <a:spLocks noGrp="1"/>
          </p:cNvSpPr>
          <p:nvPr>
            <p:ph idx="1"/>
          </p:nvPr>
        </p:nvSpPr>
        <p:spPr/>
        <p:txBody>
          <a:bodyPr/>
          <a:lstStyle/>
          <a:p>
            <a:r>
              <a:rPr lang="en-US" dirty="0" smtClean="0"/>
              <a:t>Thursday morning consultation time moved to 9.15-10 starting next Thursday</a:t>
            </a:r>
          </a:p>
          <a:p>
            <a:r>
              <a:rPr lang="en-US" dirty="0" smtClean="0"/>
              <a:t>Lars </a:t>
            </a:r>
            <a:r>
              <a:rPr lang="en-US" dirty="0" err="1" smtClean="0"/>
              <a:t>Svensson</a:t>
            </a:r>
            <a:r>
              <a:rPr lang="en-US" dirty="0" smtClean="0"/>
              <a:t> will help out with lab 3</a:t>
            </a:r>
          </a:p>
          <a:p>
            <a:r>
              <a:rPr lang="en-US" dirty="0" smtClean="0"/>
              <a:t>Mid-course meeting with student representatives held today.</a:t>
            </a:r>
          </a:p>
          <a:p>
            <a:pPr lvl="1"/>
            <a:r>
              <a:rPr lang="en-US" dirty="0" smtClean="0"/>
              <a:t>Cadence remotely with VPN</a:t>
            </a:r>
            <a:r>
              <a:rPr lang="en-US" dirty="0" smtClean="0"/>
              <a:t>?</a:t>
            </a:r>
          </a:p>
          <a:p>
            <a:pPr lvl="1"/>
            <a:r>
              <a:rPr lang="en-US" dirty="0" smtClean="0"/>
              <a:t>Chapter 2 problems?</a:t>
            </a:r>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3</a:t>
            </a:fld>
            <a:endParaRPr lang="sv-SE"/>
          </a:p>
        </p:txBody>
      </p:sp>
    </p:spTree>
    <p:extLst>
      <p:ext uri="{BB962C8B-B14F-4D97-AF65-F5344CB8AC3E}">
        <p14:creationId xmlns:p14="http://schemas.microsoft.com/office/powerpoint/2010/main" val="21472205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Optimizing</a:t>
            </a:r>
            <a:r>
              <a:rPr lang="sv-SE" dirty="0" smtClean="0"/>
              <a:t> the </a:t>
            </a:r>
            <a:r>
              <a:rPr lang="sv-SE" dirty="0" err="1" smtClean="0"/>
              <a:t>size</a:t>
            </a:r>
            <a:r>
              <a:rPr lang="sv-SE" dirty="0" smtClean="0"/>
              <a:t> </a:t>
            </a:r>
            <a:r>
              <a:rPr lang="sv-SE" dirty="0" err="1" smtClean="0"/>
              <a:t>of</a:t>
            </a:r>
            <a:r>
              <a:rPr lang="sv-SE" dirty="0" smtClean="0"/>
              <a:t> the </a:t>
            </a:r>
            <a:r>
              <a:rPr lang="sv-SE" dirty="0" err="1" smtClean="0"/>
              <a:t>inverter</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dirty="0"/>
          </a:p>
        </p:txBody>
      </p:sp>
      <p:sp>
        <p:nvSpPr>
          <p:cNvPr id="5" name="Slide Number Placeholder 4"/>
          <p:cNvSpPr>
            <a:spLocks noGrp="1"/>
          </p:cNvSpPr>
          <p:nvPr>
            <p:ph type="sldNum" sz="quarter" idx="12"/>
          </p:nvPr>
        </p:nvSpPr>
        <p:spPr/>
        <p:txBody>
          <a:bodyPr/>
          <a:lstStyle/>
          <a:p>
            <a:fld id="{112B585A-C521-441E-B402-A9F7912DA359}" type="slidenum">
              <a:rPr lang="sv-SE" smtClean="0"/>
              <a:t>30</a:t>
            </a:fld>
            <a:endParaRPr lang="sv-SE"/>
          </a:p>
        </p:txBody>
      </p:sp>
      <p:graphicFrame>
        <p:nvGraphicFramePr>
          <p:cNvPr id="6" name="Object 5"/>
          <p:cNvGraphicFramePr>
            <a:graphicFrameLocks noChangeAspect="1"/>
          </p:cNvGraphicFramePr>
          <p:nvPr>
            <p:extLst>
              <p:ext uri="{D42A27DB-BD31-4B8C-83A1-F6EECF244321}">
                <p14:modId xmlns:p14="http://schemas.microsoft.com/office/powerpoint/2010/main" val="3134728833"/>
              </p:ext>
            </p:extLst>
          </p:nvPr>
        </p:nvGraphicFramePr>
        <p:xfrm>
          <a:off x="693736" y="5939195"/>
          <a:ext cx="2105025" cy="392113"/>
        </p:xfrm>
        <a:graphic>
          <a:graphicData uri="http://schemas.openxmlformats.org/presentationml/2006/ole">
            <mc:AlternateContent xmlns:mc="http://schemas.openxmlformats.org/markup-compatibility/2006">
              <mc:Choice xmlns:v="urn:schemas-microsoft-com:vml" Requires="v">
                <p:oleObj spid="_x0000_s4133" name="Equation" r:id="rId3" imgW="1371600" imgH="253800" progId="Equation.DSMT4">
                  <p:embed/>
                </p:oleObj>
              </mc:Choice>
              <mc:Fallback>
                <p:oleObj name="Equation" r:id="rId3" imgW="1371600" imgH="253800" progId="Equation.DSMT4">
                  <p:embed/>
                  <p:pic>
                    <p:nvPicPr>
                      <p:cNvPr id="0" name=""/>
                      <p:cNvPicPr>
                        <a:picLocks noChangeAspect="1" noChangeArrowheads="1"/>
                      </p:cNvPicPr>
                      <p:nvPr/>
                    </p:nvPicPr>
                    <p:blipFill>
                      <a:blip r:embed="rId4"/>
                      <a:srcRect/>
                      <a:stretch>
                        <a:fillRect/>
                      </a:stretch>
                    </p:blipFill>
                    <p:spPr bwMode="auto">
                      <a:xfrm>
                        <a:off x="693736" y="5939195"/>
                        <a:ext cx="2105025" cy="392113"/>
                      </a:xfrm>
                      <a:prstGeom prst="rect">
                        <a:avLst/>
                      </a:prstGeom>
                      <a:noFill/>
                      <a:ln>
                        <a:noFill/>
                      </a:ln>
                    </p:spPr>
                  </p:pic>
                </p:oleObj>
              </mc:Fallback>
            </mc:AlternateContent>
          </a:graphicData>
        </a:graphic>
      </p:graphicFrame>
      <p:cxnSp>
        <p:nvCxnSpPr>
          <p:cNvPr id="50" name="Straight Connector 49"/>
          <p:cNvCxnSpPr/>
          <p:nvPr/>
        </p:nvCxnSpPr>
        <p:spPr>
          <a:xfrm>
            <a:off x="1457963" y="5465699"/>
            <a:ext cx="1188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3568" y="4985087"/>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52" name="Straight Connector 51"/>
          <p:cNvCxnSpPr/>
          <p:nvPr/>
        </p:nvCxnSpPr>
        <p:spPr>
          <a:xfrm flipV="1">
            <a:off x="1457963"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35336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344900"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47559"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274665"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50686" y="51580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1457963"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18093" y="4155591"/>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65" name="Straight Connector 64"/>
          <p:cNvCxnSpPr/>
          <p:nvPr/>
        </p:nvCxnSpPr>
        <p:spPr>
          <a:xfrm rot="10800000" flipV="1">
            <a:off x="2628000" y="4004297"/>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V="1">
            <a:off x="27445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2627784" y="455387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0800000">
            <a:off x="2628000" y="4196782"/>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0800000" flipV="1">
            <a:off x="2823774" y="4196782"/>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a:off x="2818606" y="436961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1318318" y="4004297"/>
            <a:ext cx="517460" cy="775732"/>
            <a:chOff x="1311118" y="3770945"/>
            <a:chExt cx="517460" cy="775732"/>
          </a:xfrm>
        </p:grpSpPr>
        <p:cxnSp>
          <p:nvCxnSpPr>
            <p:cNvPr id="58" name="Straight Connector 57"/>
            <p:cNvCxnSpPr/>
            <p:nvPr/>
          </p:nvCxnSpPr>
          <p:spPr>
            <a:xfrm flipV="1">
              <a:off x="1818395" y="3770945"/>
              <a:ext cx="0" cy="19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1713799"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705332" y="396720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7991" y="4321697"/>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35097" y="396430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311118" y="4143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V="1">
              <a:off x="1818382" y="4330677"/>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2627784" y="4971233"/>
            <a:ext cx="815622" cy="494466"/>
            <a:chOff x="2882272" y="4737881"/>
            <a:chExt cx="815622" cy="494466"/>
          </a:xfrm>
        </p:grpSpPr>
        <p:sp>
          <p:nvSpPr>
            <p:cNvPr id="9" name="Rectangle 8"/>
            <p:cNvSpPr/>
            <p:nvPr/>
          </p:nvSpPr>
          <p:spPr>
            <a:xfrm>
              <a:off x="3372581" y="4737881"/>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71" name="Straight Connector 70"/>
            <p:cNvCxnSpPr/>
            <p:nvPr/>
          </p:nvCxnSpPr>
          <p:spPr>
            <a:xfrm rot="10800000" flipV="1">
              <a:off x="2891062" y="5100330"/>
              <a:ext cx="0" cy="13201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29990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a:off x="2882272" y="510381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a:off x="2888079" y="4757798"/>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V="1">
              <a:off x="3078262" y="4746724"/>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3081561" y="492802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flipH="1" flipV="1">
            <a:off x="2178000" y="5465700"/>
            <a:ext cx="0" cy="29393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79" name="Isosceles Triangle 78"/>
          <p:cNvSpPr/>
          <p:nvPr/>
        </p:nvSpPr>
        <p:spPr>
          <a:xfrm rot="10800000">
            <a:off x="2088000" y="5672122"/>
            <a:ext cx="194227" cy="175026"/>
          </a:xfrm>
          <a:prstGeom prst="triangle">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34" name="Group 133"/>
          <p:cNvGrpSpPr/>
          <p:nvPr/>
        </p:nvGrpSpPr>
        <p:grpSpPr>
          <a:xfrm>
            <a:off x="2033100" y="2142000"/>
            <a:ext cx="341366" cy="389453"/>
            <a:chOff x="2033100" y="1303572"/>
            <a:chExt cx="341366" cy="389453"/>
          </a:xfrm>
        </p:grpSpPr>
        <p:cxnSp>
          <p:nvCxnSpPr>
            <p:cNvPr id="45" name="Straight Connector 44"/>
            <p:cNvCxnSpPr/>
            <p:nvPr/>
          </p:nvCxnSpPr>
          <p:spPr>
            <a:xfrm flipV="1">
              <a:off x="2203783" y="1405025"/>
              <a:ext cx="0" cy="288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33100" y="1303572"/>
              <a:ext cx="341366" cy="219677"/>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1187624" y="2010758"/>
            <a:ext cx="1123664" cy="369332"/>
          </a:xfrm>
          <a:prstGeom prst="rect">
            <a:avLst/>
          </a:prstGeom>
        </p:spPr>
        <p:txBody>
          <a:bodyPr wrap="square">
            <a:spAutoFit/>
          </a:bodyPr>
          <a:lstStyle/>
          <a:p>
            <a:pPr algn="ctr"/>
            <a:r>
              <a:rPr lang="sv-SE" dirty="0" smtClean="0">
                <a:solidFill>
                  <a:schemeClr val="tx1"/>
                </a:solidFill>
              </a:rPr>
              <a:t>VDD</a:t>
            </a:r>
          </a:p>
        </p:txBody>
      </p:sp>
      <p:sp>
        <p:nvSpPr>
          <p:cNvPr id="83" name="Rectangle 82"/>
          <p:cNvSpPr/>
          <p:nvPr/>
        </p:nvSpPr>
        <p:spPr>
          <a:xfrm>
            <a:off x="1144080" y="5579948"/>
            <a:ext cx="1123664" cy="369332"/>
          </a:xfrm>
          <a:prstGeom prst="rect">
            <a:avLst/>
          </a:prstGeom>
        </p:spPr>
        <p:txBody>
          <a:bodyPr wrap="square">
            <a:spAutoFit/>
          </a:bodyPr>
          <a:lstStyle/>
          <a:p>
            <a:pPr algn="ctr"/>
            <a:r>
              <a:rPr lang="sv-SE" dirty="0" smtClean="0">
                <a:solidFill>
                  <a:schemeClr val="tx1"/>
                </a:solidFill>
              </a:rPr>
              <a:t>VSS</a:t>
            </a:r>
          </a:p>
        </p:txBody>
      </p:sp>
      <p:sp>
        <p:nvSpPr>
          <p:cNvPr id="89" name="Rectangle 88"/>
          <p:cNvSpPr/>
          <p:nvPr/>
        </p:nvSpPr>
        <p:spPr>
          <a:xfrm>
            <a:off x="1582391" y="4985087"/>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90" name="Straight Connector 89"/>
          <p:cNvCxnSpPr/>
          <p:nvPr/>
        </p:nvCxnSpPr>
        <p:spPr>
          <a:xfrm flipV="1">
            <a:off x="2178395" y="5333810"/>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2073799"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65332" y="4990695"/>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067991" y="5336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1995097" y="4979323"/>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829644" y="5158019"/>
            <a:ext cx="165453"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2178395" y="476790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1458382" y="4770000"/>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0800000" flipV="1">
            <a:off x="2627785" y="4553352"/>
            <a:ext cx="0" cy="432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1818000" y="4003433"/>
            <a:ext cx="318604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1603690" y="3226489"/>
            <a:ext cx="720000" cy="1"/>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55576" y="3789040"/>
            <a:ext cx="325313" cy="369332"/>
          </a:xfrm>
          <a:prstGeom prst="rect">
            <a:avLst/>
          </a:prstGeom>
          <a:solidFill>
            <a:schemeClr val="bg1"/>
          </a:solidFill>
        </p:spPr>
        <p:txBody>
          <a:bodyPr wrap="square">
            <a:spAutoFit/>
          </a:bodyPr>
          <a:lstStyle/>
          <a:p>
            <a:pPr algn="ctr"/>
            <a:r>
              <a:rPr lang="sv-SE" dirty="0"/>
              <a:t>C</a:t>
            </a:r>
            <a:endParaRPr lang="sv-SE" dirty="0" smtClean="0">
              <a:solidFill>
                <a:schemeClr val="tx1"/>
              </a:solidFill>
            </a:endParaRPr>
          </a:p>
        </p:txBody>
      </p:sp>
      <p:cxnSp>
        <p:nvCxnSpPr>
          <p:cNvPr id="26" name="Straight Connector 25"/>
          <p:cNvCxnSpPr/>
          <p:nvPr/>
        </p:nvCxnSpPr>
        <p:spPr>
          <a:xfrm flipV="1">
            <a:off x="1829644" y="3786434"/>
            <a:ext cx="0" cy="217864"/>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0651" y="3600000"/>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536630" y="3429040"/>
            <a:ext cx="307289" cy="360000"/>
            <a:chOff x="1536630" y="3109810"/>
            <a:chExt cx="307289" cy="360000"/>
          </a:xfrm>
        </p:grpSpPr>
        <p:cxnSp>
          <p:nvCxnSpPr>
            <p:cNvPr id="27" name="Straight Connector 26"/>
            <p:cNvCxnSpPr/>
            <p:nvPr/>
          </p:nvCxnSpPr>
          <p:spPr>
            <a:xfrm flipV="1">
              <a:off x="1723332"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23332" y="311271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17524" y="3467204"/>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44630" y="3109810"/>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Oval 45"/>
            <p:cNvSpPr>
              <a:spLocks noChangeAspect="1"/>
            </p:cNvSpPr>
            <p:nvPr/>
          </p:nvSpPr>
          <p:spPr>
            <a:xfrm>
              <a:off x="1536630" y="322458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cxnSp>
        <p:nvCxnSpPr>
          <p:cNvPr id="112" name="Straight Connector 111"/>
          <p:cNvCxnSpPr/>
          <p:nvPr/>
        </p:nvCxnSpPr>
        <p:spPr>
          <a:xfrm rot="10800000" flipV="1">
            <a:off x="2628000" y="2528696"/>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2627784" y="3107206"/>
            <a:ext cx="0" cy="335168"/>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627784" y="2708920"/>
            <a:ext cx="815622" cy="401190"/>
            <a:chOff x="2627784" y="2679990"/>
            <a:chExt cx="815622" cy="401190"/>
          </a:xfrm>
        </p:grpSpPr>
        <p:sp>
          <p:nvSpPr>
            <p:cNvPr id="111" name="Rectangle 110"/>
            <p:cNvSpPr/>
            <p:nvPr/>
          </p:nvSpPr>
          <p:spPr>
            <a:xfrm>
              <a:off x="3118093" y="2679990"/>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13" name="Straight Connector 112"/>
            <p:cNvCxnSpPr/>
            <p:nvPr/>
          </p:nvCxnSpPr>
          <p:spPr>
            <a:xfrm rot="10800000" flipV="1">
              <a:off x="27445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10800000">
              <a:off x="2627784" y="3078276"/>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10800000">
              <a:off x="2628000" y="272118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10800000" flipV="1">
              <a:off x="2823774" y="2721181"/>
              <a:ext cx="0" cy="359999"/>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rot="10800000">
              <a:off x="2818606" y="2894018"/>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8" name="Oval 127"/>
            <p:cNvSpPr>
              <a:spLocks noChangeAspect="1"/>
            </p:cNvSpPr>
            <p:nvPr/>
          </p:nvSpPr>
          <p:spPr>
            <a:xfrm>
              <a:off x="2826000" y="2838647"/>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39" name="Object 138"/>
          <p:cNvGraphicFramePr>
            <a:graphicFrameLocks noChangeAspect="1"/>
          </p:cNvGraphicFramePr>
          <p:nvPr>
            <p:extLst>
              <p:ext uri="{D42A27DB-BD31-4B8C-83A1-F6EECF244321}">
                <p14:modId xmlns:p14="http://schemas.microsoft.com/office/powerpoint/2010/main" val="3398929680"/>
              </p:ext>
            </p:extLst>
          </p:nvPr>
        </p:nvGraphicFramePr>
        <p:xfrm>
          <a:off x="3491880" y="3607004"/>
          <a:ext cx="546100" cy="390525"/>
        </p:xfrm>
        <a:graphic>
          <a:graphicData uri="http://schemas.openxmlformats.org/presentationml/2006/ole">
            <mc:AlternateContent xmlns:mc="http://schemas.openxmlformats.org/markup-compatibility/2006">
              <mc:Choice xmlns:v="urn:schemas-microsoft-com:vml" Requires="v">
                <p:oleObj spid="_x0000_s4134" name="Equation" r:id="rId5" imgW="355320" imgH="253800" progId="Equation.DSMT4">
                  <p:embed/>
                </p:oleObj>
              </mc:Choice>
              <mc:Fallback>
                <p:oleObj name="Equation" r:id="rId5" imgW="355320" imgH="253800" progId="Equation.DSMT4">
                  <p:embed/>
                  <p:pic>
                    <p:nvPicPr>
                      <p:cNvPr id="0" name=""/>
                      <p:cNvPicPr>
                        <a:picLocks noChangeAspect="1" noChangeArrowheads="1"/>
                      </p:cNvPicPr>
                      <p:nvPr/>
                    </p:nvPicPr>
                    <p:blipFill>
                      <a:blip r:embed="rId6"/>
                      <a:srcRect/>
                      <a:stretch>
                        <a:fillRect/>
                      </a:stretch>
                    </p:blipFill>
                    <p:spPr bwMode="auto">
                      <a:xfrm>
                        <a:off x="3491880" y="3607004"/>
                        <a:ext cx="5461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64" name="Group 163"/>
          <p:cNvGrpSpPr/>
          <p:nvPr/>
        </p:nvGrpSpPr>
        <p:grpSpPr>
          <a:xfrm>
            <a:off x="4017011" y="3672000"/>
            <a:ext cx="554989" cy="648000"/>
            <a:chOff x="4067944" y="3672000"/>
            <a:chExt cx="554989" cy="648000"/>
          </a:xfrm>
        </p:grpSpPr>
        <p:sp>
          <p:nvSpPr>
            <p:cNvPr id="161" name="Isosceles Triangle 160"/>
            <p:cNvSpPr>
              <a:spLocks noChangeAspect="1"/>
            </p:cNvSpPr>
            <p:nvPr/>
          </p:nvSpPr>
          <p:spPr>
            <a:xfrm rot="5400000" flipH="1">
              <a:off x="3973897" y="3766047"/>
              <a:ext cx="648000" cy="459906"/>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2" name="Oval 161"/>
            <p:cNvSpPr/>
            <p:nvPr/>
          </p:nvSpPr>
          <p:spPr>
            <a:xfrm flipH="1">
              <a:off x="4514933" y="3949433"/>
              <a:ext cx="108000" cy="108000"/>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aphicFrame>
        <p:nvGraphicFramePr>
          <p:cNvPr id="165" name="Object 164"/>
          <p:cNvGraphicFramePr>
            <a:graphicFrameLocks noChangeAspect="1"/>
          </p:cNvGraphicFramePr>
          <p:nvPr>
            <p:extLst>
              <p:ext uri="{D42A27DB-BD31-4B8C-83A1-F6EECF244321}">
                <p14:modId xmlns:p14="http://schemas.microsoft.com/office/powerpoint/2010/main" val="3253225541"/>
              </p:ext>
            </p:extLst>
          </p:nvPr>
        </p:nvGraphicFramePr>
        <p:xfrm>
          <a:off x="4788024" y="3607004"/>
          <a:ext cx="525462" cy="352425"/>
        </p:xfrm>
        <a:graphic>
          <a:graphicData uri="http://schemas.openxmlformats.org/presentationml/2006/ole">
            <mc:AlternateContent xmlns:mc="http://schemas.openxmlformats.org/markup-compatibility/2006">
              <mc:Choice xmlns:v="urn:schemas-microsoft-com:vml" Requires="v">
                <p:oleObj spid="_x0000_s4135" name="Equation" r:id="rId7" imgW="342720" imgH="228600" progId="Equation.3">
                  <p:embed/>
                </p:oleObj>
              </mc:Choice>
              <mc:Fallback>
                <p:oleObj name="Equation" r:id="rId7" imgW="342720" imgH="228600" progId="Equation.3">
                  <p:embed/>
                  <p:pic>
                    <p:nvPicPr>
                      <p:cNvPr id="0" name=""/>
                      <p:cNvPicPr>
                        <a:picLocks noChangeAspect="1" noChangeArrowheads="1"/>
                      </p:cNvPicPr>
                      <p:nvPr/>
                    </p:nvPicPr>
                    <p:blipFill>
                      <a:blip r:embed="rId8"/>
                      <a:srcRect/>
                      <a:stretch>
                        <a:fillRect/>
                      </a:stretch>
                    </p:blipFill>
                    <p:spPr bwMode="auto">
                      <a:xfrm>
                        <a:off x="4788024" y="3607004"/>
                        <a:ext cx="52546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9" name="Straight Connector 178"/>
          <p:cNvCxnSpPr/>
          <p:nvPr/>
        </p:nvCxnSpPr>
        <p:spPr>
          <a:xfrm flipV="1">
            <a:off x="1321200" y="3597815"/>
            <a:ext cx="0" cy="77618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994339" y="3990099"/>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835968" y="2528696"/>
            <a:ext cx="784578" cy="697794"/>
            <a:chOff x="683568" y="4530911"/>
            <a:chExt cx="784578" cy="697794"/>
          </a:xfrm>
        </p:grpSpPr>
        <p:sp>
          <p:nvSpPr>
            <p:cNvPr id="141" name="Rectangle 140"/>
            <p:cNvSpPr/>
            <p:nvPr/>
          </p:nvSpPr>
          <p:spPr>
            <a:xfrm>
              <a:off x="683568" y="4748092"/>
              <a:ext cx="325313" cy="369332"/>
            </a:xfrm>
            <a:prstGeom prst="rect">
              <a:avLst/>
            </a:prstGeom>
            <a:solidFill>
              <a:schemeClr val="bg1"/>
            </a:solidFill>
          </p:spPr>
          <p:txBody>
            <a:bodyPr wrap="square">
              <a:spAutoFit/>
            </a:bodyPr>
            <a:lstStyle/>
            <a:p>
              <a:pPr algn="ctr"/>
              <a:r>
                <a:rPr lang="sv-SE" dirty="0"/>
                <a:t>A</a:t>
              </a:r>
              <a:endParaRPr lang="sv-SE" dirty="0" smtClean="0">
                <a:solidFill>
                  <a:schemeClr val="tx1"/>
                </a:solidFill>
              </a:endParaRPr>
            </a:p>
          </p:txBody>
        </p:sp>
        <p:cxnSp>
          <p:nvCxnSpPr>
            <p:cNvPr id="142" name="Straight Connector 141"/>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50686" y="4921024"/>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1654399" y="2528696"/>
            <a:ext cx="677843" cy="697794"/>
            <a:chOff x="790303" y="4530911"/>
            <a:chExt cx="677843" cy="697794"/>
          </a:xfrm>
        </p:grpSpPr>
        <p:sp>
          <p:nvSpPr>
            <p:cNvPr id="150" name="Rectangle 149"/>
            <p:cNvSpPr/>
            <p:nvPr/>
          </p:nvSpPr>
          <p:spPr>
            <a:xfrm>
              <a:off x="790303" y="4748092"/>
              <a:ext cx="325313" cy="369332"/>
            </a:xfrm>
            <a:prstGeom prst="rect">
              <a:avLst/>
            </a:prstGeom>
            <a:noFill/>
          </p:spPr>
          <p:txBody>
            <a:bodyPr wrap="square">
              <a:spAutoFit/>
            </a:bodyPr>
            <a:lstStyle/>
            <a:p>
              <a:pPr algn="ctr"/>
              <a:r>
                <a:rPr lang="sv-SE" dirty="0"/>
                <a:t>B</a:t>
              </a:r>
              <a:endParaRPr lang="sv-SE" dirty="0" smtClean="0">
                <a:solidFill>
                  <a:schemeClr val="tx1"/>
                </a:solidFill>
              </a:endParaRPr>
            </a:p>
          </p:txBody>
        </p:sp>
        <p:cxnSp>
          <p:nvCxnSpPr>
            <p:cNvPr id="151" name="Straight Connector 150"/>
            <p:cNvCxnSpPr/>
            <p:nvPr/>
          </p:nvCxnSpPr>
          <p:spPr>
            <a:xfrm flipV="1">
              <a:off x="1457963" y="5096815"/>
              <a:ext cx="0" cy="13189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1353367"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1344900" y="475370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347559" y="5099721"/>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1274665" y="4742328"/>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endCxn id="173" idx="5"/>
            </p:cNvCxnSpPr>
            <p:nvPr/>
          </p:nvCxnSpPr>
          <p:spPr>
            <a:xfrm>
              <a:off x="1048274" y="4921024"/>
              <a:ext cx="200098"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1457963" y="4530911"/>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a:off x="1610782" y="2528696"/>
            <a:ext cx="1017001"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10800000" flipV="1">
            <a:off x="1825595" y="3226490"/>
            <a:ext cx="0" cy="216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1" name="Oval 170"/>
          <p:cNvSpPr>
            <a:spLocks noChangeAspect="1"/>
          </p:cNvSpPr>
          <p:nvPr/>
        </p:nvSpPr>
        <p:spPr>
          <a:xfrm>
            <a:off x="1299367"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3" name="Oval 172"/>
          <p:cNvSpPr>
            <a:spLocks noChangeAspect="1"/>
          </p:cNvSpPr>
          <p:nvPr/>
        </p:nvSpPr>
        <p:spPr>
          <a:xfrm>
            <a:off x="2020284" y="2864656"/>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1" name="Rectangle 130"/>
          <p:cNvSpPr/>
          <p:nvPr/>
        </p:nvSpPr>
        <p:spPr>
          <a:xfrm>
            <a:off x="129435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2" name="Rectangle 131"/>
          <p:cNvSpPr/>
          <p:nvPr/>
        </p:nvSpPr>
        <p:spPr>
          <a:xfrm>
            <a:off x="2014439"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6" name="Rectangle 135"/>
          <p:cNvSpPr/>
          <p:nvPr/>
        </p:nvSpPr>
        <p:spPr>
          <a:xfrm>
            <a:off x="2446265" y="4969991"/>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37" name="Rectangle 136"/>
          <p:cNvSpPr/>
          <p:nvPr/>
        </p:nvSpPr>
        <p:spPr>
          <a:xfrm>
            <a:off x="1691680"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0" name="Rectangle 169"/>
          <p:cNvSpPr/>
          <p:nvPr/>
        </p:nvSpPr>
        <p:spPr>
          <a:xfrm>
            <a:off x="2446265" y="4221088"/>
            <a:ext cx="325313" cy="369332"/>
          </a:xfrm>
          <a:prstGeom prst="rect">
            <a:avLst/>
          </a:prstGeom>
          <a:noFill/>
        </p:spPr>
        <p:txBody>
          <a:bodyPr wrap="square">
            <a:spAutoFit/>
          </a:bodyPr>
          <a:lstStyle/>
          <a:p>
            <a:pPr algn="ctr"/>
            <a:r>
              <a:rPr lang="sv-SE" dirty="0"/>
              <a:t>2</a:t>
            </a:r>
            <a:endParaRPr lang="sv-SE" dirty="0" smtClean="0">
              <a:solidFill>
                <a:schemeClr val="tx1"/>
              </a:solidFill>
            </a:endParaRPr>
          </a:p>
        </p:txBody>
      </p:sp>
      <p:sp>
        <p:nvSpPr>
          <p:cNvPr id="175" name="Rectangle 174"/>
          <p:cNvSpPr/>
          <p:nvPr/>
        </p:nvSpPr>
        <p:spPr>
          <a:xfrm>
            <a:off x="1691680" y="3429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nvGrpSpPr>
          <p:cNvPr id="12" name="Group 11"/>
          <p:cNvGrpSpPr/>
          <p:nvPr/>
        </p:nvGrpSpPr>
        <p:grpSpPr>
          <a:xfrm>
            <a:off x="2446265" y="3419708"/>
            <a:ext cx="997141" cy="584590"/>
            <a:chOff x="2446265" y="3491716"/>
            <a:chExt cx="997141" cy="584590"/>
          </a:xfrm>
        </p:grpSpPr>
        <p:sp>
          <p:nvSpPr>
            <p:cNvPr id="119" name="Rectangle 118"/>
            <p:cNvSpPr/>
            <p:nvPr/>
          </p:nvSpPr>
          <p:spPr>
            <a:xfrm>
              <a:off x="3118093" y="3495632"/>
              <a:ext cx="325313" cy="369332"/>
            </a:xfrm>
            <a:prstGeom prst="rect">
              <a:avLst/>
            </a:prstGeom>
            <a:solidFill>
              <a:schemeClr val="bg1"/>
            </a:solidFill>
          </p:spPr>
          <p:txBody>
            <a:bodyPr wrap="square">
              <a:spAutoFit/>
            </a:bodyPr>
            <a:lstStyle/>
            <a:p>
              <a:pPr algn="ctr"/>
              <a:r>
                <a:rPr lang="sv-SE" dirty="0"/>
                <a:t>B</a:t>
              </a:r>
              <a:endParaRPr lang="sv-SE" dirty="0" smtClean="0">
                <a:solidFill>
                  <a:schemeClr val="tx1"/>
                </a:solidFill>
              </a:endParaRPr>
            </a:p>
          </p:txBody>
        </p:sp>
        <p:cxnSp>
          <p:nvCxnSpPr>
            <p:cNvPr id="120" name="Straight Connector 119"/>
            <p:cNvCxnSpPr/>
            <p:nvPr/>
          </p:nvCxnSpPr>
          <p:spPr>
            <a:xfrm flipH="1">
              <a:off x="2627783" y="3858081"/>
              <a:ext cx="217" cy="218225"/>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0800000" flipV="1">
              <a:off x="27445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10800000">
              <a:off x="2627784" y="3861570"/>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10800000">
              <a:off x="2633591" y="3515549"/>
              <a:ext cx="12058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0800000" flipV="1">
              <a:off x="2823774" y="3504475"/>
              <a:ext cx="0" cy="36000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rot="10800000">
              <a:off x="2818606" y="3684475"/>
              <a:ext cx="323979"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29" name="Oval 128"/>
            <p:cNvSpPr>
              <a:spLocks noChangeAspect="1"/>
            </p:cNvSpPr>
            <p:nvPr/>
          </p:nvSpPr>
          <p:spPr>
            <a:xfrm>
              <a:off x="2826000" y="3630475"/>
              <a:ext cx="108000" cy="108000"/>
            </a:xfrm>
            <a:prstGeom prst="ellipse">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7" name="Rectangle 176"/>
            <p:cNvSpPr/>
            <p:nvPr/>
          </p:nvSpPr>
          <p:spPr>
            <a:xfrm>
              <a:off x="2446265" y="3491716"/>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grpSp>
      <p:sp>
        <p:nvSpPr>
          <p:cNvPr id="178" name="Rectangle 177"/>
          <p:cNvSpPr/>
          <p:nvPr/>
        </p:nvSpPr>
        <p:spPr>
          <a:xfrm>
            <a:off x="144675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0" name="Rectangle 179"/>
          <p:cNvSpPr/>
          <p:nvPr/>
        </p:nvSpPr>
        <p:spPr>
          <a:xfrm>
            <a:off x="2166839"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2" name="Rectangle 181"/>
          <p:cNvSpPr/>
          <p:nvPr/>
        </p:nvSpPr>
        <p:spPr>
          <a:xfrm>
            <a:off x="2483768" y="2736000"/>
            <a:ext cx="325313" cy="369332"/>
          </a:xfrm>
          <a:prstGeom prst="rect">
            <a:avLst/>
          </a:prstGeom>
          <a:noFill/>
        </p:spPr>
        <p:txBody>
          <a:bodyPr wrap="square">
            <a:spAutoFit/>
          </a:bodyPr>
          <a:lstStyle/>
          <a:p>
            <a:pPr algn="ctr"/>
            <a:r>
              <a:rPr lang="sv-SE" dirty="0"/>
              <a:t>4</a:t>
            </a:r>
            <a:endParaRPr lang="sv-SE" dirty="0" smtClean="0">
              <a:solidFill>
                <a:schemeClr val="tx1"/>
              </a:solidFill>
            </a:endParaRPr>
          </a:p>
        </p:txBody>
      </p:sp>
      <p:sp>
        <p:nvSpPr>
          <p:cNvPr id="183" name="Rectangle 182"/>
          <p:cNvSpPr/>
          <p:nvPr/>
        </p:nvSpPr>
        <p:spPr>
          <a:xfrm>
            <a:off x="539552" y="1412776"/>
            <a:ext cx="3177299" cy="646331"/>
          </a:xfrm>
          <a:prstGeom prst="rect">
            <a:avLst/>
          </a:prstGeom>
          <a:solidFill>
            <a:schemeClr val="bg1"/>
          </a:solidFill>
        </p:spPr>
        <p:txBody>
          <a:bodyPr wrap="square">
            <a:spAutoFit/>
          </a:bodyPr>
          <a:lstStyle/>
          <a:p>
            <a:pPr algn="ctr"/>
            <a:r>
              <a:rPr lang="sv-SE" dirty="0" smtClean="0"/>
              <a:t>Logical effort </a:t>
            </a:r>
            <a:r>
              <a:rPr lang="sv-SE" i="1" dirty="0" smtClean="0"/>
              <a:t>g</a:t>
            </a:r>
            <a:r>
              <a:rPr lang="sv-SE" dirty="0" smtClean="0"/>
              <a:t>=2,</a:t>
            </a:r>
          </a:p>
          <a:p>
            <a:pPr algn="ctr"/>
            <a:r>
              <a:rPr lang="sv-SE" dirty="0" smtClean="0"/>
              <a:t>Parasitic delay </a:t>
            </a:r>
            <a:r>
              <a:rPr lang="sv-SE" i="1" dirty="0" smtClean="0"/>
              <a:t>p</a:t>
            </a:r>
            <a:r>
              <a:rPr lang="sv-SE" dirty="0" smtClean="0"/>
              <a:t>=</a:t>
            </a:r>
            <a:r>
              <a:rPr lang="sv-SE" dirty="0" smtClean="0"/>
              <a:t>4</a:t>
            </a:r>
            <a:r>
              <a:rPr lang="sv-SE" i="1" dirty="0" smtClean="0"/>
              <a:t>p</a:t>
            </a:r>
            <a:r>
              <a:rPr lang="sv-SE" i="1" baseline="-25000" dirty="0" smtClean="0"/>
              <a:t>inv</a:t>
            </a:r>
            <a:endParaRPr lang="sv-SE" i="1" baseline="-25000" dirty="0" smtClean="0"/>
          </a:p>
        </p:txBody>
      </p:sp>
      <p:sp>
        <p:nvSpPr>
          <p:cNvPr id="184" name="Rectangle 183"/>
          <p:cNvSpPr/>
          <p:nvPr/>
        </p:nvSpPr>
        <p:spPr>
          <a:xfrm>
            <a:off x="3059832" y="2852936"/>
            <a:ext cx="3177299" cy="646331"/>
          </a:xfrm>
          <a:prstGeom prst="rect">
            <a:avLst/>
          </a:prstGeom>
          <a:solidFill>
            <a:schemeClr val="bg1"/>
          </a:solidFill>
        </p:spPr>
        <p:txBody>
          <a:bodyPr wrap="square">
            <a:spAutoFit/>
          </a:bodyPr>
          <a:lstStyle/>
          <a:p>
            <a:pPr algn="ctr"/>
            <a:r>
              <a:rPr lang="sv-SE" dirty="0" smtClean="0"/>
              <a:t>Logical effort </a:t>
            </a:r>
            <a:r>
              <a:rPr lang="sv-SE" i="1" dirty="0" smtClean="0"/>
              <a:t>g</a:t>
            </a:r>
            <a:r>
              <a:rPr lang="sv-SE" dirty="0" smtClean="0"/>
              <a:t>=1,</a:t>
            </a:r>
            <a:endParaRPr lang="sv-SE" dirty="0" smtClean="0"/>
          </a:p>
          <a:p>
            <a:pPr algn="ctr"/>
            <a:r>
              <a:rPr lang="sv-SE" dirty="0" smtClean="0"/>
              <a:t>Parasitic delay </a:t>
            </a:r>
            <a:r>
              <a:rPr lang="sv-SE" i="1" dirty="0" smtClean="0"/>
              <a:t>p</a:t>
            </a:r>
            <a:r>
              <a:rPr lang="sv-SE" dirty="0" smtClean="0"/>
              <a:t>=</a:t>
            </a:r>
            <a:r>
              <a:rPr lang="sv-SE" i="1" dirty="0" err="1" smtClean="0"/>
              <a:t>p</a:t>
            </a:r>
            <a:r>
              <a:rPr lang="sv-SE" i="1" baseline="-25000" dirty="0" err="1" smtClean="0"/>
              <a:t>inv</a:t>
            </a:r>
            <a:endParaRPr lang="sv-SE" i="1" baseline="-25000" dirty="0" smtClean="0"/>
          </a:p>
        </p:txBody>
      </p:sp>
      <p:sp>
        <p:nvSpPr>
          <p:cNvPr id="11" name="TextBox 10"/>
          <p:cNvSpPr txBox="1"/>
          <p:nvPr/>
        </p:nvSpPr>
        <p:spPr>
          <a:xfrm>
            <a:off x="6012160" y="2204864"/>
            <a:ext cx="2448272" cy="3139321"/>
          </a:xfrm>
          <a:prstGeom prst="rect">
            <a:avLst/>
          </a:prstGeom>
          <a:noFill/>
        </p:spPr>
        <p:txBody>
          <a:bodyPr wrap="square" rtlCol="0">
            <a:spAutoFit/>
          </a:bodyPr>
          <a:lstStyle/>
          <a:p>
            <a:r>
              <a:rPr lang="en-US" dirty="0" smtClean="0"/>
              <a:t>Optimal path delay:</a:t>
            </a:r>
          </a:p>
          <a:p>
            <a:r>
              <a:rPr lang="en-US" dirty="0" smtClean="0"/>
              <a:t>G = 2 × 1 = 2</a:t>
            </a:r>
          </a:p>
          <a:p>
            <a:r>
              <a:rPr lang="en-US" dirty="0" smtClean="0"/>
              <a:t>H = C</a:t>
            </a:r>
            <a:r>
              <a:rPr lang="en-US" baseline="-25000" dirty="0" smtClean="0"/>
              <a:t>L</a:t>
            </a:r>
            <a:r>
              <a:rPr lang="en-US" dirty="0" smtClean="0"/>
              <a:t>/C</a:t>
            </a:r>
            <a:r>
              <a:rPr lang="en-US" baseline="-25000" dirty="0" smtClean="0"/>
              <a:t>IN</a:t>
            </a:r>
            <a:r>
              <a:rPr lang="en-US" dirty="0" smtClean="0"/>
              <a:t> =C</a:t>
            </a:r>
            <a:r>
              <a:rPr lang="en-US" baseline="-25000" dirty="0" smtClean="0"/>
              <a:t>IN</a:t>
            </a:r>
            <a:r>
              <a:rPr lang="en-US" dirty="0" smtClean="0"/>
              <a:t>/C</a:t>
            </a:r>
            <a:r>
              <a:rPr lang="en-US" baseline="-25000" dirty="0" smtClean="0"/>
              <a:t>IN</a:t>
            </a:r>
            <a:r>
              <a:rPr lang="en-US" dirty="0" smtClean="0"/>
              <a:t>= 1</a:t>
            </a:r>
          </a:p>
          <a:p>
            <a:r>
              <a:rPr lang="en-US" dirty="0" smtClean="0"/>
              <a:t>F = </a:t>
            </a:r>
            <a:r>
              <a:rPr lang="en-US" dirty="0"/>
              <a:t>2 × 1 </a:t>
            </a:r>
            <a:r>
              <a:rPr lang="en-US" dirty="0" smtClean="0"/>
              <a:t>= 2</a:t>
            </a:r>
          </a:p>
          <a:p>
            <a:r>
              <a:rPr lang="en-US" dirty="0" err="1" smtClean="0"/>
              <a:t>f</a:t>
            </a:r>
            <a:r>
              <a:rPr lang="en-US" baseline="-25000" dirty="0" err="1" smtClean="0"/>
              <a:t>opt</a:t>
            </a:r>
            <a:r>
              <a:rPr lang="en-US" dirty="0" smtClean="0"/>
              <a:t> = √2</a:t>
            </a:r>
          </a:p>
          <a:p>
            <a:endParaRPr lang="en-US" dirty="0"/>
          </a:p>
          <a:p>
            <a:r>
              <a:rPr lang="en-US" dirty="0" smtClean="0"/>
              <a:t>Sizing: Gate </a:t>
            </a:r>
            <a:r>
              <a:rPr lang="en-US" dirty="0"/>
              <a:t>√</a:t>
            </a:r>
            <a:r>
              <a:rPr lang="en-US" dirty="0" smtClean="0"/>
              <a:t>2 larger than inverter</a:t>
            </a:r>
          </a:p>
          <a:p>
            <a:endParaRPr lang="en-US" dirty="0"/>
          </a:p>
          <a:p>
            <a:r>
              <a:rPr lang="en-US" dirty="0" err="1"/>
              <a:t>h</a:t>
            </a:r>
            <a:r>
              <a:rPr lang="en-US" baseline="-25000" dirty="0" err="1" smtClean="0"/>
              <a:t>gate</a:t>
            </a:r>
            <a:r>
              <a:rPr lang="en-US" baseline="-25000" dirty="0" smtClean="0"/>
              <a:t> </a:t>
            </a:r>
            <a:r>
              <a:rPr lang="en-US" dirty="0" smtClean="0"/>
              <a:t>= 1/</a:t>
            </a:r>
            <a:r>
              <a:rPr lang="en-US" dirty="0"/>
              <a:t>√2 </a:t>
            </a:r>
            <a:endParaRPr lang="en-US" dirty="0" smtClean="0"/>
          </a:p>
          <a:p>
            <a:r>
              <a:rPr lang="en-US" dirty="0" err="1"/>
              <a:t>h</a:t>
            </a:r>
            <a:r>
              <a:rPr lang="en-US" baseline="-25000" dirty="0" err="1" smtClean="0"/>
              <a:t>inv</a:t>
            </a:r>
            <a:r>
              <a:rPr lang="en-US" dirty="0" smtClean="0"/>
              <a:t> = </a:t>
            </a:r>
            <a:r>
              <a:rPr lang="en-US" dirty="0"/>
              <a:t>√2 </a:t>
            </a:r>
            <a:endParaRPr lang="en-US" dirty="0" smtClean="0"/>
          </a:p>
        </p:txBody>
      </p:sp>
    </p:spTree>
    <p:extLst>
      <p:ext uri="{BB962C8B-B14F-4D97-AF65-F5344CB8AC3E}">
        <p14:creationId xmlns:p14="http://schemas.microsoft.com/office/powerpoint/2010/main" val="9229022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31</a:t>
            </a:fld>
            <a:endParaRPr lang="sv-SE"/>
          </a:p>
        </p:txBody>
      </p:sp>
      <p:sp>
        <p:nvSpPr>
          <p:cNvPr id="22" name="Rectangle 21"/>
          <p:cNvSpPr/>
          <p:nvPr/>
        </p:nvSpPr>
        <p:spPr>
          <a:xfrm>
            <a:off x="1863960" y="4614882"/>
            <a:ext cx="711886" cy="369332"/>
          </a:xfrm>
          <a:prstGeom prst="rect">
            <a:avLst/>
          </a:prstGeom>
        </p:spPr>
        <p:txBody>
          <a:bodyPr wrap="square">
            <a:spAutoFit/>
          </a:bodyPr>
          <a:lstStyle/>
          <a:p>
            <a:pPr algn="ctr"/>
            <a:r>
              <a:rPr lang="sv-SE" dirty="0" smtClean="0"/>
              <a:t>Sum</a:t>
            </a:r>
            <a:r>
              <a:rPr lang="sv-SE" baseline="-25000" dirty="0" smtClean="0"/>
              <a:t>0</a:t>
            </a:r>
            <a:endParaRPr lang="sv-SE" dirty="0"/>
          </a:p>
        </p:txBody>
      </p:sp>
      <p:sp>
        <p:nvSpPr>
          <p:cNvPr id="23" name="Rectangle 22"/>
          <p:cNvSpPr/>
          <p:nvPr/>
        </p:nvSpPr>
        <p:spPr>
          <a:xfrm>
            <a:off x="3075291" y="3156924"/>
            <a:ext cx="582205" cy="369332"/>
          </a:xfrm>
          <a:prstGeom prst="rect">
            <a:avLst/>
          </a:prstGeom>
        </p:spPr>
        <p:txBody>
          <a:bodyPr wrap="square">
            <a:spAutoFit/>
          </a:bodyPr>
          <a:lstStyle/>
          <a:p>
            <a:pPr algn="ctr"/>
            <a:r>
              <a:rPr lang="sv-SE" dirty="0" err="1" smtClean="0"/>
              <a:t>c</a:t>
            </a:r>
            <a:r>
              <a:rPr lang="sv-SE" baseline="-25000" dirty="0" err="1" smtClean="0"/>
              <a:t>out</a:t>
            </a:r>
            <a:endParaRPr lang="sv-SE" dirty="0" smtClean="0">
              <a:solidFill>
                <a:schemeClr val="tx1"/>
              </a:solidFill>
            </a:endParaRPr>
          </a:p>
        </p:txBody>
      </p:sp>
      <p:sp>
        <p:nvSpPr>
          <p:cNvPr id="24" name="Rectangle 23"/>
          <p:cNvSpPr/>
          <p:nvPr/>
        </p:nvSpPr>
        <p:spPr>
          <a:xfrm>
            <a:off x="467544" y="3143715"/>
            <a:ext cx="519272" cy="369332"/>
          </a:xfrm>
          <a:prstGeom prst="rect">
            <a:avLst/>
          </a:prstGeom>
        </p:spPr>
        <p:txBody>
          <a:bodyPr wrap="square">
            <a:spAutoFit/>
          </a:bodyPr>
          <a:lstStyle/>
          <a:p>
            <a:pPr algn="ctr"/>
            <a:r>
              <a:rPr lang="sv-SE" dirty="0" err="1" smtClean="0"/>
              <a:t>c</a:t>
            </a:r>
            <a:r>
              <a:rPr lang="sv-SE" baseline="-25000" dirty="0" err="1" smtClean="0"/>
              <a:t>in</a:t>
            </a:r>
            <a:endParaRPr lang="sv-SE" dirty="0" smtClean="0">
              <a:solidFill>
                <a:schemeClr val="tx1"/>
              </a:solidFill>
            </a:endParaRPr>
          </a:p>
        </p:txBody>
      </p:sp>
      <p:sp>
        <p:nvSpPr>
          <p:cNvPr id="25" name="Rectangle 24"/>
          <p:cNvSpPr/>
          <p:nvPr/>
        </p:nvSpPr>
        <p:spPr>
          <a:xfrm>
            <a:off x="495699" y="3828619"/>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26" name="Rectangle 25"/>
          <p:cNvSpPr/>
          <p:nvPr/>
        </p:nvSpPr>
        <p:spPr>
          <a:xfrm>
            <a:off x="495699" y="4062478"/>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grpSp>
        <p:nvGrpSpPr>
          <p:cNvPr id="27" name="Group 26"/>
          <p:cNvGrpSpPr/>
          <p:nvPr/>
        </p:nvGrpSpPr>
        <p:grpSpPr>
          <a:xfrm flipH="1">
            <a:off x="858099" y="2684906"/>
            <a:ext cx="2268000" cy="2010368"/>
            <a:chOff x="819535" y="2187367"/>
            <a:chExt cx="2268000" cy="2010368"/>
          </a:xfrm>
        </p:grpSpPr>
        <p:cxnSp>
          <p:nvCxnSpPr>
            <p:cNvPr id="28" name="Straight Connector 27"/>
            <p:cNvCxnSpPr/>
            <p:nvPr/>
          </p:nvCxnSpPr>
          <p:spPr>
            <a:xfrm rot="5400000">
              <a:off x="1073842" y="3513735"/>
              <a:ext cx="136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19535" y="2830841"/>
              <a:ext cx="226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rot="5400000">
              <a:off x="2480755" y="3142691"/>
              <a:ext cx="144000" cy="1069559"/>
              <a:chOff x="4552408" y="2154754"/>
              <a:chExt cx="220136" cy="472017"/>
            </a:xfrm>
          </p:grpSpPr>
          <p:cxnSp>
            <p:nvCxnSpPr>
              <p:cNvPr id="42" name="Straight Connector 41"/>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a:off x="1802478" y="3480897"/>
              <a:ext cx="936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119576" y="2187367"/>
              <a:ext cx="220136" cy="472017"/>
              <a:chOff x="4552408" y="2154754"/>
              <a:chExt cx="220136" cy="472017"/>
            </a:xfrm>
          </p:grpSpPr>
          <p:cxnSp>
            <p:nvCxnSpPr>
              <p:cNvPr id="40" name="Straight Connector 39"/>
              <p:cNvCxnSpPr/>
              <p:nvPr/>
            </p:nvCxnSpPr>
            <p:spPr>
              <a:xfrm rot="5400000">
                <a:off x="4536535"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16399" y="2390763"/>
                <a:ext cx="472017"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1969294" y="2570491"/>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80000"/>
                </a:lnSpc>
              </a:pPr>
              <a:r>
                <a:rPr lang="sv-SE" sz="1200" dirty="0" smtClean="0">
                  <a:solidFill>
                    <a:schemeClr val="tx1"/>
                  </a:solidFill>
                </a:rPr>
                <a:t>X2</a:t>
              </a:r>
            </a:p>
            <a:p>
              <a:pPr algn="ctr">
                <a:lnSpc>
                  <a:spcPct val="80000"/>
                </a:lnSpc>
              </a:pPr>
              <a:r>
                <a:rPr lang="sv-SE" sz="1200" dirty="0" smtClean="0">
                  <a:solidFill>
                    <a:schemeClr val="tx1"/>
                  </a:solidFill>
                </a:rPr>
                <a:t>Carry logic</a:t>
              </a:r>
              <a:endParaRPr lang="sv-SE" sz="1200" dirty="0">
                <a:solidFill>
                  <a:schemeClr val="tx1"/>
                </a:solidFill>
              </a:endParaRPr>
            </a:p>
          </p:txBody>
        </p:sp>
        <p:sp>
          <p:nvSpPr>
            <p:cNvPr id="34" name="Oval 33"/>
            <p:cNvSpPr/>
            <p:nvPr/>
          </p:nvSpPr>
          <p:spPr>
            <a:xfrm>
              <a:off x="1871928" y="2784275"/>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Isosceles Triangle 34"/>
            <p:cNvSpPr>
              <a:spLocks noChangeAspect="1"/>
            </p:cNvSpPr>
            <p:nvPr/>
          </p:nvSpPr>
          <p:spPr>
            <a:xfrm rot="16200000">
              <a:off x="1063174" y="2581726"/>
              <a:ext cx="648000" cy="498231"/>
            </a:xfrm>
            <a:prstGeom prs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Oval 35"/>
            <p:cNvSpPr/>
            <p:nvPr/>
          </p:nvSpPr>
          <p:spPr>
            <a:xfrm>
              <a:off x="1035052" y="2784275"/>
              <a:ext cx="93133" cy="93133"/>
            </a:xfrm>
            <a:prstGeom prst="ellips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ctangle 36"/>
            <p:cNvSpPr/>
            <p:nvPr/>
          </p:nvSpPr>
          <p:spPr>
            <a:xfrm>
              <a:off x="1497492" y="3356809"/>
              <a:ext cx="520700" cy="5207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sv-SE" sz="1200" dirty="0" smtClean="0">
                  <a:solidFill>
                    <a:schemeClr val="tx1"/>
                  </a:solidFill>
                </a:rPr>
                <a:t>X2</a:t>
              </a:r>
            </a:p>
            <a:p>
              <a:pPr algn="ctr">
                <a:lnSpc>
                  <a:spcPct val="80000"/>
                </a:lnSpc>
              </a:pPr>
              <a:r>
                <a:rPr lang="sv-SE" sz="1200" dirty="0" smtClean="0">
                  <a:solidFill>
                    <a:schemeClr val="tx1"/>
                  </a:solidFill>
                </a:rPr>
                <a:t>SUM logic</a:t>
              </a:r>
              <a:endParaRPr lang="sv-SE" sz="1200" dirty="0">
                <a:solidFill>
                  <a:schemeClr val="tx1"/>
                </a:solidFill>
              </a:endParaRPr>
            </a:p>
          </p:txBody>
        </p:sp>
        <p:cxnSp>
          <p:nvCxnSpPr>
            <p:cNvPr id="38" name="Straight Connector 37"/>
            <p:cNvCxnSpPr/>
            <p:nvPr/>
          </p:nvCxnSpPr>
          <p:spPr>
            <a:xfrm rot="5400000">
              <a:off x="2407508" y="3153735"/>
              <a:ext cx="648000"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948251" y="2309034"/>
              <a:ext cx="1961637" cy="171560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endParaRPr>
            </a:p>
          </p:txBody>
        </p:sp>
      </p:grpSp>
      <p:sp>
        <p:nvSpPr>
          <p:cNvPr id="44" name="Rectangle 43"/>
          <p:cNvSpPr/>
          <p:nvPr/>
        </p:nvSpPr>
        <p:spPr>
          <a:xfrm>
            <a:off x="467544" y="4997423"/>
            <a:ext cx="3189952" cy="646331"/>
          </a:xfrm>
          <a:prstGeom prst="rect">
            <a:avLst/>
          </a:prstGeom>
        </p:spPr>
        <p:txBody>
          <a:bodyPr wrap="square">
            <a:spAutoFit/>
          </a:bodyPr>
          <a:lstStyle/>
          <a:p>
            <a:pPr algn="ctr"/>
            <a:r>
              <a:rPr lang="sv-SE" dirty="0"/>
              <a:t>D</a:t>
            </a:r>
            <a:r>
              <a:rPr lang="sv-SE" dirty="0" smtClean="0"/>
              <a:t>esign structure as proposed in textbook!</a:t>
            </a:r>
            <a:endParaRPr lang="sv-SE" dirty="0"/>
          </a:p>
        </p:txBody>
      </p:sp>
      <p:sp>
        <p:nvSpPr>
          <p:cNvPr id="45" name="Rectangle 44"/>
          <p:cNvSpPr/>
          <p:nvPr/>
        </p:nvSpPr>
        <p:spPr>
          <a:xfrm>
            <a:off x="1392880" y="2323337"/>
            <a:ext cx="419491" cy="369332"/>
          </a:xfrm>
          <a:prstGeom prst="rect">
            <a:avLst/>
          </a:prstGeom>
        </p:spPr>
        <p:txBody>
          <a:bodyPr wrap="square">
            <a:spAutoFit/>
          </a:bodyPr>
          <a:lstStyle/>
          <a:p>
            <a:pPr algn="ctr"/>
            <a:r>
              <a:rPr lang="sv-SE" dirty="0" smtClean="0"/>
              <a:t>a</a:t>
            </a:r>
            <a:r>
              <a:rPr lang="sv-SE" baseline="-25000" dirty="0" smtClean="0"/>
              <a:t>0</a:t>
            </a:r>
            <a:endParaRPr lang="sv-SE" dirty="0" smtClean="0">
              <a:solidFill>
                <a:schemeClr val="tx1"/>
              </a:solidFill>
            </a:endParaRPr>
          </a:p>
        </p:txBody>
      </p:sp>
      <p:sp>
        <p:nvSpPr>
          <p:cNvPr id="46" name="Rectangle 45"/>
          <p:cNvSpPr/>
          <p:nvPr/>
        </p:nvSpPr>
        <p:spPr>
          <a:xfrm>
            <a:off x="1654215" y="2323337"/>
            <a:ext cx="419491" cy="369332"/>
          </a:xfrm>
          <a:prstGeom prst="rect">
            <a:avLst/>
          </a:prstGeom>
        </p:spPr>
        <p:txBody>
          <a:bodyPr wrap="square">
            <a:spAutoFit/>
          </a:bodyPr>
          <a:lstStyle/>
          <a:p>
            <a:pPr algn="ctr"/>
            <a:r>
              <a:rPr lang="sv-SE" dirty="0" smtClean="0"/>
              <a:t>b</a:t>
            </a:r>
            <a:r>
              <a:rPr lang="sv-SE" baseline="-25000" dirty="0" smtClean="0"/>
              <a:t>0</a:t>
            </a:r>
            <a:endParaRPr lang="sv-SE" dirty="0" smtClean="0">
              <a:solidFill>
                <a:schemeClr val="tx1"/>
              </a:solidFill>
            </a:endParaRPr>
          </a:p>
        </p:txBody>
      </p:sp>
      <p:sp>
        <p:nvSpPr>
          <p:cNvPr id="61" name="Rectangle 60"/>
          <p:cNvSpPr/>
          <p:nvPr/>
        </p:nvSpPr>
        <p:spPr>
          <a:xfrm>
            <a:off x="2232000" y="3119300"/>
            <a:ext cx="519272" cy="369332"/>
          </a:xfrm>
          <a:prstGeom prst="rect">
            <a:avLst/>
          </a:prstGeom>
        </p:spPr>
        <p:txBody>
          <a:bodyPr wrap="square">
            <a:spAutoFit/>
          </a:bodyPr>
          <a:lstStyle/>
          <a:p>
            <a:pPr algn="ctr"/>
            <a:r>
              <a:rPr lang="sv-SE" dirty="0" smtClean="0"/>
              <a:t>X4</a:t>
            </a:r>
            <a:endParaRPr lang="sv-SE" dirty="0" smtClean="0">
              <a:solidFill>
                <a:schemeClr val="tx1"/>
              </a:solidFill>
            </a:endParaRPr>
          </a:p>
        </p:txBody>
      </p:sp>
      <p:sp>
        <p:nvSpPr>
          <p:cNvPr id="62" name="Rectangle 61"/>
          <p:cNvSpPr/>
          <p:nvPr/>
        </p:nvSpPr>
        <p:spPr>
          <a:xfrm>
            <a:off x="1293099" y="3645024"/>
            <a:ext cx="519272" cy="369332"/>
          </a:xfrm>
          <a:prstGeom prst="rect">
            <a:avLst/>
          </a:prstGeom>
        </p:spPr>
        <p:txBody>
          <a:bodyPr wrap="square">
            <a:spAutoFit/>
          </a:bodyPr>
          <a:lstStyle/>
          <a:p>
            <a:pPr algn="ctr"/>
            <a:r>
              <a:rPr lang="sv-SE" dirty="0" smtClean="0"/>
              <a:t>X4</a:t>
            </a:r>
            <a:endParaRPr lang="sv-SE" dirty="0" smtClean="0">
              <a:solidFill>
                <a:schemeClr val="tx1"/>
              </a:solidFill>
            </a:endParaRPr>
          </a:p>
        </p:txBody>
      </p:sp>
      <p:grpSp>
        <p:nvGrpSpPr>
          <p:cNvPr id="19" name="Group 18"/>
          <p:cNvGrpSpPr/>
          <p:nvPr/>
        </p:nvGrpSpPr>
        <p:grpSpPr>
          <a:xfrm>
            <a:off x="3779912" y="2291979"/>
            <a:ext cx="4996656" cy="3041103"/>
            <a:chOff x="3779912" y="2291979"/>
            <a:chExt cx="4996656" cy="3041103"/>
          </a:xfrm>
        </p:grpSpPr>
        <p:pic>
          <p:nvPicPr>
            <p:cNvPr id="64" name="Picture 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375614"/>
              <a:ext cx="4996656" cy="2957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Rectangle 64"/>
            <p:cNvSpPr/>
            <p:nvPr/>
          </p:nvSpPr>
          <p:spPr>
            <a:xfrm>
              <a:off x="4427894" y="2291979"/>
              <a:ext cx="158426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66" name="Rectangle 65"/>
            <p:cNvSpPr/>
            <p:nvPr/>
          </p:nvSpPr>
          <p:spPr>
            <a:xfrm>
              <a:off x="6372200" y="2297757"/>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SUM cell</a:t>
              </a:r>
              <a:endParaRPr lang="sv-SE" dirty="0">
                <a:solidFill>
                  <a:schemeClr val="tx1"/>
                </a:solidFill>
              </a:endParaRPr>
            </a:p>
          </p:txBody>
        </p:sp>
      </p:grpSp>
      <p:sp>
        <p:nvSpPr>
          <p:cNvPr id="73" name="Rectangle 72"/>
          <p:cNvSpPr/>
          <p:nvPr/>
        </p:nvSpPr>
        <p:spPr>
          <a:xfrm>
            <a:off x="6112564" y="4997423"/>
            <a:ext cx="519272" cy="369332"/>
          </a:xfrm>
          <a:prstGeom prst="rect">
            <a:avLst/>
          </a:prstGeom>
        </p:spPr>
        <p:txBody>
          <a:bodyPr wrap="square">
            <a:spAutoFit/>
          </a:bodyPr>
          <a:lstStyle/>
          <a:p>
            <a:pPr algn="ctr"/>
            <a:r>
              <a:rPr lang="sv-SE" dirty="0" smtClean="0"/>
              <a:t>X4</a:t>
            </a:r>
            <a:endParaRPr lang="sv-SE" dirty="0" smtClean="0">
              <a:solidFill>
                <a:schemeClr val="tx1"/>
              </a:solidFill>
            </a:endParaRPr>
          </a:p>
        </p:txBody>
      </p:sp>
      <p:grpSp>
        <p:nvGrpSpPr>
          <p:cNvPr id="47" name="Group 46"/>
          <p:cNvGrpSpPr/>
          <p:nvPr/>
        </p:nvGrpSpPr>
        <p:grpSpPr>
          <a:xfrm>
            <a:off x="3995936" y="3039292"/>
            <a:ext cx="3960439" cy="1245723"/>
            <a:chOff x="3995936" y="3039292"/>
            <a:chExt cx="3960439" cy="1245723"/>
          </a:xfrm>
        </p:grpSpPr>
        <p:cxnSp>
          <p:nvCxnSpPr>
            <p:cNvPr id="9" name="Straight Connector 8"/>
            <p:cNvCxnSpPr/>
            <p:nvPr/>
          </p:nvCxnSpPr>
          <p:spPr>
            <a:xfrm>
              <a:off x="3995936" y="3240000"/>
              <a:ext cx="38164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39952" y="4062478"/>
              <a:ext cx="36724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39952" y="3240000"/>
              <a:ext cx="0" cy="8224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rot="5400000">
              <a:off x="7369604" y="2875690"/>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Oval 75"/>
            <p:cNvSpPr/>
            <p:nvPr/>
          </p:nvSpPr>
          <p:spPr>
            <a:xfrm rot="5400000">
              <a:off x="7361970" y="3660238"/>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Oval 89"/>
            <p:cNvSpPr/>
            <p:nvPr/>
          </p:nvSpPr>
          <p:spPr>
            <a:xfrm>
              <a:off x="4788024" y="3039292"/>
              <a:ext cx="396044" cy="12457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1" name="Group 50"/>
          <p:cNvGrpSpPr/>
          <p:nvPr/>
        </p:nvGrpSpPr>
        <p:grpSpPr>
          <a:xfrm>
            <a:off x="6012160" y="3303966"/>
            <a:ext cx="543930" cy="1781218"/>
            <a:chOff x="6012160" y="3303966"/>
            <a:chExt cx="543930" cy="1781218"/>
          </a:xfrm>
        </p:grpSpPr>
        <p:cxnSp>
          <p:nvCxnSpPr>
            <p:cNvPr id="70" name="Straight Connector 69"/>
            <p:cNvCxnSpPr/>
            <p:nvPr/>
          </p:nvCxnSpPr>
          <p:spPr>
            <a:xfrm>
              <a:off x="6012160" y="3637016"/>
              <a:ext cx="0" cy="129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120172" y="3303966"/>
              <a:ext cx="396044" cy="671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Isosceles Triangle 47"/>
            <p:cNvSpPr/>
            <p:nvPr/>
          </p:nvSpPr>
          <p:spPr>
            <a:xfrm rot="5400000">
              <a:off x="6184800" y="4713893"/>
              <a:ext cx="360040" cy="382541"/>
            </a:xfrm>
            <a:prstGeom prst="triangl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1" name="Straight Connector 90"/>
            <p:cNvCxnSpPr/>
            <p:nvPr/>
          </p:nvCxnSpPr>
          <p:spPr>
            <a:xfrm>
              <a:off x="6012160" y="4905163"/>
              <a:ext cx="144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0890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32</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 name="Group 38"/>
          <p:cNvGrpSpPr/>
          <p:nvPr/>
        </p:nvGrpSpPr>
        <p:grpSpPr>
          <a:xfrm>
            <a:off x="2627784" y="2246675"/>
            <a:ext cx="1556021" cy="2587406"/>
            <a:chOff x="2627784" y="2246675"/>
            <a:chExt cx="1556021" cy="2587406"/>
          </a:xfrm>
        </p:grpSpPr>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71182"/>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a:solidFill>
                    <a:srgbClr val="00B050"/>
                  </a:solidFill>
                </a:rPr>
                <a:t>2</a:t>
              </a:r>
              <a:endParaRPr lang="sv-SE" sz="1600" b="1" dirty="0" smtClean="0">
                <a:solidFill>
                  <a:srgbClr val="00B05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a:p>
              <a:pPr algn="ctr"/>
              <a:r>
                <a:rPr lang="sv-SE" sz="1600" b="1" dirty="0" smtClean="0">
                  <a:solidFill>
                    <a:srgbClr val="00B050"/>
                  </a:solidFill>
                </a:rPr>
                <a:t>4</a:t>
              </a: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gr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339752" y="1844824"/>
            <a:ext cx="171411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17" name="Rectangle 16"/>
          <p:cNvSpPr/>
          <p:nvPr/>
        </p:nvSpPr>
        <p:spPr>
          <a:xfrm>
            <a:off x="1164980" y="5157192"/>
            <a:ext cx="1462804"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a:t>p</a:t>
            </a:r>
            <a:r>
              <a:rPr lang="sv-SE" sz="1600" dirty="0"/>
              <a:t>=2x(2+4)/</a:t>
            </a:r>
            <a:r>
              <a:rPr lang="sv-SE" sz="1600" dirty="0" smtClean="0"/>
              <a:t>3=4</a:t>
            </a:r>
            <a:endParaRPr lang="sv-SE" sz="1600" dirty="0"/>
          </a:p>
        </p:txBody>
      </p:sp>
      <p:grpSp>
        <p:nvGrpSpPr>
          <p:cNvPr id="40" name="Group 39"/>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2</a:t>
              </a:r>
              <a:endParaRPr lang="sv-SE" sz="1600" b="1" dirty="0" smtClean="0">
                <a:solidFill>
                  <a:srgbClr val="00B050"/>
                </a:solidFill>
              </a:endParaRP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2</a:t>
              </a:r>
              <a:r>
                <a:rPr lang="sv-SE" sz="1600" b="1" dirty="0" smtClean="0">
                  <a:solidFill>
                    <a:srgbClr val="00B050"/>
                  </a:solidFill>
                </a:rPr>
                <a:t>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2</a:t>
              </a:r>
              <a:endParaRPr lang="sv-SE" sz="1600" b="1" dirty="0" smtClean="0">
                <a:solidFill>
                  <a:srgbClr val="00B050"/>
                </a:solidFill>
              </a:endParaRP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r>
                <a:rPr lang="sv-SE" sz="1600" b="1" dirty="0" smtClean="0">
                  <a:solidFill>
                    <a:srgbClr val="00B050"/>
                  </a:solidFill>
                </a:rPr>
                <a:t>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r>
                <a:rPr lang="sv-SE" sz="1600" b="1" dirty="0" smtClean="0">
                  <a:solidFill>
                    <a:srgbClr val="00B050"/>
                  </a:solidFill>
                </a:rPr>
                <a:t>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r>
                <a:rPr lang="sv-SE" sz="1600" b="1" dirty="0" smtClean="0">
                  <a:solidFill>
                    <a:srgbClr val="00B050"/>
                  </a:solidFill>
                </a:rPr>
                <a:t>         </a:t>
              </a:r>
            </a:p>
          </p:txBody>
        </p:sp>
        <p:sp>
          <p:nvSpPr>
            <p:cNvPr id="31" name="Rectangle 30"/>
            <p:cNvSpPr/>
            <p:nvPr/>
          </p:nvSpPr>
          <p:spPr>
            <a:xfrm>
              <a:off x="4788024" y="3212976"/>
              <a:ext cx="259877" cy="571182"/>
            </a:xfrm>
            <a:prstGeom prst="rect">
              <a:avLst/>
            </a:prstGeom>
            <a:solidFill>
              <a:schemeClr val="bg1"/>
            </a:solidFill>
          </p:spPr>
          <p:txBody>
            <a:bodyPr wrap="square" lIns="0" tIns="0" rIns="0" bIns="0">
              <a:spAutoFit/>
            </a:bodyPr>
            <a:lstStyle/>
            <a:p>
              <a:pPr algn="ctr">
                <a:lnSpc>
                  <a:spcPct val="120000"/>
                </a:lnSpc>
              </a:pPr>
              <a:r>
                <a:rPr lang="sv-SE" sz="1600" b="1" dirty="0">
                  <a:solidFill>
                    <a:srgbClr val="00B050"/>
                  </a:solidFill>
                </a:rPr>
                <a:t>4</a:t>
              </a:r>
              <a:endParaRPr lang="sv-SE" sz="1600" b="1" dirty="0" smtClean="0">
                <a:solidFill>
                  <a:srgbClr val="00B050"/>
                </a:solidFill>
              </a:endParaRPr>
            </a:p>
            <a:p>
              <a:pPr algn="ctr">
                <a:lnSpc>
                  <a:spcPct val="120000"/>
                </a:lnSpc>
              </a:pPr>
              <a:r>
                <a:rPr lang="sv-SE" sz="1600" b="1" dirty="0">
                  <a:solidFill>
                    <a:srgbClr val="00B050"/>
                  </a:solidFill>
                </a:rPr>
                <a:t>2</a:t>
              </a:r>
              <a:endParaRPr lang="sv-SE" sz="1600" b="1" dirty="0" smtClean="0">
                <a:solidFill>
                  <a:srgbClr val="00B050"/>
                </a:solidFill>
              </a:endParaRPr>
            </a:p>
          </p:txBody>
        </p:sp>
      </p:grpSp>
      <p:sp>
        <p:nvSpPr>
          <p:cNvPr id="34" name="Rectangle 33"/>
          <p:cNvSpPr/>
          <p:nvPr/>
        </p:nvSpPr>
        <p:spPr>
          <a:xfrm>
            <a:off x="7146316" y="3825044"/>
            <a:ext cx="50674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X4</a:t>
            </a:r>
            <a:endParaRPr lang="sv-SE" dirty="0">
              <a:solidFill>
                <a:schemeClr val="tx1"/>
              </a:solidFill>
            </a:endParaRPr>
          </a:p>
        </p:txBody>
      </p:sp>
      <p:sp>
        <p:nvSpPr>
          <p:cNvPr id="35" name="Rectangle 34"/>
          <p:cNvSpPr/>
          <p:nvPr/>
        </p:nvSpPr>
        <p:spPr>
          <a:xfrm>
            <a:off x="4572000" y="1844824"/>
            <a:ext cx="20162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SUM cell</a:t>
            </a:r>
            <a:endParaRPr lang="sv-SE" dirty="0">
              <a:solidFill>
                <a:schemeClr val="tx1"/>
              </a:solidFill>
            </a:endParaRPr>
          </a:p>
        </p:txBody>
      </p:sp>
      <p:sp>
        <p:nvSpPr>
          <p:cNvPr id="36" name="Rectangle 35"/>
          <p:cNvSpPr/>
          <p:nvPr/>
        </p:nvSpPr>
        <p:spPr>
          <a:xfrm>
            <a:off x="2051720" y="1196752"/>
            <a:ext cx="5040561" cy="601497"/>
          </a:xfrm>
          <a:prstGeom prst="rect">
            <a:avLst/>
          </a:prstGeom>
          <a:solidFill>
            <a:schemeClr val="bg1"/>
          </a:solidFill>
        </p:spPr>
        <p:txBody>
          <a:bodyPr wrap="square" lIns="0" tIns="36000" rIns="0" bIns="72000">
            <a:spAutoFit/>
          </a:bodyPr>
          <a:lstStyle/>
          <a:p>
            <a:pPr algn="ctr"/>
            <a:r>
              <a:rPr lang="sv-SE" sz="1600" dirty="0" smtClean="0"/>
              <a:t>CARRY DELAY (CIN input)</a:t>
            </a:r>
          </a:p>
          <a:p>
            <a:pPr algn="ctr"/>
            <a:r>
              <a:rPr lang="sv-SE" sz="1600" dirty="0"/>
              <a:t>d</a:t>
            </a:r>
            <a:r>
              <a:rPr lang="sv-SE" sz="1600" dirty="0" smtClean="0"/>
              <a:t>=4+2x(6+12)/6+1+(6+6+6)/12=4+6+1+1.5=12.5</a:t>
            </a:r>
          </a:p>
        </p:txBody>
      </p:sp>
      <p:sp>
        <p:nvSpPr>
          <p:cNvPr id="42" name="Rectangle 41"/>
          <p:cNvSpPr/>
          <p:nvPr/>
        </p:nvSpPr>
        <p:spPr>
          <a:xfrm>
            <a:off x="3851920" y="5436000"/>
            <a:ext cx="5040560" cy="923330"/>
          </a:xfrm>
          <a:prstGeom prst="rect">
            <a:avLst/>
          </a:prstGeom>
          <a:solidFill>
            <a:schemeClr val="bg1"/>
          </a:solidFill>
        </p:spPr>
        <p:txBody>
          <a:bodyPr wrap="square">
            <a:spAutoFit/>
          </a:bodyPr>
          <a:lstStyle/>
          <a:p>
            <a:r>
              <a:rPr lang="sv-SE" dirty="0"/>
              <a:t>8-bit adder delay: </a:t>
            </a:r>
            <a:r>
              <a:rPr lang="sv-SE" dirty="0" smtClean="0"/>
              <a:t>Consider also SUM cell load</a:t>
            </a:r>
            <a:endParaRPr lang="sv-SE" dirty="0"/>
          </a:p>
          <a:p>
            <a:r>
              <a:rPr lang="sv-SE" i="1" dirty="0"/>
              <a:t>d</a:t>
            </a:r>
            <a:r>
              <a:rPr lang="sv-SE" dirty="0"/>
              <a:t>=</a:t>
            </a:r>
            <a:r>
              <a:rPr lang="sv-SE" dirty="0" smtClean="0"/>
              <a:t>8×(</a:t>
            </a:r>
            <a:r>
              <a:rPr lang="sv-SE" i="1" dirty="0" err="1"/>
              <a:t>p</a:t>
            </a:r>
            <a:r>
              <a:rPr lang="sv-SE" dirty="0" err="1"/>
              <a:t>+</a:t>
            </a:r>
            <a:r>
              <a:rPr lang="sv-SE" i="1" dirty="0" err="1" smtClean="0"/>
              <a:t>g</a:t>
            </a:r>
            <a:r>
              <a:rPr lang="sv-SE" dirty="0" smtClean="0"/>
              <a:t>×(</a:t>
            </a:r>
            <a:r>
              <a:rPr lang="sv-SE" dirty="0" smtClean="0"/>
              <a:t>2+4)/2+</a:t>
            </a:r>
            <a:r>
              <a:rPr lang="sv-SE" i="1" dirty="0" smtClean="0"/>
              <a:t>p</a:t>
            </a:r>
            <a:r>
              <a:rPr lang="sv-SE" i="1" baseline="-25000" dirty="0" smtClean="0"/>
              <a:t>inv</a:t>
            </a:r>
            <a:r>
              <a:rPr lang="sv-SE" dirty="0" smtClean="0"/>
              <a:t>+</a:t>
            </a:r>
            <a:r>
              <a:rPr lang="sv-SE" dirty="0" smtClean="0"/>
              <a:t>3×2</a:t>
            </a:r>
            <a:r>
              <a:rPr lang="sv-SE" dirty="0" smtClean="0"/>
              <a:t>/4)</a:t>
            </a:r>
            <a:r>
              <a:rPr lang="sv-SE" dirty="0"/>
              <a:t>≈</a:t>
            </a:r>
            <a:r>
              <a:rPr lang="sv-SE" dirty="0" smtClean="0"/>
              <a:t>8×(</a:t>
            </a:r>
            <a:r>
              <a:rPr lang="sv-SE" dirty="0" smtClean="0"/>
              <a:t>4+</a:t>
            </a:r>
            <a:r>
              <a:rPr lang="sv-SE" dirty="0" smtClean="0"/>
              <a:t>2×3</a:t>
            </a:r>
            <a:r>
              <a:rPr lang="sv-SE" dirty="0" smtClean="0"/>
              <a:t>+2.5)</a:t>
            </a:r>
            <a:r>
              <a:rPr lang="sv-SE" dirty="0"/>
              <a:t>=</a:t>
            </a:r>
            <a:r>
              <a:rPr lang="sv-SE" dirty="0" smtClean="0"/>
              <a:t>100 </a:t>
            </a:r>
            <a:r>
              <a:rPr lang="sv-SE" dirty="0"/>
              <a:t>→ </a:t>
            </a:r>
            <a:r>
              <a:rPr lang="sv-SE" i="1" dirty="0"/>
              <a:t>t</a:t>
            </a:r>
            <a:r>
              <a:rPr lang="sv-SE" i="1" baseline="-25000" dirty="0"/>
              <a:t>pd</a:t>
            </a:r>
            <a:r>
              <a:rPr lang="sv-SE" dirty="0"/>
              <a:t>= </a:t>
            </a:r>
            <a:r>
              <a:rPr lang="sv-SE" dirty="0" smtClean="0"/>
              <a:t>500 </a:t>
            </a:r>
            <a:r>
              <a:rPr lang="sv-SE" dirty="0"/>
              <a:t>ps</a:t>
            </a:r>
          </a:p>
        </p:txBody>
      </p:sp>
      <p:grpSp>
        <p:nvGrpSpPr>
          <p:cNvPr id="38" name="Group 37"/>
          <p:cNvGrpSpPr/>
          <p:nvPr/>
        </p:nvGrpSpPr>
        <p:grpSpPr>
          <a:xfrm>
            <a:off x="1555513" y="2708920"/>
            <a:ext cx="5262812" cy="1655374"/>
            <a:chOff x="3995936" y="3039292"/>
            <a:chExt cx="3960439" cy="1245723"/>
          </a:xfrm>
        </p:grpSpPr>
        <p:cxnSp>
          <p:nvCxnSpPr>
            <p:cNvPr id="41" name="Straight Connector 40"/>
            <p:cNvCxnSpPr/>
            <p:nvPr/>
          </p:nvCxnSpPr>
          <p:spPr>
            <a:xfrm>
              <a:off x="3995936" y="3240000"/>
              <a:ext cx="381642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39952" y="4062478"/>
              <a:ext cx="367240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39952" y="3240000"/>
              <a:ext cx="0" cy="8224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rot="5400000">
              <a:off x="7369604" y="2875690"/>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Oval 45"/>
            <p:cNvSpPr/>
            <p:nvPr/>
          </p:nvSpPr>
          <p:spPr>
            <a:xfrm rot="5400000">
              <a:off x="7361970" y="3660238"/>
              <a:ext cx="396044" cy="77749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Oval 46"/>
            <p:cNvSpPr/>
            <p:nvPr/>
          </p:nvSpPr>
          <p:spPr>
            <a:xfrm>
              <a:off x="4788024" y="3039292"/>
              <a:ext cx="396044" cy="124572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8" name="Group 47"/>
          <p:cNvGrpSpPr>
            <a:grpSpLocks noChangeAspect="1"/>
          </p:cNvGrpSpPr>
          <p:nvPr/>
        </p:nvGrpSpPr>
        <p:grpSpPr>
          <a:xfrm>
            <a:off x="4211961" y="3132000"/>
            <a:ext cx="692579" cy="2268000"/>
            <a:chOff x="6012160" y="3303966"/>
            <a:chExt cx="543930" cy="1781218"/>
          </a:xfrm>
        </p:grpSpPr>
        <p:cxnSp>
          <p:nvCxnSpPr>
            <p:cNvPr id="49" name="Straight Connector 48"/>
            <p:cNvCxnSpPr/>
            <p:nvPr/>
          </p:nvCxnSpPr>
          <p:spPr>
            <a:xfrm>
              <a:off x="6012160" y="3637016"/>
              <a:ext cx="0" cy="1296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120172" y="3303966"/>
              <a:ext cx="396044" cy="6713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Isosceles Triangle 50"/>
            <p:cNvSpPr/>
            <p:nvPr/>
          </p:nvSpPr>
          <p:spPr>
            <a:xfrm rot="5400000">
              <a:off x="6184800" y="4713893"/>
              <a:ext cx="360040" cy="382541"/>
            </a:xfrm>
            <a:prstGeom prst="triangl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52" name="Straight Connector 51"/>
            <p:cNvCxnSpPr/>
            <p:nvPr/>
          </p:nvCxnSpPr>
          <p:spPr>
            <a:xfrm>
              <a:off x="6012160" y="4905163"/>
              <a:ext cx="144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4353290" y="5058000"/>
            <a:ext cx="50674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X4</a:t>
            </a:r>
            <a:endParaRPr lang="sv-SE" dirty="0">
              <a:solidFill>
                <a:schemeClr val="tx1"/>
              </a:solidFill>
            </a:endParaRPr>
          </a:p>
        </p:txBody>
      </p:sp>
    </p:spTree>
    <p:extLst>
      <p:ext uri="{BB962C8B-B14F-4D97-AF65-F5344CB8AC3E}">
        <p14:creationId xmlns:p14="http://schemas.microsoft.com/office/powerpoint/2010/main" val="793758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33</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71182"/>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a:solidFill>
                  <a:srgbClr val="00B050"/>
                </a:solidFill>
              </a:rPr>
              <a:t>2</a:t>
            </a:r>
            <a:endParaRPr lang="sv-SE" sz="1600" b="1" dirty="0" smtClean="0">
              <a:solidFill>
                <a:srgbClr val="00B05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a:p>
            <a:pPr algn="ctr"/>
            <a:r>
              <a:rPr lang="sv-SE" sz="1600" b="1" dirty="0" smtClean="0">
                <a:solidFill>
                  <a:srgbClr val="00B050"/>
                </a:solidFill>
              </a:rPr>
              <a:t>4</a:t>
            </a: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699702"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oup 17"/>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r>
                <a:rPr lang="sv-SE" sz="1600" b="1" dirty="0" smtClean="0">
                  <a:solidFill>
                    <a:srgbClr val="00B050"/>
                  </a:solidFill>
                </a:rPr>
                <a:t>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31" name="Rectangle 30"/>
            <p:cNvSpPr/>
            <p:nvPr/>
          </p:nvSpPr>
          <p:spPr>
            <a:xfrm>
              <a:off x="4788024" y="3212976"/>
              <a:ext cx="259877" cy="590931"/>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smtClean="0">
                  <a:solidFill>
                    <a:srgbClr val="00B050"/>
                  </a:solidFill>
                </a:rPr>
                <a:t>1</a:t>
              </a:r>
            </a:p>
          </p:txBody>
        </p:sp>
      </p:grpSp>
      <p:sp>
        <p:nvSpPr>
          <p:cNvPr id="35" name="Rectangle 34"/>
          <p:cNvSpPr/>
          <p:nvPr/>
        </p:nvSpPr>
        <p:spPr>
          <a:xfrm>
            <a:off x="4183805" y="5463099"/>
            <a:ext cx="50674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a:t>
            </a:r>
            <a:endParaRPr lang="sv-SE" dirty="0">
              <a:solidFill>
                <a:schemeClr val="tx1"/>
              </a:solidFill>
            </a:endParaRPr>
          </a:p>
        </p:txBody>
      </p:sp>
      <p:sp>
        <p:nvSpPr>
          <p:cNvPr id="40" name="Rectangle 39"/>
          <p:cNvSpPr/>
          <p:nvPr/>
        </p:nvSpPr>
        <p:spPr>
          <a:xfrm>
            <a:off x="268118" y="1151918"/>
            <a:ext cx="2359666" cy="923330"/>
          </a:xfrm>
          <a:prstGeom prst="rect">
            <a:avLst/>
          </a:prstGeom>
        </p:spPr>
        <p:txBody>
          <a:bodyPr wrap="square">
            <a:spAutoFit/>
          </a:bodyPr>
          <a:lstStyle/>
          <a:p>
            <a:r>
              <a:rPr lang="sv-SE" dirty="0" smtClean="0"/>
              <a:t>What if we resize MOSFETs in SUM </a:t>
            </a:r>
            <a:r>
              <a:rPr lang="sv-SE" dirty="0" smtClean="0"/>
              <a:t>cell for less </a:t>
            </a:r>
            <a:r>
              <a:rPr lang="sv-SE" dirty="0" err="1" smtClean="0"/>
              <a:t>load</a:t>
            </a:r>
            <a:r>
              <a:rPr lang="sv-SE" dirty="0" smtClean="0"/>
              <a:t>?</a:t>
            </a:r>
            <a:endParaRPr lang="sv-SE" dirty="0"/>
          </a:p>
        </p:txBody>
      </p:sp>
      <p:sp>
        <p:nvSpPr>
          <p:cNvPr id="49" name="Rectangle 48"/>
          <p:cNvSpPr/>
          <p:nvPr/>
        </p:nvSpPr>
        <p:spPr>
          <a:xfrm>
            <a:off x="1164980" y="5157192"/>
            <a:ext cx="1462804"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a:t>p</a:t>
            </a:r>
            <a:r>
              <a:rPr lang="sv-SE" sz="1600" dirty="0"/>
              <a:t>=2x(2+4)/</a:t>
            </a:r>
            <a:r>
              <a:rPr lang="sv-SE" sz="1600" dirty="0" smtClean="0"/>
              <a:t>3=4</a:t>
            </a:r>
            <a:endParaRPr lang="sv-SE" sz="1600" dirty="0"/>
          </a:p>
        </p:txBody>
      </p:sp>
      <p:sp>
        <p:nvSpPr>
          <p:cNvPr id="50" name="Rectangle 49"/>
          <p:cNvSpPr/>
          <p:nvPr/>
        </p:nvSpPr>
        <p:spPr>
          <a:xfrm>
            <a:off x="2339752" y="1844824"/>
            <a:ext cx="171411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51" name="Rectangle 50"/>
          <p:cNvSpPr/>
          <p:nvPr/>
        </p:nvSpPr>
        <p:spPr>
          <a:xfrm>
            <a:off x="4572000" y="1844824"/>
            <a:ext cx="20162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X1 SUM cell</a:t>
            </a:r>
            <a:endParaRPr lang="sv-SE" dirty="0">
              <a:solidFill>
                <a:schemeClr val="tx1"/>
              </a:solidFill>
            </a:endParaRPr>
          </a:p>
        </p:txBody>
      </p:sp>
      <p:sp>
        <p:nvSpPr>
          <p:cNvPr id="33" name="Rectangle 32"/>
          <p:cNvSpPr/>
          <p:nvPr/>
        </p:nvSpPr>
        <p:spPr>
          <a:xfrm>
            <a:off x="3852000" y="5436000"/>
            <a:ext cx="5040561" cy="940051"/>
          </a:xfrm>
          <a:prstGeom prst="rect">
            <a:avLst/>
          </a:prstGeom>
          <a:solidFill>
            <a:schemeClr val="bg1"/>
          </a:solidFill>
        </p:spPr>
        <p:txBody>
          <a:bodyPr wrap="square" lIns="90000" tIns="36000" rIns="90000" bIns="72000">
            <a:spAutoFit/>
          </a:bodyPr>
          <a:lstStyle/>
          <a:p>
            <a:r>
              <a:rPr lang="sv-SE" dirty="0"/>
              <a:t>8-bit adder delay: Consider also SUM cell load</a:t>
            </a:r>
          </a:p>
          <a:p>
            <a:r>
              <a:rPr lang="sv-SE" i="1" dirty="0" smtClean="0"/>
              <a:t>d</a:t>
            </a:r>
            <a:r>
              <a:rPr lang="sv-SE" dirty="0" smtClean="0"/>
              <a:t>=</a:t>
            </a:r>
            <a:r>
              <a:rPr lang="sv-SE" dirty="0" smtClean="0"/>
              <a:t>8×(</a:t>
            </a:r>
            <a:r>
              <a:rPr lang="sv-SE" dirty="0" smtClean="0"/>
              <a:t>4+2x(1+2)/</a:t>
            </a:r>
            <a:r>
              <a:rPr lang="sv-SE" dirty="0"/>
              <a:t>2</a:t>
            </a:r>
            <a:r>
              <a:rPr lang="sv-SE" dirty="0" smtClean="0"/>
              <a:t>+1+(2+1+1))=</a:t>
            </a:r>
            <a:r>
              <a:rPr lang="sv-SE" dirty="0" smtClean="0"/>
              <a:t>8×(</a:t>
            </a:r>
            <a:r>
              <a:rPr lang="sv-SE" dirty="0" smtClean="0"/>
              <a:t>4+3+1)=</a:t>
            </a:r>
            <a:r>
              <a:rPr lang="sv-SE" dirty="0" smtClean="0"/>
              <a:t>8×10</a:t>
            </a:r>
            <a:r>
              <a:rPr lang="sv-SE" dirty="0" smtClean="0"/>
              <a:t>=80</a:t>
            </a:r>
          </a:p>
          <a:p>
            <a:r>
              <a:rPr lang="sv-SE" dirty="0"/>
              <a:t>→ </a:t>
            </a:r>
            <a:r>
              <a:rPr lang="sv-SE" i="1" dirty="0"/>
              <a:t>t</a:t>
            </a:r>
            <a:r>
              <a:rPr lang="sv-SE" i="1" baseline="-25000" dirty="0"/>
              <a:t>pd</a:t>
            </a:r>
            <a:r>
              <a:rPr lang="sv-SE" dirty="0"/>
              <a:t>= </a:t>
            </a:r>
            <a:r>
              <a:rPr lang="sv-SE" dirty="0" smtClean="0"/>
              <a:t>400 ps</a:t>
            </a:r>
            <a:endParaRPr lang="sv-SE" dirty="0"/>
          </a:p>
        </p:txBody>
      </p:sp>
    </p:spTree>
    <p:extLst>
      <p:ext uri="{BB962C8B-B14F-4D97-AF65-F5344CB8AC3E}">
        <p14:creationId xmlns:p14="http://schemas.microsoft.com/office/powerpoint/2010/main" val="2183052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34</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71182"/>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a:solidFill>
                  <a:srgbClr val="00B050"/>
                </a:solidFill>
              </a:rPr>
              <a:t>2</a:t>
            </a:r>
            <a:endParaRPr lang="sv-SE" sz="1600" b="1" dirty="0" smtClean="0">
              <a:solidFill>
                <a:srgbClr val="00B05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a:p>
            <a:pPr algn="ctr"/>
            <a:r>
              <a:rPr lang="sv-SE" sz="1600" b="1" dirty="0" smtClean="0">
                <a:solidFill>
                  <a:srgbClr val="00B050"/>
                </a:solidFill>
              </a:rPr>
              <a:t>4</a:t>
            </a: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699702"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8" name="Group 17"/>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r>
                <a:rPr lang="sv-SE" sz="1600" b="1" dirty="0" smtClean="0">
                  <a:solidFill>
                    <a:srgbClr val="00B050"/>
                  </a:solidFill>
                </a:rPr>
                <a:t>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31" name="Rectangle 30"/>
            <p:cNvSpPr/>
            <p:nvPr/>
          </p:nvSpPr>
          <p:spPr>
            <a:xfrm>
              <a:off x="4788024" y="3212976"/>
              <a:ext cx="259877" cy="590931"/>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smtClean="0">
                  <a:solidFill>
                    <a:srgbClr val="00B050"/>
                  </a:solidFill>
                </a:rPr>
                <a:t>1</a:t>
              </a:r>
            </a:p>
          </p:txBody>
        </p:sp>
      </p:grpSp>
      <p:sp>
        <p:nvSpPr>
          <p:cNvPr id="35" name="Rectangle 34"/>
          <p:cNvSpPr/>
          <p:nvPr/>
        </p:nvSpPr>
        <p:spPr>
          <a:xfrm>
            <a:off x="4320000" y="5058000"/>
            <a:ext cx="50674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FF0000"/>
                </a:solidFill>
              </a:rPr>
              <a:t>X2</a:t>
            </a:r>
            <a:endParaRPr lang="sv-SE" dirty="0">
              <a:solidFill>
                <a:srgbClr val="FF0000"/>
              </a:solidFill>
            </a:endParaRPr>
          </a:p>
        </p:txBody>
      </p:sp>
      <p:sp>
        <p:nvSpPr>
          <p:cNvPr id="40" name="Rectangle 39"/>
          <p:cNvSpPr/>
          <p:nvPr/>
        </p:nvSpPr>
        <p:spPr>
          <a:xfrm>
            <a:off x="268118" y="1151918"/>
            <a:ext cx="2359666" cy="646331"/>
          </a:xfrm>
          <a:prstGeom prst="rect">
            <a:avLst/>
          </a:prstGeom>
        </p:spPr>
        <p:txBody>
          <a:bodyPr wrap="square">
            <a:spAutoFit/>
          </a:bodyPr>
          <a:lstStyle/>
          <a:p>
            <a:r>
              <a:rPr lang="sv-SE" dirty="0" smtClean="0"/>
              <a:t>What if we resize MOSFETs in SUM cell?</a:t>
            </a:r>
            <a:endParaRPr lang="sv-SE" dirty="0"/>
          </a:p>
        </p:txBody>
      </p:sp>
      <p:grpSp>
        <p:nvGrpSpPr>
          <p:cNvPr id="47" name="Group 46"/>
          <p:cNvGrpSpPr/>
          <p:nvPr/>
        </p:nvGrpSpPr>
        <p:grpSpPr>
          <a:xfrm>
            <a:off x="3707904" y="4120074"/>
            <a:ext cx="5178504" cy="2027355"/>
            <a:chOff x="3707904" y="4120074"/>
            <a:chExt cx="5178504" cy="2027355"/>
          </a:xfrm>
        </p:grpSpPr>
        <p:grpSp>
          <p:nvGrpSpPr>
            <p:cNvPr id="44" name="Group 43"/>
            <p:cNvGrpSpPr/>
            <p:nvPr/>
          </p:nvGrpSpPr>
          <p:grpSpPr>
            <a:xfrm>
              <a:off x="7657683" y="4120074"/>
              <a:ext cx="1228725" cy="1343025"/>
              <a:chOff x="7657683" y="4120074"/>
              <a:chExt cx="1228725" cy="1343025"/>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683" y="4120074"/>
                <a:ext cx="12287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7788183" y="4149080"/>
                <a:ext cx="384217" cy="16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FF0000"/>
                    </a:solidFill>
                  </a:rPr>
                  <a:t>X</a:t>
                </a:r>
                <a:endParaRPr lang="sv-SE" dirty="0">
                  <a:solidFill>
                    <a:srgbClr val="FF0000"/>
                  </a:solidFill>
                </a:endParaRPr>
              </a:p>
            </p:txBody>
          </p:sp>
        </p:grpSp>
        <p:grpSp>
          <p:nvGrpSpPr>
            <p:cNvPr id="43" name="Group 42"/>
            <p:cNvGrpSpPr/>
            <p:nvPr/>
          </p:nvGrpSpPr>
          <p:grpSpPr>
            <a:xfrm>
              <a:off x="3707904" y="5373216"/>
              <a:ext cx="1807867" cy="774213"/>
              <a:chOff x="3707904" y="5373216"/>
              <a:chExt cx="1807867" cy="774213"/>
            </a:xfrm>
          </p:grpSpPr>
          <p:sp>
            <p:nvSpPr>
              <p:cNvPr id="45" name="Rectangle 44"/>
              <p:cNvSpPr/>
              <p:nvPr/>
            </p:nvSpPr>
            <p:spPr>
              <a:xfrm>
                <a:off x="3707904" y="5517232"/>
                <a:ext cx="1807867" cy="630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rgbClr val="FF0000"/>
                    </a:solidFill>
                  </a:rPr>
                  <a:t>Which size is optimal? X2? X4?</a:t>
                </a:r>
                <a:endParaRPr lang="sv-SE" dirty="0">
                  <a:solidFill>
                    <a:srgbClr val="FF0000"/>
                  </a:solidFill>
                </a:endParaRPr>
              </a:p>
            </p:txBody>
          </p:sp>
          <p:sp>
            <p:nvSpPr>
              <p:cNvPr id="46" name="Up Arrow 45"/>
              <p:cNvSpPr/>
              <p:nvPr/>
            </p:nvSpPr>
            <p:spPr>
              <a:xfrm>
                <a:off x="4514070" y="5373216"/>
                <a:ext cx="201946" cy="1618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sp>
        <p:nvSpPr>
          <p:cNvPr id="49" name="Rectangle 48"/>
          <p:cNvSpPr/>
          <p:nvPr/>
        </p:nvSpPr>
        <p:spPr>
          <a:xfrm>
            <a:off x="1164980" y="5157192"/>
            <a:ext cx="1462804"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a:t>p</a:t>
            </a:r>
            <a:r>
              <a:rPr lang="sv-SE" sz="1600" dirty="0"/>
              <a:t>=2x(2+4)/</a:t>
            </a:r>
            <a:r>
              <a:rPr lang="sv-SE" sz="1600" dirty="0" smtClean="0"/>
              <a:t>3=4</a:t>
            </a:r>
            <a:endParaRPr lang="sv-SE" sz="1600" dirty="0"/>
          </a:p>
        </p:txBody>
      </p:sp>
      <p:sp>
        <p:nvSpPr>
          <p:cNvPr id="50" name="Rectangle 49"/>
          <p:cNvSpPr/>
          <p:nvPr/>
        </p:nvSpPr>
        <p:spPr>
          <a:xfrm>
            <a:off x="2339752" y="1844824"/>
            <a:ext cx="171411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 carry cell</a:t>
            </a:r>
            <a:endParaRPr lang="sv-SE" dirty="0">
              <a:solidFill>
                <a:schemeClr val="tx1"/>
              </a:solidFill>
            </a:endParaRPr>
          </a:p>
        </p:txBody>
      </p:sp>
      <p:sp>
        <p:nvSpPr>
          <p:cNvPr id="51" name="Rectangle 50"/>
          <p:cNvSpPr/>
          <p:nvPr/>
        </p:nvSpPr>
        <p:spPr>
          <a:xfrm>
            <a:off x="4572000" y="1844824"/>
            <a:ext cx="20162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X1 SUM cell</a:t>
            </a:r>
            <a:endParaRPr lang="sv-SE" dirty="0">
              <a:solidFill>
                <a:schemeClr val="tx1"/>
              </a:solidFill>
            </a:endParaRPr>
          </a:p>
        </p:txBody>
      </p:sp>
    </p:spTree>
    <p:extLst>
      <p:ext uri="{BB962C8B-B14F-4D97-AF65-F5344CB8AC3E}">
        <p14:creationId xmlns:p14="http://schemas.microsoft.com/office/powerpoint/2010/main" val="1347626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Textbook solution</a:t>
            </a:r>
            <a:endParaRPr lang="sv-SE"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35</a:t>
            </a:fld>
            <a:endParaRPr lang="sv-SE"/>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6620" y="1844824"/>
            <a:ext cx="6570761" cy="38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699792" y="4581128"/>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8" name="Rectangle 7"/>
          <p:cNvSpPr/>
          <p:nvPr/>
        </p:nvSpPr>
        <p:spPr>
          <a:xfrm>
            <a:off x="3304011"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9" name="Rectangle 8"/>
          <p:cNvSpPr/>
          <p:nvPr/>
        </p:nvSpPr>
        <p:spPr>
          <a:xfrm>
            <a:off x="3923928" y="4262899"/>
            <a:ext cx="259877" cy="590931"/>
          </a:xfrm>
          <a:prstGeom prst="rect">
            <a:avLst/>
          </a:prstGeom>
          <a:solidFill>
            <a:schemeClr val="bg1"/>
          </a:solidFill>
        </p:spPr>
        <p:txBody>
          <a:bodyPr wrap="square" lIns="0" tIns="0" rIns="0" bIns="0">
            <a:spAutoFit/>
          </a:bodyPr>
          <a:lstStyle/>
          <a:p>
            <a:pPr algn="ctr">
              <a:lnSpc>
                <a:spcPct val="120000"/>
              </a:lnSpc>
            </a:pPr>
            <a:r>
              <a:rPr lang="sv-SE" sz="1600" b="1" dirty="0">
                <a:solidFill>
                  <a:srgbClr val="FF0000"/>
                </a:solidFill>
              </a:rPr>
              <a:t>1</a:t>
            </a:r>
            <a:endParaRPr lang="sv-SE" sz="1600" b="1" dirty="0" smtClean="0">
              <a:solidFill>
                <a:srgbClr val="FF0000"/>
              </a:solidFill>
            </a:endParaRPr>
          </a:p>
          <a:p>
            <a:pPr algn="ctr">
              <a:lnSpc>
                <a:spcPct val="120000"/>
              </a:lnSpc>
            </a:pPr>
            <a:r>
              <a:rPr lang="sv-SE" sz="1600" b="1" dirty="0">
                <a:solidFill>
                  <a:srgbClr val="FF0000"/>
                </a:solidFill>
              </a:rPr>
              <a:t>1</a:t>
            </a:r>
            <a:endParaRPr lang="sv-SE" sz="1600" b="1" dirty="0" smtClean="0">
              <a:solidFill>
                <a:srgbClr val="FF0000"/>
              </a:solidFill>
            </a:endParaRPr>
          </a:p>
        </p:txBody>
      </p:sp>
      <p:sp>
        <p:nvSpPr>
          <p:cNvPr id="10" name="Rectangle 9"/>
          <p:cNvSpPr/>
          <p:nvPr/>
        </p:nvSpPr>
        <p:spPr>
          <a:xfrm>
            <a:off x="3923928" y="2276872"/>
            <a:ext cx="259877" cy="492443"/>
          </a:xfrm>
          <a:prstGeom prst="rect">
            <a:avLst/>
          </a:prstGeom>
          <a:solidFill>
            <a:schemeClr val="bg1"/>
          </a:solidFill>
        </p:spPr>
        <p:txBody>
          <a:bodyPr wrap="square" lIns="0" tIns="0" rIns="0" bIns="0">
            <a:spAutoFit/>
          </a:bodyPr>
          <a:lstStyle/>
          <a:p>
            <a:pPr algn="ctr"/>
            <a:r>
              <a:rPr lang="sv-SE" sz="1600" b="1" dirty="0">
                <a:solidFill>
                  <a:srgbClr val="FF0000"/>
                </a:solidFill>
              </a:rPr>
              <a:t>2</a:t>
            </a:r>
            <a:endParaRPr lang="sv-SE" sz="1600" b="1" dirty="0" smtClean="0">
              <a:solidFill>
                <a:srgbClr val="FF0000"/>
              </a:solidFill>
            </a:endParaRPr>
          </a:p>
          <a:p>
            <a:pPr algn="ctr"/>
            <a:r>
              <a:rPr lang="sv-SE" sz="1600" b="1" dirty="0">
                <a:solidFill>
                  <a:srgbClr val="FF0000"/>
                </a:solidFill>
              </a:rPr>
              <a:t>2</a:t>
            </a:r>
            <a:endParaRPr lang="sv-SE" sz="1600" b="1" dirty="0" smtClean="0">
              <a:solidFill>
                <a:srgbClr val="FF0000"/>
              </a:solidFill>
            </a:endParaRPr>
          </a:p>
        </p:txBody>
      </p:sp>
      <p:sp>
        <p:nvSpPr>
          <p:cNvPr id="11" name="Rectangle 10"/>
          <p:cNvSpPr/>
          <p:nvPr/>
        </p:nvSpPr>
        <p:spPr>
          <a:xfrm>
            <a:off x="2959669"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12" name="Rectangle 11"/>
          <p:cNvSpPr/>
          <p:nvPr/>
        </p:nvSpPr>
        <p:spPr>
          <a:xfrm>
            <a:off x="2627784" y="2246675"/>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4</a:t>
            </a:r>
          </a:p>
        </p:txBody>
      </p:sp>
      <p:sp>
        <p:nvSpPr>
          <p:cNvPr id="13" name="Rectangle 12"/>
          <p:cNvSpPr/>
          <p:nvPr/>
        </p:nvSpPr>
        <p:spPr>
          <a:xfrm>
            <a:off x="3275856" y="2564904"/>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4" name="Rectangle 13"/>
          <p:cNvSpPr/>
          <p:nvPr/>
        </p:nvSpPr>
        <p:spPr>
          <a:xfrm>
            <a:off x="2959669" y="2894747"/>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4</a:t>
            </a:r>
            <a:endParaRPr lang="sv-SE" sz="1600" b="1" dirty="0" smtClean="0">
              <a:solidFill>
                <a:srgbClr val="00B050"/>
              </a:solidFill>
            </a:endParaRPr>
          </a:p>
        </p:txBody>
      </p:sp>
      <p:sp>
        <p:nvSpPr>
          <p:cNvPr id="15" name="Rectangle 14"/>
          <p:cNvSpPr/>
          <p:nvPr/>
        </p:nvSpPr>
        <p:spPr>
          <a:xfrm>
            <a:off x="1043608" y="5157192"/>
            <a:ext cx="936104"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15"/>
          <p:cNvSpPr/>
          <p:nvPr/>
        </p:nvSpPr>
        <p:spPr>
          <a:xfrm>
            <a:off x="2699702"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Rectangle 16"/>
          <p:cNvSpPr/>
          <p:nvPr/>
        </p:nvSpPr>
        <p:spPr>
          <a:xfrm>
            <a:off x="1164980" y="5157192"/>
            <a:ext cx="1534722" cy="1093940"/>
          </a:xfrm>
          <a:prstGeom prst="rect">
            <a:avLst/>
          </a:prstGeom>
          <a:solidFill>
            <a:schemeClr val="bg1"/>
          </a:solidFill>
        </p:spPr>
        <p:txBody>
          <a:bodyPr wrap="square" lIns="0" tIns="36000" rIns="0" bIns="72000">
            <a:spAutoFit/>
          </a:bodyPr>
          <a:lstStyle/>
          <a:p>
            <a:pPr algn="ctr"/>
            <a:r>
              <a:rPr lang="sv-SE" sz="1600" dirty="0" smtClean="0"/>
              <a:t>CARRY LOGIC</a:t>
            </a:r>
          </a:p>
          <a:p>
            <a:pPr algn="ctr"/>
            <a:r>
              <a:rPr lang="sv-SE" sz="1600" dirty="0" smtClean="0"/>
              <a:t>(C input)</a:t>
            </a:r>
          </a:p>
          <a:p>
            <a:pPr algn="ctr"/>
            <a:r>
              <a:rPr lang="sv-SE" sz="1600" i="1" dirty="0" smtClean="0"/>
              <a:t>g</a:t>
            </a:r>
            <a:r>
              <a:rPr lang="sv-SE" sz="1600" dirty="0" smtClean="0"/>
              <a:t>=(2+4)/3=2</a:t>
            </a:r>
          </a:p>
          <a:p>
            <a:pPr algn="ctr"/>
            <a:r>
              <a:rPr lang="sv-SE" sz="1600" i="1" dirty="0" smtClean="0">
                <a:solidFill>
                  <a:srgbClr val="FF0000"/>
                </a:solidFill>
              </a:rPr>
              <a:t>p</a:t>
            </a:r>
            <a:r>
              <a:rPr lang="sv-SE" sz="1600" dirty="0" smtClean="0">
                <a:solidFill>
                  <a:srgbClr val="FF0000"/>
                </a:solidFill>
              </a:rPr>
              <a:t>=(2+4+2+1)/3=3</a:t>
            </a:r>
            <a:endParaRPr lang="sv-SE" sz="1600" dirty="0">
              <a:solidFill>
                <a:srgbClr val="FF0000"/>
              </a:solidFill>
            </a:endParaRPr>
          </a:p>
        </p:txBody>
      </p:sp>
      <p:grpSp>
        <p:nvGrpSpPr>
          <p:cNvPr id="18" name="Group 17"/>
          <p:cNvGrpSpPr/>
          <p:nvPr/>
        </p:nvGrpSpPr>
        <p:grpSpPr>
          <a:xfrm>
            <a:off x="4788024" y="2276872"/>
            <a:ext cx="2160240" cy="2541349"/>
            <a:chOff x="4788024" y="2276872"/>
            <a:chExt cx="2160240" cy="2541349"/>
          </a:xfrm>
        </p:grpSpPr>
        <p:sp>
          <p:nvSpPr>
            <p:cNvPr id="19" name="Rectangle 18"/>
            <p:cNvSpPr/>
            <p:nvPr/>
          </p:nvSpPr>
          <p:spPr>
            <a:xfrm>
              <a:off x="4788024" y="4572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0" name="Rectangle 19"/>
            <p:cNvSpPr/>
            <p:nvPr/>
          </p:nvSpPr>
          <p:spPr>
            <a:xfrm>
              <a:off x="5400000" y="4284000"/>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endParaRPr lang="sv-SE" sz="1600" b="1" dirty="0" smtClean="0">
                <a:solidFill>
                  <a:srgbClr val="00B050"/>
                </a:solidFill>
              </a:endParaRPr>
            </a:p>
          </p:txBody>
        </p:sp>
        <p:sp>
          <p:nvSpPr>
            <p:cNvPr id="21" name="Rectangle 20"/>
            <p:cNvSpPr/>
            <p:nvPr/>
          </p:nvSpPr>
          <p:spPr>
            <a:xfrm>
              <a:off x="6688387" y="4262899"/>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2" name="Rectangle 21"/>
            <p:cNvSpPr/>
            <p:nvPr/>
          </p:nvSpPr>
          <p:spPr>
            <a:xfrm>
              <a:off x="6084168" y="3933056"/>
              <a:ext cx="259877" cy="246221"/>
            </a:xfrm>
            <a:prstGeom prst="rect">
              <a:avLst/>
            </a:prstGeom>
            <a:solidFill>
              <a:schemeClr val="bg1"/>
            </a:solidFill>
          </p:spPr>
          <p:txBody>
            <a:bodyPr wrap="square" lIns="0" tIns="0" rIns="0" bIns="0">
              <a:spAutoFit/>
            </a:bodyPr>
            <a:lstStyle/>
            <a:p>
              <a:pPr algn="ctr"/>
              <a:r>
                <a:rPr lang="sv-SE" sz="1600" b="1" dirty="0">
                  <a:solidFill>
                    <a:srgbClr val="00B050"/>
                  </a:solidFill>
                </a:rPr>
                <a:t>1</a:t>
              </a:r>
              <a:r>
                <a:rPr lang="sv-SE" sz="1600" b="1" dirty="0" smtClean="0">
                  <a:solidFill>
                    <a:srgbClr val="00B050"/>
                  </a:solidFill>
                </a:rPr>
                <a:t>         </a:t>
              </a:r>
            </a:p>
          </p:txBody>
        </p:sp>
        <p:sp>
          <p:nvSpPr>
            <p:cNvPr id="23" name="Rectangle 22"/>
            <p:cNvSpPr/>
            <p:nvPr/>
          </p:nvSpPr>
          <p:spPr>
            <a:xfrm>
              <a:off x="6688387" y="393305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         </a:t>
              </a:r>
            </a:p>
          </p:txBody>
        </p:sp>
        <p:sp>
          <p:nvSpPr>
            <p:cNvPr id="24" name="Rectangle 23"/>
            <p:cNvSpPr/>
            <p:nvPr/>
          </p:nvSpPr>
          <p:spPr>
            <a:xfrm>
              <a:off x="6688387" y="4572000"/>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1</a:t>
              </a:r>
            </a:p>
          </p:txBody>
        </p:sp>
        <p:sp>
          <p:nvSpPr>
            <p:cNvPr id="25" name="Rectangle 24"/>
            <p:cNvSpPr/>
            <p:nvPr/>
          </p:nvSpPr>
          <p:spPr>
            <a:xfrm>
              <a:off x="6688387"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6" name="Rectangle 25"/>
            <p:cNvSpPr/>
            <p:nvPr/>
          </p:nvSpPr>
          <p:spPr>
            <a:xfrm>
              <a:off x="4788024"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7" name="Rectangle 26"/>
            <p:cNvSpPr/>
            <p:nvPr/>
          </p:nvSpPr>
          <p:spPr>
            <a:xfrm>
              <a:off x="6688387" y="2276872"/>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28" name="Rectangle 27"/>
            <p:cNvSpPr/>
            <p:nvPr/>
          </p:nvSpPr>
          <p:spPr>
            <a:xfrm>
              <a:off x="6688387"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29" name="Rectangle 28"/>
            <p:cNvSpPr/>
            <p:nvPr/>
          </p:nvSpPr>
          <p:spPr>
            <a:xfrm>
              <a:off x="5400000" y="2564904"/>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a:t>
              </a:r>
            </a:p>
          </p:txBody>
        </p:sp>
        <p:sp>
          <p:nvSpPr>
            <p:cNvPr id="30" name="Rectangle 29"/>
            <p:cNvSpPr/>
            <p:nvPr/>
          </p:nvSpPr>
          <p:spPr>
            <a:xfrm>
              <a:off x="6084168" y="2915816"/>
              <a:ext cx="259877" cy="246221"/>
            </a:xfrm>
            <a:prstGeom prst="rect">
              <a:avLst/>
            </a:prstGeom>
            <a:solidFill>
              <a:schemeClr val="bg1"/>
            </a:solidFill>
          </p:spPr>
          <p:txBody>
            <a:bodyPr wrap="square" lIns="0" tIns="0" rIns="0" bIns="0">
              <a:spAutoFit/>
            </a:bodyPr>
            <a:lstStyle/>
            <a:p>
              <a:pPr algn="ctr"/>
              <a:r>
                <a:rPr lang="sv-SE" sz="1600" b="1" dirty="0" smtClean="0">
                  <a:solidFill>
                    <a:srgbClr val="00B050"/>
                  </a:solidFill>
                </a:rPr>
                <a:t>2         </a:t>
              </a:r>
            </a:p>
          </p:txBody>
        </p:sp>
        <p:sp>
          <p:nvSpPr>
            <p:cNvPr id="31" name="Rectangle 30"/>
            <p:cNvSpPr/>
            <p:nvPr/>
          </p:nvSpPr>
          <p:spPr>
            <a:xfrm>
              <a:off x="4788024" y="3212976"/>
              <a:ext cx="259877" cy="590931"/>
            </a:xfrm>
            <a:prstGeom prst="rect">
              <a:avLst/>
            </a:prstGeom>
            <a:solidFill>
              <a:schemeClr val="bg1"/>
            </a:solidFill>
          </p:spPr>
          <p:txBody>
            <a:bodyPr wrap="square" lIns="0" tIns="0" rIns="0" bIns="0">
              <a:spAutoFit/>
            </a:bodyPr>
            <a:lstStyle/>
            <a:p>
              <a:pPr algn="ctr">
                <a:lnSpc>
                  <a:spcPct val="120000"/>
                </a:lnSpc>
              </a:pPr>
              <a:r>
                <a:rPr lang="sv-SE" sz="1600" b="1" dirty="0" smtClean="0">
                  <a:solidFill>
                    <a:srgbClr val="00B050"/>
                  </a:solidFill>
                </a:rPr>
                <a:t>2</a:t>
              </a:r>
            </a:p>
            <a:p>
              <a:pPr algn="ctr">
                <a:lnSpc>
                  <a:spcPct val="120000"/>
                </a:lnSpc>
              </a:pPr>
              <a:r>
                <a:rPr lang="sv-SE" sz="1600" b="1" dirty="0" smtClean="0">
                  <a:solidFill>
                    <a:srgbClr val="00B050"/>
                  </a:solidFill>
                </a:rPr>
                <a:t>1</a:t>
              </a:r>
            </a:p>
          </p:txBody>
        </p:sp>
      </p:grpSp>
      <p:sp>
        <p:nvSpPr>
          <p:cNvPr id="33" name="Rectangle 32"/>
          <p:cNvSpPr/>
          <p:nvPr/>
        </p:nvSpPr>
        <p:spPr>
          <a:xfrm>
            <a:off x="1043608" y="1196752"/>
            <a:ext cx="7488832" cy="601497"/>
          </a:xfrm>
          <a:prstGeom prst="rect">
            <a:avLst/>
          </a:prstGeom>
          <a:solidFill>
            <a:schemeClr val="bg1"/>
          </a:solidFill>
        </p:spPr>
        <p:txBody>
          <a:bodyPr wrap="square" lIns="0" tIns="36000" rIns="0" bIns="72000">
            <a:spAutoFit/>
          </a:bodyPr>
          <a:lstStyle/>
          <a:p>
            <a:pPr algn="ctr"/>
            <a:r>
              <a:rPr lang="sv-SE" sz="1600" dirty="0" smtClean="0"/>
              <a:t>CARRY DELAY (CIN input)</a:t>
            </a:r>
          </a:p>
          <a:p>
            <a:pPr algn="ctr"/>
            <a:r>
              <a:rPr lang="sv-SE" sz="1600" dirty="0" smtClean="0"/>
              <a:t>What if </a:t>
            </a:r>
            <a:r>
              <a:rPr lang="sv-SE" sz="1600" dirty="0" err="1" smtClean="0"/>
              <a:t>we</a:t>
            </a:r>
            <a:r>
              <a:rPr lang="sv-SE" sz="1600" dirty="0" smtClean="0"/>
              <a:t> </a:t>
            </a:r>
            <a:r>
              <a:rPr lang="sv-SE" sz="1600" dirty="0" err="1" smtClean="0"/>
              <a:t>also</a:t>
            </a:r>
            <a:r>
              <a:rPr lang="sv-SE" sz="1600" dirty="0" smtClean="0"/>
              <a:t> </a:t>
            </a:r>
            <a:r>
              <a:rPr lang="sv-SE" sz="1600" dirty="0" err="1" smtClean="0"/>
              <a:t>resize</a:t>
            </a:r>
            <a:r>
              <a:rPr lang="sv-SE" sz="1600" dirty="0" smtClean="0"/>
              <a:t> </a:t>
            </a:r>
            <a:r>
              <a:rPr lang="sv-SE" sz="1600" dirty="0" smtClean="0"/>
              <a:t>the MOSFETs as shown in red, what is the parasitic delay, </a:t>
            </a:r>
            <a:r>
              <a:rPr lang="sv-SE" sz="1600" i="1" dirty="0" smtClean="0"/>
              <a:t>p</a:t>
            </a:r>
            <a:r>
              <a:rPr lang="sv-SE" sz="1600" dirty="0" smtClean="0"/>
              <a:t>, now?</a:t>
            </a:r>
          </a:p>
        </p:txBody>
      </p:sp>
      <p:sp>
        <p:nvSpPr>
          <p:cNvPr id="34" name="Rectangle 33"/>
          <p:cNvSpPr/>
          <p:nvPr/>
        </p:nvSpPr>
        <p:spPr>
          <a:xfrm>
            <a:off x="2627784" y="1844824"/>
            <a:ext cx="122422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a:t>
            </a:r>
            <a:endParaRPr lang="sv-SE" dirty="0">
              <a:solidFill>
                <a:schemeClr val="tx1"/>
              </a:solidFill>
            </a:endParaRPr>
          </a:p>
        </p:txBody>
      </p:sp>
      <p:sp>
        <p:nvSpPr>
          <p:cNvPr id="35" name="Rectangle 34"/>
          <p:cNvSpPr/>
          <p:nvPr/>
        </p:nvSpPr>
        <p:spPr>
          <a:xfrm>
            <a:off x="4318629" y="5049180"/>
            <a:ext cx="50674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X2</a:t>
            </a:r>
            <a:endParaRPr lang="sv-SE" dirty="0">
              <a:solidFill>
                <a:schemeClr val="tx1"/>
              </a:solidFill>
            </a:endParaRPr>
          </a:p>
        </p:txBody>
      </p:sp>
      <p:sp>
        <p:nvSpPr>
          <p:cNvPr id="36" name="Rectangle 35"/>
          <p:cNvSpPr/>
          <p:nvPr/>
        </p:nvSpPr>
        <p:spPr>
          <a:xfrm>
            <a:off x="5129069" y="1844824"/>
            <a:ext cx="50674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smtClean="0">
                <a:solidFill>
                  <a:schemeClr val="tx1"/>
                </a:solidFill>
              </a:rPr>
              <a:t>X1</a:t>
            </a:r>
            <a:endParaRPr lang="sv-SE" dirty="0">
              <a:solidFill>
                <a:schemeClr val="tx1"/>
              </a:solidFill>
            </a:endParaRPr>
          </a:p>
        </p:txBody>
      </p:sp>
      <p:sp>
        <p:nvSpPr>
          <p:cNvPr id="37" name="Rectangle 36"/>
          <p:cNvSpPr/>
          <p:nvPr/>
        </p:nvSpPr>
        <p:spPr>
          <a:xfrm>
            <a:off x="3852000" y="5436000"/>
            <a:ext cx="5040561" cy="847718"/>
          </a:xfrm>
          <a:prstGeom prst="rect">
            <a:avLst/>
          </a:prstGeom>
          <a:solidFill>
            <a:schemeClr val="bg1"/>
          </a:solidFill>
        </p:spPr>
        <p:txBody>
          <a:bodyPr wrap="square" lIns="0" tIns="36000" rIns="0" bIns="72000">
            <a:spAutoFit/>
          </a:bodyPr>
          <a:lstStyle/>
          <a:p>
            <a:r>
              <a:rPr lang="sv-SE" sz="1600" dirty="0" smtClean="0"/>
              <a:t>CARRY DELAY (C input)</a:t>
            </a:r>
          </a:p>
          <a:p>
            <a:r>
              <a:rPr lang="sv-SE" sz="1600" i="1" dirty="0" smtClean="0"/>
              <a:t>d</a:t>
            </a:r>
            <a:r>
              <a:rPr lang="sv-SE" sz="1600" dirty="0" smtClean="0"/>
              <a:t>=3+2x(1+2)/</a:t>
            </a:r>
            <a:r>
              <a:rPr lang="sv-SE" sz="1600" dirty="0"/>
              <a:t>2</a:t>
            </a:r>
            <a:r>
              <a:rPr lang="sv-SE" sz="1600" dirty="0" smtClean="0"/>
              <a:t>+1+(2+1+1)/2=3+3+1+2= 9 units/stage</a:t>
            </a:r>
          </a:p>
          <a:p>
            <a:r>
              <a:rPr lang="sv-SE" sz="1600" dirty="0"/>
              <a:t>→ </a:t>
            </a:r>
            <a:r>
              <a:rPr lang="sv-SE" sz="1600" i="1" dirty="0"/>
              <a:t>t</a:t>
            </a:r>
            <a:r>
              <a:rPr lang="sv-SE" sz="1600" i="1" baseline="-25000" dirty="0"/>
              <a:t>pd</a:t>
            </a:r>
            <a:r>
              <a:rPr lang="sv-SE" sz="1600" dirty="0"/>
              <a:t>= </a:t>
            </a:r>
            <a:r>
              <a:rPr lang="sv-SE" sz="1600" dirty="0" smtClean="0"/>
              <a:t>360 ps</a:t>
            </a:r>
            <a:endParaRPr lang="sv-SE" sz="1600" dirty="0"/>
          </a:p>
        </p:txBody>
      </p:sp>
    </p:spTree>
    <p:extLst>
      <p:ext uri="{BB962C8B-B14F-4D97-AF65-F5344CB8AC3E}">
        <p14:creationId xmlns:p14="http://schemas.microsoft.com/office/powerpoint/2010/main" val="636323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critical path for entire adder?</a:t>
            </a:r>
            <a:endParaRPr lang="en-US"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36</a:t>
            </a:fld>
            <a:endParaRPr lang="sv-SE"/>
          </a:p>
        </p:txBody>
      </p:sp>
      <p:pic>
        <p:nvPicPr>
          <p:cNvPr id="6" name="Picture 5" descr="Postlab 2 2017-09-22adder.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628800"/>
            <a:ext cx="3046673" cy="4770760"/>
          </a:xfrm>
          <a:prstGeom prst="rect">
            <a:avLst/>
          </a:prstGeom>
        </p:spPr>
      </p:pic>
      <p:sp>
        <p:nvSpPr>
          <p:cNvPr id="7" name="TextBox 6"/>
          <p:cNvSpPr txBox="1"/>
          <p:nvPr/>
        </p:nvSpPr>
        <p:spPr>
          <a:xfrm>
            <a:off x="6084168" y="4797152"/>
            <a:ext cx="1792265" cy="923330"/>
          </a:xfrm>
          <a:prstGeom prst="rect">
            <a:avLst/>
          </a:prstGeom>
          <a:noFill/>
        </p:spPr>
        <p:txBody>
          <a:bodyPr wrap="none" rtlCol="0">
            <a:spAutoFit/>
          </a:bodyPr>
          <a:lstStyle/>
          <a:p>
            <a:r>
              <a:rPr lang="en-US" dirty="0" smtClean="0"/>
              <a:t>What happens at </a:t>
            </a:r>
          </a:p>
          <a:p>
            <a:r>
              <a:rPr lang="en-US" dirty="0"/>
              <a:t>t</a:t>
            </a:r>
            <a:r>
              <a:rPr lang="en-US" dirty="0" smtClean="0"/>
              <a:t>he end of the</a:t>
            </a:r>
          </a:p>
          <a:p>
            <a:r>
              <a:rPr lang="en-US" dirty="0" smtClean="0"/>
              <a:t>adder?</a:t>
            </a:r>
            <a:endParaRPr lang="en-US" dirty="0"/>
          </a:p>
        </p:txBody>
      </p:sp>
    </p:spTree>
    <p:extLst>
      <p:ext uri="{BB962C8B-B14F-4D97-AF65-F5344CB8AC3E}">
        <p14:creationId xmlns:p14="http://schemas.microsoft.com/office/powerpoint/2010/main" val="36000731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Precomputing</a:t>
            </a:r>
            <a:r>
              <a:rPr lang="en-US" dirty="0" smtClean="0"/>
              <a:t> from A and B</a:t>
            </a:r>
            <a:br>
              <a:rPr lang="en-US" dirty="0" smtClean="0"/>
            </a:br>
            <a:r>
              <a:rPr lang="en-US" dirty="0" smtClean="0"/>
              <a:t>simplifies carry (and sum) computing </a:t>
            </a:r>
            <a:endParaRPr lang="en-US"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37</a:t>
            </a:fld>
            <a:endParaRPr lang="sv-SE" dirty="0"/>
          </a:p>
        </p:txBody>
      </p:sp>
      <p:pic>
        <p:nvPicPr>
          <p:cNvPr id="6" name="Picture 5"/>
          <p:cNvPicPr>
            <a:picLocks noChangeAspect="1"/>
          </p:cNvPicPr>
          <p:nvPr/>
        </p:nvPicPr>
        <p:blipFill>
          <a:blip r:embed="rId2"/>
          <a:stretch>
            <a:fillRect/>
          </a:stretch>
        </p:blipFill>
        <p:spPr>
          <a:xfrm>
            <a:off x="971600" y="1916832"/>
            <a:ext cx="7001844" cy="4221088"/>
          </a:xfrm>
          <a:prstGeom prst="rect">
            <a:avLst/>
          </a:prstGeom>
        </p:spPr>
      </p:pic>
      <p:sp>
        <p:nvSpPr>
          <p:cNvPr id="8" name="TextBox 7"/>
          <p:cNvSpPr txBox="1"/>
          <p:nvPr/>
        </p:nvSpPr>
        <p:spPr>
          <a:xfrm>
            <a:off x="323528" y="5229200"/>
            <a:ext cx="2361005" cy="369332"/>
          </a:xfrm>
          <a:prstGeom prst="rect">
            <a:avLst/>
          </a:prstGeom>
          <a:noFill/>
        </p:spPr>
        <p:txBody>
          <a:bodyPr wrap="none" rtlCol="0">
            <a:spAutoFit/>
          </a:bodyPr>
          <a:lstStyle/>
          <a:p>
            <a:r>
              <a:rPr lang="en-US" dirty="0" smtClean="0"/>
              <a:t>Preview for week 6 &amp; 7</a:t>
            </a:r>
            <a:endParaRPr lang="en-US" dirty="0"/>
          </a:p>
        </p:txBody>
      </p:sp>
    </p:spTree>
    <p:extLst>
      <p:ext uri="{BB962C8B-B14F-4D97-AF65-F5344CB8AC3E}">
        <p14:creationId xmlns:p14="http://schemas.microsoft.com/office/powerpoint/2010/main" val="34560150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Precomputing</a:t>
            </a:r>
            <a:r>
              <a:rPr lang="en-US" dirty="0" smtClean="0"/>
              <a:t> from A and B</a:t>
            </a:r>
            <a:br>
              <a:rPr lang="en-US" dirty="0" smtClean="0"/>
            </a:br>
            <a:r>
              <a:rPr lang="en-US" dirty="0" smtClean="0"/>
              <a:t>simplifies carry (and sum) computing </a:t>
            </a:r>
            <a:endParaRPr lang="en-US"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38</a:t>
            </a:fld>
            <a:endParaRPr lang="sv-SE"/>
          </a:p>
        </p:txBody>
      </p:sp>
      <p:pic>
        <p:nvPicPr>
          <p:cNvPr id="7" name="Picture 6"/>
          <p:cNvPicPr>
            <a:picLocks noChangeAspect="1"/>
          </p:cNvPicPr>
          <p:nvPr/>
        </p:nvPicPr>
        <p:blipFill>
          <a:blip r:embed="rId2"/>
          <a:stretch>
            <a:fillRect/>
          </a:stretch>
        </p:blipFill>
        <p:spPr>
          <a:xfrm>
            <a:off x="611560" y="1556792"/>
            <a:ext cx="8028384" cy="4583803"/>
          </a:xfrm>
          <a:prstGeom prst="rect">
            <a:avLst/>
          </a:prstGeom>
        </p:spPr>
      </p:pic>
      <p:sp>
        <p:nvSpPr>
          <p:cNvPr id="8" name="TextBox 7"/>
          <p:cNvSpPr txBox="1"/>
          <p:nvPr/>
        </p:nvSpPr>
        <p:spPr>
          <a:xfrm>
            <a:off x="323528" y="5229200"/>
            <a:ext cx="2308820" cy="369332"/>
          </a:xfrm>
          <a:prstGeom prst="rect">
            <a:avLst/>
          </a:prstGeom>
          <a:noFill/>
        </p:spPr>
        <p:txBody>
          <a:bodyPr wrap="none" rtlCol="0">
            <a:spAutoFit/>
          </a:bodyPr>
          <a:lstStyle/>
          <a:p>
            <a:r>
              <a:rPr lang="en-US" dirty="0" smtClean="0"/>
              <a:t>Preview for week 6&amp; 7</a:t>
            </a:r>
            <a:endParaRPr lang="en-US" dirty="0"/>
          </a:p>
        </p:txBody>
      </p:sp>
    </p:spTree>
    <p:extLst>
      <p:ext uri="{BB962C8B-B14F-4D97-AF65-F5344CB8AC3E}">
        <p14:creationId xmlns:p14="http://schemas.microsoft.com/office/powerpoint/2010/main" val="12000686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7" name="Content Placeholder 6"/>
          <p:cNvSpPr>
            <a:spLocks noGrp="1"/>
          </p:cNvSpPr>
          <p:nvPr>
            <p:ph idx="1"/>
          </p:nvPr>
        </p:nvSpPr>
        <p:spPr/>
        <p:txBody>
          <a:bodyPr>
            <a:normAutofit lnSpcReduction="10000"/>
          </a:bodyPr>
          <a:lstStyle/>
          <a:p>
            <a:r>
              <a:rPr lang="en-US" dirty="0" smtClean="0"/>
              <a:t>The test vectors matter.</a:t>
            </a:r>
          </a:p>
          <a:p>
            <a:pPr lvl="1"/>
            <a:r>
              <a:rPr lang="en-US" dirty="0" smtClean="0"/>
              <a:t>What is the worst case?</a:t>
            </a:r>
          </a:p>
          <a:p>
            <a:r>
              <a:rPr lang="en-US" dirty="0" smtClean="0"/>
              <a:t>Optimal sizing of inverter helps</a:t>
            </a:r>
          </a:p>
          <a:p>
            <a:pPr lvl="1"/>
            <a:r>
              <a:rPr lang="en-US" dirty="0" smtClean="0"/>
              <a:t>Removing inverter entirely would be even better</a:t>
            </a:r>
          </a:p>
          <a:p>
            <a:r>
              <a:rPr lang="en-US" dirty="0" smtClean="0"/>
              <a:t>Global optimization of critical path</a:t>
            </a:r>
          </a:p>
          <a:p>
            <a:pPr lvl="1"/>
            <a:r>
              <a:rPr lang="en-US" dirty="0" smtClean="0"/>
              <a:t>Size down circuits not in critical path to limit their capacitive load</a:t>
            </a:r>
          </a:p>
          <a:p>
            <a:r>
              <a:rPr lang="en-US" dirty="0" err="1" smtClean="0"/>
              <a:t>Precomputing</a:t>
            </a:r>
            <a:r>
              <a:rPr lang="en-US" dirty="0" smtClean="0"/>
              <a:t> “intermediate signals” from A and B also helps</a:t>
            </a:r>
            <a:endParaRPr lang="en-US" dirty="0"/>
          </a:p>
        </p:txBody>
      </p:sp>
      <p:sp>
        <p:nvSpPr>
          <p:cNvPr id="3" name="Date Placeholder 2"/>
          <p:cNvSpPr>
            <a:spLocks noGrp="1"/>
          </p:cNvSpPr>
          <p:nvPr>
            <p:ph type="dt" sz="half" idx="10"/>
          </p:nvPr>
        </p:nvSpPr>
        <p:spPr/>
        <p:txBody>
          <a:bodyPr/>
          <a:lstStyle/>
          <a:p>
            <a:r>
              <a:rPr lang="sv-SE" smtClean="0"/>
              <a:t>2018-09-27</a:t>
            </a:r>
            <a:endParaRPr lang="sv-SE"/>
          </a:p>
        </p:txBody>
      </p:sp>
      <p:sp>
        <p:nvSpPr>
          <p:cNvPr id="4" name="Footer Placeholder 3"/>
          <p:cNvSpPr>
            <a:spLocks noGrp="1"/>
          </p:cNvSpPr>
          <p:nvPr>
            <p:ph type="ftr" sz="quarter" idx="11"/>
          </p:nvPr>
        </p:nvSpPr>
        <p:spPr/>
        <p:txBody>
          <a:bodyPr/>
          <a:lstStyle/>
          <a:p>
            <a:r>
              <a:rPr lang="sv-SE" smtClean="0"/>
              <a:t>MCC092: Integrated electronic circuit design</a:t>
            </a:r>
            <a:endParaRPr lang="sv-SE"/>
          </a:p>
        </p:txBody>
      </p:sp>
      <p:sp>
        <p:nvSpPr>
          <p:cNvPr id="5" name="Slide Number Placeholder 4"/>
          <p:cNvSpPr>
            <a:spLocks noGrp="1"/>
          </p:cNvSpPr>
          <p:nvPr>
            <p:ph type="sldNum" sz="quarter" idx="12"/>
          </p:nvPr>
        </p:nvSpPr>
        <p:spPr/>
        <p:txBody>
          <a:bodyPr/>
          <a:lstStyle/>
          <a:p>
            <a:fld id="{112B585A-C521-441E-B402-A9F7912DA359}" type="slidenum">
              <a:rPr lang="sv-SE" smtClean="0"/>
              <a:t>39</a:t>
            </a:fld>
            <a:endParaRPr lang="sv-SE"/>
          </a:p>
        </p:txBody>
      </p:sp>
    </p:spTree>
    <p:extLst>
      <p:ext uri="{BB962C8B-B14F-4D97-AF65-F5344CB8AC3E}">
        <p14:creationId xmlns:p14="http://schemas.microsoft.com/office/powerpoint/2010/main" val="709817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MUD cards</a:t>
            </a:r>
            <a:endParaRPr lang="en-US" dirty="0"/>
          </a:p>
        </p:txBody>
      </p:sp>
      <p:sp>
        <p:nvSpPr>
          <p:cNvPr id="3" name="Content Placeholder 2"/>
          <p:cNvSpPr>
            <a:spLocks noGrp="1"/>
          </p:cNvSpPr>
          <p:nvPr>
            <p:ph idx="1"/>
          </p:nvPr>
        </p:nvSpPr>
        <p:spPr/>
        <p:txBody>
          <a:bodyPr/>
          <a:lstStyle/>
          <a:p>
            <a:r>
              <a:rPr lang="en-US" dirty="0" smtClean="0"/>
              <a:t>How should metal line overlap contacts?</a:t>
            </a:r>
          </a:p>
          <a:p>
            <a:r>
              <a:rPr lang="en-US" dirty="0" smtClean="0"/>
              <a:t>Why do we connect input to V</a:t>
            </a:r>
            <a:r>
              <a:rPr lang="en-US" baseline="-25000" dirty="0" smtClean="0"/>
              <a:t>DD</a:t>
            </a:r>
            <a:r>
              <a:rPr lang="en-US" dirty="0" smtClean="0"/>
              <a:t> on the second connection point on P-substrate?</a:t>
            </a:r>
          </a:p>
          <a:p>
            <a:r>
              <a:rPr lang="en-US" dirty="0" smtClean="0"/>
              <a:t>Euler path </a:t>
            </a:r>
          </a:p>
          <a:p>
            <a:pPr lvl="1"/>
            <a:r>
              <a:rPr lang="en-US" dirty="0" smtClean="0"/>
              <a:t>How to draw it </a:t>
            </a:r>
            <a:r>
              <a:rPr lang="en-US" dirty="0" smtClean="0"/>
              <a:t>through odd and even nodes.</a:t>
            </a:r>
          </a:p>
          <a:p>
            <a:pPr lvl="1"/>
            <a:r>
              <a:rPr lang="en-US" dirty="0" smtClean="0"/>
              <a:t>How to convert path to layout.</a:t>
            </a:r>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4</a:t>
            </a:fld>
            <a:endParaRPr lang="sv-SE"/>
          </a:p>
        </p:txBody>
      </p:sp>
    </p:spTree>
    <p:extLst>
      <p:ext uri="{BB962C8B-B14F-4D97-AF65-F5344CB8AC3E}">
        <p14:creationId xmlns:p14="http://schemas.microsoft.com/office/powerpoint/2010/main" val="119715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v-SE" altLang="sv-SE" smtClean="0"/>
              <a:t>Aim of the lecture</a:t>
            </a:r>
            <a:endParaRPr lang="en-US" altLang="sv-SE" smtClean="0"/>
          </a:p>
        </p:txBody>
      </p:sp>
      <p:sp>
        <p:nvSpPr>
          <p:cNvPr id="3075" name="Rectangle 3"/>
          <p:cNvSpPr>
            <a:spLocks noGrp="1" noChangeArrowheads="1"/>
          </p:cNvSpPr>
          <p:nvPr>
            <p:ph type="body" idx="1"/>
          </p:nvPr>
        </p:nvSpPr>
        <p:spPr/>
        <p:txBody>
          <a:bodyPr/>
          <a:lstStyle/>
          <a:p>
            <a:pPr eaLnBrk="1" hangingPunct="1"/>
            <a:r>
              <a:rPr lang="sv-SE" altLang="sv-SE" sz="2400" dirty="0" smtClean="0">
                <a:latin typeface="Calibri" panose="020F0502020204030204" pitchFamily="34" charset="0"/>
              </a:rPr>
              <a:t>To </a:t>
            </a:r>
            <a:r>
              <a:rPr lang="sv-SE" altLang="sv-SE" sz="2400" dirty="0" err="1" smtClean="0">
                <a:latin typeface="Calibri" panose="020F0502020204030204" pitchFamily="34" charset="0"/>
              </a:rPr>
              <a:t>give</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some</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basic</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understanding</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of</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intralayer</a:t>
            </a:r>
            <a:r>
              <a:rPr lang="sv-SE" altLang="sv-SE" sz="2400" dirty="0" smtClean="0">
                <a:latin typeface="Calibri" panose="020F0502020204030204" pitchFamily="34" charset="0"/>
              </a:rPr>
              <a:t> and </a:t>
            </a:r>
            <a:r>
              <a:rPr lang="sv-SE" altLang="sv-SE" sz="2400" dirty="0" err="1" smtClean="0">
                <a:latin typeface="Calibri" panose="020F0502020204030204" pitchFamily="34" charset="0"/>
              </a:rPr>
              <a:t>interlayer</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geometric</a:t>
            </a:r>
            <a:r>
              <a:rPr lang="sv-SE" altLang="sv-SE" sz="2400" dirty="0" smtClean="0">
                <a:latin typeface="Calibri" panose="020F0502020204030204" pitchFamily="34" charset="0"/>
              </a:rPr>
              <a:t> design </a:t>
            </a:r>
            <a:r>
              <a:rPr lang="sv-SE" altLang="sv-SE" sz="2400" dirty="0" err="1" smtClean="0">
                <a:latin typeface="Calibri" panose="020F0502020204030204" pitchFamily="34" charset="0"/>
              </a:rPr>
              <a:t>rules</a:t>
            </a:r>
            <a:endParaRPr lang="sv-SE" altLang="sv-SE" sz="2400" dirty="0" smtClean="0">
              <a:latin typeface="Calibri" panose="020F0502020204030204" pitchFamily="34" charset="0"/>
            </a:endParaRPr>
          </a:p>
          <a:p>
            <a:pPr lvl="1" eaLnBrk="1" hangingPunct="1"/>
            <a:r>
              <a:rPr lang="sv-SE" altLang="sv-SE" sz="2000" dirty="0" err="1" smtClean="0">
                <a:latin typeface="Calibri" panose="020F0502020204030204" pitchFamily="34" charset="0"/>
              </a:rPr>
              <a:t>Intralayer</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rules</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concerns</a:t>
            </a:r>
            <a:r>
              <a:rPr lang="sv-SE" altLang="sv-SE" sz="2000" dirty="0" smtClean="0">
                <a:latin typeface="Calibri" panose="020F0502020204030204" pitchFamily="34" charset="0"/>
              </a:rPr>
              <a:t> minimum dimensions and </a:t>
            </a:r>
            <a:r>
              <a:rPr lang="sv-SE" altLang="sv-SE" sz="2000" dirty="0" err="1" smtClean="0">
                <a:latin typeface="Calibri" panose="020F0502020204030204" pitchFamily="34" charset="0"/>
              </a:rPr>
              <a:t>spacing</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between</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objects</a:t>
            </a:r>
            <a:r>
              <a:rPr lang="sv-SE" altLang="sv-SE" sz="2000" dirty="0" smtClean="0">
                <a:latin typeface="Calibri" panose="020F0502020204030204" pitchFamily="34" charset="0"/>
              </a:rPr>
              <a:t> in </a:t>
            </a:r>
            <a:r>
              <a:rPr lang="sv-SE" altLang="sv-SE" sz="2000" b="1" dirty="0" smtClean="0">
                <a:latin typeface="Calibri" panose="020F0502020204030204" pitchFamily="34" charset="0"/>
              </a:rPr>
              <a:t>the same </a:t>
            </a:r>
            <a:r>
              <a:rPr lang="sv-SE" altLang="sv-SE" sz="2000" dirty="0" err="1" smtClean="0">
                <a:latin typeface="Calibri" panose="020F0502020204030204" pitchFamily="34" charset="0"/>
              </a:rPr>
              <a:t>layer</a:t>
            </a:r>
            <a:endParaRPr lang="sv-SE" altLang="sv-SE" sz="2000" dirty="0" smtClean="0">
              <a:latin typeface="Calibri" panose="020F0502020204030204" pitchFamily="34" charset="0"/>
            </a:endParaRPr>
          </a:p>
          <a:p>
            <a:pPr lvl="1" eaLnBrk="1" hangingPunct="1"/>
            <a:r>
              <a:rPr lang="sv-SE" altLang="sv-SE" sz="2000" dirty="0" err="1" smtClean="0">
                <a:latin typeface="Calibri" panose="020F0502020204030204" pitchFamily="34" charset="0"/>
              </a:rPr>
              <a:t>Interlayer</a:t>
            </a:r>
            <a:r>
              <a:rPr lang="sv-SE" altLang="sv-SE" sz="2000" dirty="0" smtClean="0">
                <a:latin typeface="Calibri" panose="020F0502020204030204" pitchFamily="34" charset="0"/>
              </a:rPr>
              <a:t> </a:t>
            </a:r>
            <a:r>
              <a:rPr lang="sv-SE" altLang="sv-SE" sz="2000" dirty="0" err="1">
                <a:latin typeface="Calibri" panose="020F0502020204030204" pitchFamily="34" charset="0"/>
              </a:rPr>
              <a:t>rules</a:t>
            </a:r>
            <a:r>
              <a:rPr lang="sv-SE" altLang="sv-SE" sz="2000" dirty="0">
                <a:latin typeface="Calibri" panose="020F0502020204030204" pitchFamily="34" charset="0"/>
              </a:rPr>
              <a:t> </a:t>
            </a:r>
            <a:r>
              <a:rPr lang="sv-SE" altLang="sv-SE" sz="2000" dirty="0" err="1">
                <a:latin typeface="Calibri" panose="020F0502020204030204" pitchFamily="34" charset="0"/>
              </a:rPr>
              <a:t>concerns</a:t>
            </a:r>
            <a:r>
              <a:rPr lang="sv-SE" altLang="sv-SE" sz="2000" dirty="0">
                <a:latin typeface="Calibri" panose="020F0502020204030204" pitchFamily="34" charset="0"/>
              </a:rPr>
              <a:t> minimum </a:t>
            </a:r>
            <a:r>
              <a:rPr lang="sv-SE" altLang="sv-SE" sz="2000" dirty="0" err="1" smtClean="0">
                <a:latin typeface="Calibri" panose="020F0502020204030204" pitchFamily="34" charset="0"/>
              </a:rPr>
              <a:t>spacing</a:t>
            </a:r>
            <a:r>
              <a:rPr lang="sv-SE" altLang="sv-SE" sz="2000" dirty="0" smtClean="0">
                <a:latin typeface="Calibri" panose="020F0502020204030204" pitchFamily="34" charset="0"/>
              </a:rPr>
              <a:t> and </a:t>
            </a:r>
            <a:r>
              <a:rPr lang="sv-SE" altLang="sv-SE" sz="2000" dirty="0" err="1" smtClean="0">
                <a:latin typeface="Calibri" panose="020F0502020204030204" pitchFamily="34" charset="0"/>
              </a:rPr>
              <a:t>overlap</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rules</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between</a:t>
            </a:r>
            <a:r>
              <a:rPr lang="sv-SE" altLang="sv-SE" sz="2000" dirty="0" smtClean="0">
                <a:latin typeface="Calibri" panose="020F0502020204030204" pitchFamily="34" charset="0"/>
              </a:rPr>
              <a:t> </a:t>
            </a:r>
            <a:r>
              <a:rPr lang="sv-SE" altLang="sv-SE" sz="2000" dirty="0" err="1">
                <a:latin typeface="Calibri" panose="020F0502020204030204" pitchFamily="34" charset="0"/>
              </a:rPr>
              <a:t>objects</a:t>
            </a:r>
            <a:r>
              <a:rPr lang="sv-SE" altLang="sv-SE" sz="2000" dirty="0">
                <a:latin typeface="Calibri" panose="020F0502020204030204" pitchFamily="34" charset="0"/>
              </a:rPr>
              <a:t> in </a:t>
            </a:r>
            <a:r>
              <a:rPr lang="sv-SE" altLang="sv-SE" sz="2000" dirty="0" err="1" smtClean="0">
                <a:latin typeface="Calibri" panose="020F0502020204030204" pitchFamily="34" charset="0"/>
              </a:rPr>
              <a:t>two</a:t>
            </a:r>
            <a:r>
              <a:rPr lang="sv-SE" altLang="sv-SE" sz="2000" dirty="0" smtClean="0">
                <a:latin typeface="Calibri" panose="020F0502020204030204" pitchFamily="34" charset="0"/>
              </a:rPr>
              <a:t> </a:t>
            </a:r>
            <a:r>
              <a:rPr lang="sv-SE" altLang="sv-SE" sz="2000" b="1" dirty="0" smtClean="0">
                <a:latin typeface="Calibri" panose="020F0502020204030204" pitchFamily="34" charset="0"/>
              </a:rPr>
              <a:t>different</a:t>
            </a:r>
            <a:r>
              <a:rPr lang="sv-SE" altLang="sv-SE" sz="2000" dirty="0" smtClean="0">
                <a:latin typeface="Calibri" panose="020F0502020204030204" pitchFamily="34" charset="0"/>
              </a:rPr>
              <a:t> </a:t>
            </a:r>
            <a:r>
              <a:rPr lang="sv-SE" altLang="sv-SE" sz="2000" dirty="0" err="1" smtClean="0">
                <a:latin typeface="Calibri" panose="020F0502020204030204" pitchFamily="34" charset="0"/>
              </a:rPr>
              <a:t>layers</a:t>
            </a:r>
            <a:r>
              <a:rPr lang="sv-SE" altLang="sv-SE" sz="2000" dirty="0" smtClean="0">
                <a:latin typeface="Calibri" panose="020F0502020204030204" pitchFamily="34" charset="0"/>
              </a:rPr>
              <a:t>:</a:t>
            </a:r>
            <a:endParaRPr lang="sv-SE" altLang="sv-SE" sz="2000" dirty="0">
              <a:latin typeface="Calibri" panose="020F0502020204030204" pitchFamily="34" charset="0"/>
            </a:endParaRPr>
          </a:p>
          <a:p>
            <a:pPr lvl="2" eaLnBrk="1" hangingPunct="1"/>
            <a:r>
              <a:rPr lang="sv-SE" altLang="sv-SE" sz="1800" dirty="0" smtClean="0">
                <a:latin typeface="Calibri" panose="020F0502020204030204" pitchFamily="34" charset="0"/>
              </a:rPr>
              <a:t>MOSFET </a:t>
            </a:r>
            <a:r>
              <a:rPr lang="sv-SE" altLang="sv-SE" sz="1800" dirty="0" err="1" smtClean="0">
                <a:latin typeface="Calibri" panose="020F0502020204030204" pitchFamily="34" charset="0"/>
              </a:rPr>
              <a:t>rules</a:t>
            </a:r>
            <a:r>
              <a:rPr lang="sv-SE" altLang="sv-SE" sz="1800" dirty="0" smtClean="0">
                <a:latin typeface="Calibri" panose="020F0502020204030204" pitchFamily="34" charset="0"/>
              </a:rPr>
              <a:t> </a:t>
            </a:r>
            <a:r>
              <a:rPr lang="sv-SE" altLang="sv-SE" sz="1800" dirty="0" err="1" smtClean="0">
                <a:latin typeface="Calibri" panose="020F0502020204030204" pitchFamily="34" charset="0"/>
              </a:rPr>
              <a:t>between</a:t>
            </a:r>
            <a:r>
              <a:rPr lang="sv-SE" altLang="sv-SE" sz="1800" dirty="0" smtClean="0">
                <a:latin typeface="Calibri" panose="020F0502020204030204" pitchFamily="34" charset="0"/>
              </a:rPr>
              <a:t> poly and </a:t>
            </a:r>
            <a:r>
              <a:rPr lang="sv-SE" altLang="sv-SE" sz="1800" dirty="0" err="1" smtClean="0">
                <a:latin typeface="Calibri" panose="020F0502020204030204" pitchFamily="34" charset="0"/>
              </a:rPr>
              <a:t>active</a:t>
            </a:r>
            <a:endParaRPr lang="sv-SE" altLang="sv-SE" sz="1800" dirty="0" smtClean="0">
              <a:latin typeface="Calibri" panose="020F0502020204030204" pitchFamily="34" charset="0"/>
            </a:endParaRPr>
          </a:p>
          <a:p>
            <a:pPr lvl="2" eaLnBrk="1" hangingPunct="1"/>
            <a:r>
              <a:rPr lang="sv-SE" altLang="sv-SE" sz="1800" dirty="0" smtClean="0">
                <a:latin typeface="Calibri" panose="020F0502020204030204" pitchFamily="34" charset="0"/>
              </a:rPr>
              <a:t>Contact and via </a:t>
            </a:r>
            <a:r>
              <a:rPr lang="sv-SE" altLang="sv-SE" sz="1800" dirty="0" err="1" smtClean="0">
                <a:latin typeface="Calibri" panose="020F0502020204030204" pitchFamily="34" charset="0"/>
              </a:rPr>
              <a:t>rules</a:t>
            </a:r>
            <a:r>
              <a:rPr lang="sv-SE" altLang="sv-SE" sz="1800" dirty="0" smtClean="0">
                <a:latin typeface="Calibri" panose="020F0502020204030204" pitchFamily="34" charset="0"/>
              </a:rPr>
              <a:t> </a:t>
            </a:r>
            <a:r>
              <a:rPr lang="sv-SE" altLang="sv-SE" sz="1800" dirty="0" err="1" smtClean="0">
                <a:latin typeface="Calibri" panose="020F0502020204030204" pitchFamily="34" charset="0"/>
              </a:rPr>
              <a:t>between</a:t>
            </a:r>
            <a:r>
              <a:rPr lang="sv-SE" altLang="sv-SE" sz="1800" dirty="0" smtClean="0">
                <a:latin typeface="Calibri" panose="020F0502020204030204" pitchFamily="34" charset="0"/>
              </a:rPr>
              <a:t> </a:t>
            </a:r>
            <a:r>
              <a:rPr lang="sv-SE" altLang="sv-SE" sz="1800" dirty="0" err="1" smtClean="0">
                <a:latin typeface="Calibri" panose="020F0502020204030204" pitchFamily="34" charset="0"/>
              </a:rPr>
              <a:t>contacts</a:t>
            </a:r>
            <a:r>
              <a:rPr lang="sv-SE" altLang="sv-SE" sz="1800" dirty="0" smtClean="0">
                <a:latin typeface="Calibri" panose="020F0502020204030204" pitchFamily="34" charset="0"/>
              </a:rPr>
              <a:t> or </a:t>
            </a:r>
            <a:r>
              <a:rPr lang="sv-SE" altLang="sv-SE" sz="1800" dirty="0" err="1" smtClean="0">
                <a:latin typeface="Calibri" panose="020F0502020204030204" pitchFamily="34" charset="0"/>
              </a:rPr>
              <a:t>vias</a:t>
            </a:r>
            <a:r>
              <a:rPr lang="sv-SE" altLang="sv-SE" sz="1800" dirty="0" smtClean="0">
                <a:latin typeface="Calibri" panose="020F0502020204030204" pitchFamily="34" charset="0"/>
              </a:rPr>
              <a:t> to </a:t>
            </a:r>
            <a:r>
              <a:rPr lang="sv-SE" altLang="sv-SE" sz="1800" dirty="0" err="1" smtClean="0">
                <a:latin typeface="Calibri" panose="020F0502020204030204" pitchFamily="34" charset="0"/>
              </a:rPr>
              <a:t>their</a:t>
            </a:r>
            <a:r>
              <a:rPr lang="sv-SE" altLang="sv-SE" sz="1800" dirty="0" smtClean="0">
                <a:latin typeface="Calibri" panose="020F0502020204030204" pitchFamily="34" charset="0"/>
              </a:rPr>
              <a:t> </a:t>
            </a:r>
            <a:r>
              <a:rPr lang="sv-SE" altLang="sv-SE" sz="1800" dirty="0" err="1" smtClean="0">
                <a:latin typeface="Calibri" panose="020F0502020204030204" pitchFamily="34" charset="0"/>
              </a:rPr>
              <a:t>bottom</a:t>
            </a:r>
            <a:r>
              <a:rPr lang="sv-SE" altLang="sv-SE" sz="1800" dirty="0" smtClean="0">
                <a:latin typeface="Calibri" panose="020F0502020204030204" pitchFamily="34" charset="0"/>
              </a:rPr>
              <a:t> and </a:t>
            </a:r>
            <a:r>
              <a:rPr lang="sv-SE" altLang="sv-SE" sz="1800" dirty="0" err="1" smtClean="0">
                <a:latin typeface="Calibri" panose="020F0502020204030204" pitchFamily="34" charset="0"/>
              </a:rPr>
              <a:t>top</a:t>
            </a:r>
            <a:r>
              <a:rPr lang="sv-SE" altLang="sv-SE" sz="1800" dirty="0" smtClean="0">
                <a:latin typeface="Calibri" panose="020F0502020204030204" pitchFamily="34" charset="0"/>
              </a:rPr>
              <a:t> </a:t>
            </a:r>
            <a:r>
              <a:rPr lang="sv-SE" altLang="sv-SE" sz="1800" dirty="0" err="1" smtClean="0">
                <a:latin typeface="Calibri" panose="020F0502020204030204" pitchFamily="34" charset="0"/>
              </a:rPr>
              <a:t>contacting</a:t>
            </a:r>
            <a:r>
              <a:rPr lang="sv-SE" altLang="sv-SE" sz="1800" dirty="0" smtClean="0">
                <a:latin typeface="Calibri" panose="020F0502020204030204" pitchFamily="34" charset="0"/>
              </a:rPr>
              <a:t> </a:t>
            </a:r>
            <a:r>
              <a:rPr lang="sv-SE" altLang="sv-SE" sz="1800" dirty="0" err="1" smtClean="0">
                <a:latin typeface="Calibri" panose="020F0502020204030204" pitchFamily="34" charset="0"/>
              </a:rPr>
              <a:t>layers</a:t>
            </a:r>
            <a:endParaRPr lang="sv-SE" altLang="sv-SE" sz="1800" dirty="0" smtClean="0">
              <a:latin typeface="Calibri" panose="020F0502020204030204" pitchFamily="34" charset="0"/>
            </a:endParaRPr>
          </a:p>
          <a:p>
            <a:pPr eaLnBrk="1" hangingPunct="1"/>
            <a:r>
              <a:rPr lang="sv-SE" altLang="sv-SE" sz="2400" dirty="0" err="1" smtClean="0">
                <a:latin typeface="Calibri" panose="020F0502020204030204" pitchFamily="34" charset="0"/>
              </a:rPr>
              <a:t>Discuss</a:t>
            </a:r>
            <a:r>
              <a:rPr lang="sv-SE" altLang="sv-SE" sz="2400" dirty="0" smtClean="0">
                <a:latin typeface="Calibri" panose="020F0502020204030204" pitchFamily="34" charset="0"/>
              </a:rPr>
              <a:t> the </a:t>
            </a:r>
            <a:r>
              <a:rPr lang="sv-SE" altLang="sv-SE" sz="2400" dirty="0" err="1" smtClean="0">
                <a:latin typeface="Calibri" panose="020F0502020204030204" pitchFamily="34" charset="0"/>
              </a:rPr>
              <a:t>prelab</a:t>
            </a:r>
            <a:r>
              <a:rPr lang="sv-SE" altLang="sv-SE" sz="2400" dirty="0" smtClean="0">
                <a:latin typeface="Calibri" panose="020F0502020204030204" pitchFamily="34" charset="0"/>
              </a:rPr>
              <a:t> </a:t>
            </a:r>
            <a:r>
              <a:rPr lang="sv-SE" altLang="sv-SE" sz="2400" dirty="0" err="1" smtClean="0">
                <a:latin typeface="Calibri" panose="020F0502020204030204" pitchFamily="34" charset="0"/>
              </a:rPr>
              <a:t>assignment</a:t>
            </a:r>
            <a:r>
              <a:rPr lang="sv-SE" altLang="sv-SE" sz="2400" dirty="0" smtClean="0">
                <a:latin typeface="Calibri" panose="020F0502020204030204" pitchFamily="34" charset="0"/>
              </a:rPr>
              <a:t> for the layout </a:t>
            </a:r>
            <a:r>
              <a:rPr lang="sv-SE" altLang="sv-SE" sz="2400" dirty="0" err="1" smtClean="0">
                <a:latin typeface="Calibri" panose="020F0502020204030204" pitchFamily="34" charset="0"/>
              </a:rPr>
              <a:t>lab</a:t>
            </a:r>
            <a:r>
              <a:rPr lang="sv-SE" altLang="sv-SE" sz="2400" dirty="0" smtClean="0">
                <a:latin typeface="Calibri" panose="020F0502020204030204" pitchFamily="34" charset="0"/>
              </a:rPr>
              <a:t> session</a:t>
            </a:r>
            <a:endParaRPr lang="en-US" altLang="sv-SE" sz="2400" dirty="0">
              <a:latin typeface="Calibri" panose="020F0502020204030204" pitchFamily="34" charset="0"/>
            </a:endParaRPr>
          </a:p>
          <a:p>
            <a:pPr marL="0" indent="0" eaLnBrk="1" hangingPunct="1">
              <a:lnSpc>
                <a:spcPct val="80000"/>
              </a:lnSpc>
              <a:buNone/>
            </a:pPr>
            <a:endParaRPr lang="en-US" altLang="sv-SE" sz="2400" dirty="0" smtClean="0">
              <a:latin typeface="Calibri" panose="020F0502020204030204" pitchFamily="34" charset="0"/>
            </a:endParaRPr>
          </a:p>
        </p:txBody>
      </p:sp>
      <p:sp>
        <p:nvSpPr>
          <p:cNvPr id="3076"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v-SE" altLang="sv-SE" smtClean="0"/>
              <a:t>2018-09-27</a:t>
            </a:r>
            <a:endParaRPr lang="en-US" altLang="sv-SE" dirty="0" smtClean="0"/>
          </a:p>
        </p:txBody>
      </p:sp>
      <p:sp>
        <p:nvSpPr>
          <p:cNvPr id="3077"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mtClean="0"/>
              <a:t>MCC092: Integrated electronic circuit design</a:t>
            </a:r>
            <a:endParaRPr lang="en-US" altLang="sv-SE" smtClean="0"/>
          </a:p>
        </p:txBody>
      </p:sp>
      <p:sp>
        <p:nvSpPr>
          <p:cNvPr id="30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B8247B2-E041-4CDA-AE39-14C970A16F8A}" type="slidenum">
              <a:rPr lang="en-US" altLang="sv-SE" smtClean="0"/>
              <a:pPr eaLnBrk="1" hangingPunct="1"/>
              <a:t>40</a:t>
            </a:fld>
            <a:endParaRPr lang="en-US" altLang="sv-SE" smtClean="0"/>
          </a:p>
        </p:txBody>
      </p:sp>
    </p:spTree>
    <p:extLst>
      <p:ext uri="{BB962C8B-B14F-4D97-AF65-F5344CB8AC3E}">
        <p14:creationId xmlns:p14="http://schemas.microsoft.com/office/powerpoint/2010/main" val="119228498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rules?</a:t>
            </a:r>
            <a:endParaRPr lang="en-US"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smtClean="0"/>
              <a:t>To minimize the risk of faulty circuits after fabrication.</a:t>
            </a:r>
          </a:p>
          <a:p>
            <a:pPr lvl="1"/>
            <a:r>
              <a:rPr lang="en-US" dirty="0" smtClean="0"/>
              <a:t>Malfunction due to shorts</a:t>
            </a:r>
          </a:p>
          <a:p>
            <a:pPr lvl="1"/>
            <a:r>
              <a:rPr lang="en-US" dirty="0" smtClean="0"/>
              <a:t>Improper forming of components or contacts</a:t>
            </a:r>
          </a:p>
          <a:p>
            <a:pPr lvl="1"/>
            <a:r>
              <a:rPr lang="en-US" dirty="0" smtClean="0"/>
              <a:t>Electrical charging during fabrication.</a:t>
            </a:r>
          </a:p>
          <a:p>
            <a:r>
              <a:rPr lang="en-US" dirty="0" smtClean="0"/>
              <a:t>More complex nowadays due to:</a:t>
            </a:r>
          </a:p>
          <a:p>
            <a:pPr lvl="1"/>
            <a:r>
              <a:rPr lang="en-US" dirty="0" smtClean="0"/>
              <a:t>Smaller feature sizes</a:t>
            </a:r>
          </a:p>
          <a:p>
            <a:pPr lvl="1"/>
            <a:r>
              <a:rPr lang="en-US" dirty="0" smtClean="0"/>
              <a:t>More complex fabrication processes</a:t>
            </a:r>
          </a:p>
          <a:p>
            <a:pPr lvl="2"/>
            <a:r>
              <a:rPr lang="en-US" dirty="0" smtClean="0"/>
              <a:t>For example polishing for each metal layer</a:t>
            </a:r>
            <a:endParaRPr lang="en-US"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41</a:t>
            </a:fld>
            <a:endParaRPr lang="en-US"/>
          </a:p>
        </p:txBody>
      </p:sp>
    </p:spTree>
    <p:extLst>
      <p:ext uri="{BB962C8B-B14F-4D97-AF65-F5344CB8AC3E}">
        <p14:creationId xmlns:p14="http://schemas.microsoft.com/office/powerpoint/2010/main" val="41382551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invented the simple (lambda) CMOS rules?</a:t>
            </a:r>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42</a:t>
            </a:fld>
            <a:endParaRPr lang="sv-SE"/>
          </a:p>
        </p:txBody>
      </p:sp>
      <p:pic>
        <p:nvPicPr>
          <p:cNvPr id="7" name="Picture 6"/>
          <p:cNvPicPr>
            <a:picLocks noChangeAspect="1"/>
          </p:cNvPicPr>
          <p:nvPr/>
        </p:nvPicPr>
        <p:blipFill>
          <a:blip r:embed="rId2"/>
          <a:stretch>
            <a:fillRect/>
          </a:stretch>
        </p:blipFill>
        <p:spPr>
          <a:xfrm>
            <a:off x="467544" y="1471692"/>
            <a:ext cx="2880320" cy="4189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97130" y="5517232"/>
            <a:ext cx="8443337" cy="369332"/>
          </a:xfrm>
          <a:prstGeom prst="rect">
            <a:avLst/>
          </a:prstGeom>
          <a:noFill/>
        </p:spPr>
        <p:txBody>
          <a:bodyPr wrap="none" rtlCol="0">
            <a:spAutoFit/>
          </a:bodyPr>
          <a:lstStyle/>
          <a:p>
            <a:r>
              <a:rPr lang="en-US" dirty="0"/>
              <a:t>http://</a:t>
            </a:r>
            <a:r>
              <a:rPr lang="en-US" dirty="0" err="1"/>
              <a:t>ai.eecs.umich.edu</a:t>
            </a:r>
            <a:r>
              <a:rPr lang="en-US" dirty="0"/>
              <a:t>/people/</a:t>
            </a:r>
            <a:r>
              <a:rPr lang="en-US" dirty="0" err="1"/>
              <a:t>conway</a:t>
            </a:r>
            <a:r>
              <a:rPr lang="en-US" dirty="0"/>
              <a:t>/Memoirs/VLSI/SSCM/</a:t>
            </a:r>
            <a:r>
              <a:rPr lang="en-US" dirty="0" err="1"/>
              <a:t>VLSI_Reminiscences.pdf</a:t>
            </a:r>
            <a:endParaRPr lang="en-US" dirty="0"/>
          </a:p>
        </p:txBody>
      </p:sp>
      <p:sp>
        <p:nvSpPr>
          <p:cNvPr id="9" name="TextBox 8"/>
          <p:cNvSpPr txBox="1"/>
          <p:nvPr/>
        </p:nvSpPr>
        <p:spPr>
          <a:xfrm>
            <a:off x="3491880" y="2132856"/>
            <a:ext cx="1428596" cy="646331"/>
          </a:xfrm>
          <a:prstGeom prst="rect">
            <a:avLst/>
          </a:prstGeom>
          <a:noFill/>
        </p:spPr>
        <p:txBody>
          <a:bodyPr wrap="none" rtlCol="0">
            <a:spAutoFit/>
          </a:bodyPr>
          <a:lstStyle/>
          <a:p>
            <a:r>
              <a:rPr lang="en-US" dirty="0" smtClean="0"/>
              <a:t>Carver Mead</a:t>
            </a:r>
          </a:p>
          <a:p>
            <a:r>
              <a:rPr lang="en-US" dirty="0" smtClean="0"/>
              <a:t>Lynn Conway</a:t>
            </a:r>
            <a:endParaRPr lang="en-US" dirty="0"/>
          </a:p>
        </p:txBody>
      </p:sp>
    </p:spTree>
    <p:extLst>
      <p:ext uri="{BB962C8B-B14F-4D97-AF65-F5344CB8AC3E}">
        <p14:creationId xmlns:p14="http://schemas.microsoft.com/office/powerpoint/2010/main" val="27489920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Geometric design rules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43</a:t>
            </a:fld>
            <a:endParaRPr lang="en-US"/>
          </a:p>
        </p:txBody>
      </p:sp>
      <p:grpSp>
        <p:nvGrpSpPr>
          <p:cNvPr id="13" name="Group 12"/>
          <p:cNvGrpSpPr/>
          <p:nvPr/>
        </p:nvGrpSpPr>
        <p:grpSpPr>
          <a:xfrm>
            <a:off x="1798882" y="3013745"/>
            <a:ext cx="1065384" cy="2464087"/>
            <a:chOff x="1798882" y="3358054"/>
            <a:chExt cx="1065384" cy="2026777"/>
          </a:xfrm>
        </p:grpSpPr>
        <p:sp>
          <p:nvSpPr>
            <p:cNvPr id="7" name="Rectangle 6"/>
            <p:cNvSpPr/>
            <p:nvPr/>
          </p:nvSpPr>
          <p:spPr bwMode="auto">
            <a:xfrm>
              <a:off x="1798882" y="3358054"/>
              <a:ext cx="273466" cy="2026777"/>
            </a:xfrm>
            <a:prstGeom prst="rect">
              <a:avLst/>
            </a:prstGeom>
            <a:solidFill>
              <a:srgbClr val="3399FF"/>
            </a:solidFill>
            <a:ln w="9525">
              <a:solidFill>
                <a:schemeClr val="tx1"/>
              </a:solidFill>
              <a:round/>
              <a:headEnd/>
              <a:tailEnd/>
            </a:ln>
            <a:extLst/>
          </p:spPr>
          <p:txBody>
            <a:bodyPr rtlCol="0" anchor="ctr"/>
            <a:lstStyle/>
            <a:p>
              <a:pPr algn="ctr"/>
              <a:endParaRPr lang="sv-SE"/>
            </a:p>
          </p:txBody>
        </p:sp>
        <p:sp>
          <p:nvSpPr>
            <p:cNvPr id="8" name="Rectangle 7"/>
            <p:cNvSpPr/>
            <p:nvPr/>
          </p:nvSpPr>
          <p:spPr bwMode="auto">
            <a:xfrm>
              <a:off x="2590800" y="3358054"/>
              <a:ext cx="273466" cy="2026777"/>
            </a:xfrm>
            <a:prstGeom prst="rect">
              <a:avLst/>
            </a:prstGeom>
            <a:solidFill>
              <a:srgbClr val="3399FF"/>
            </a:solidFill>
            <a:ln w="9525">
              <a:solidFill>
                <a:schemeClr val="tx1"/>
              </a:solidFill>
              <a:round/>
              <a:headEnd/>
              <a:tailEnd/>
            </a:ln>
            <a:extLst/>
          </p:spPr>
          <p:txBody>
            <a:bodyPr rtlCol="0" anchor="ctr"/>
            <a:lstStyle/>
            <a:p>
              <a:pPr algn="ctr"/>
              <a:endParaRPr lang="sv-SE"/>
            </a:p>
          </p:txBody>
        </p:sp>
      </p:grpSp>
      <p:sp>
        <p:nvSpPr>
          <p:cNvPr id="11" name="Line 49"/>
          <p:cNvSpPr>
            <a:spLocks noChangeAspect="1" noChangeShapeType="1"/>
          </p:cNvSpPr>
          <p:nvPr/>
        </p:nvSpPr>
        <p:spPr bwMode="auto">
          <a:xfrm flipV="1">
            <a:off x="1798882" y="4414883"/>
            <a:ext cx="273466"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16" name="Line 49"/>
          <p:cNvSpPr>
            <a:spLocks noChangeAspect="1" noChangeShapeType="1"/>
          </p:cNvSpPr>
          <p:nvPr/>
        </p:nvSpPr>
        <p:spPr bwMode="auto">
          <a:xfrm flipV="1">
            <a:off x="2079469" y="4412724"/>
            <a:ext cx="500642"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17" name="Text Box 20"/>
          <p:cNvSpPr txBox="1">
            <a:spLocks noChangeArrowheads="1"/>
          </p:cNvSpPr>
          <p:nvPr/>
        </p:nvSpPr>
        <p:spPr bwMode="auto">
          <a:xfrm>
            <a:off x="1751891" y="4078141"/>
            <a:ext cx="723900" cy="431236"/>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smtClean="0">
                <a:latin typeface="Calibri" panose="020F0502020204030204" pitchFamily="34" charset="0"/>
              </a:rPr>
              <a:t>W</a:t>
            </a:r>
            <a:endParaRPr lang="en-US" altLang="sv-SE" sz="1400" dirty="0">
              <a:latin typeface="Calibri" panose="020F0502020204030204" pitchFamily="34" charset="0"/>
            </a:endParaRPr>
          </a:p>
          <a:p>
            <a:pPr eaLnBrk="1" hangingPunct="1"/>
            <a:endParaRPr lang="en-US" altLang="sv-SE" dirty="0">
              <a:latin typeface="Calibri" panose="020F0502020204030204" pitchFamily="34" charset="0"/>
            </a:endParaRPr>
          </a:p>
        </p:txBody>
      </p:sp>
      <p:sp>
        <p:nvSpPr>
          <p:cNvPr id="18" name="Text Box 20"/>
          <p:cNvSpPr txBox="1">
            <a:spLocks noChangeArrowheads="1"/>
          </p:cNvSpPr>
          <p:nvPr/>
        </p:nvSpPr>
        <p:spPr bwMode="auto">
          <a:xfrm>
            <a:off x="2174900" y="4078141"/>
            <a:ext cx="723900" cy="431236"/>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a:latin typeface="Calibri" panose="020F0502020204030204" pitchFamily="34" charset="0"/>
              </a:rPr>
              <a:t>S</a:t>
            </a:r>
          </a:p>
          <a:p>
            <a:pPr eaLnBrk="1" hangingPunct="1"/>
            <a:endParaRPr lang="en-US" altLang="sv-SE" dirty="0">
              <a:latin typeface="Calibri" panose="020F0502020204030204" pitchFamily="34" charset="0"/>
            </a:endParaRPr>
          </a:p>
        </p:txBody>
      </p:sp>
      <p:sp>
        <p:nvSpPr>
          <p:cNvPr id="19" name="Text Box 20"/>
          <p:cNvSpPr txBox="1">
            <a:spLocks noChangeArrowheads="1"/>
          </p:cNvSpPr>
          <p:nvPr/>
        </p:nvSpPr>
        <p:spPr bwMode="auto">
          <a:xfrm>
            <a:off x="2048678" y="2798534"/>
            <a:ext cx="723900" cy="431236"/>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smtClean="0">
                <a:latin typeface="Calibri" panose="020F0502020204030204" pitchFamily="34" charset="0"/>
              </a:rPr>
              <a:t>Pitch=W+S</a:t>
            </a:r>
            <a:endParaRPr lang="en-US" altLang="sv-SE" sz="1400" dirty="0">
              <a:latin typeface="Calibri" panose="020F0502020204030204" pitchFamily="34" charset="0"/>
            </a:endParaRPr>
          </a:p>
          <a:p>
            <a:pPr eaLnBrk="1" hangingPunct="1"/>
            <a:endParaRPr lang="en-US" altLang="sv-SE" dirty="0">
              <a:latin typeface="Calibri" panose="020F0502020204030204" pitchFamily="34" charset="0"/>
            </a:endParaRPr>
          </a:p>
        </p:txBody>
      </p:sp>
      <p:grpSp>
        <p:nvGrpSpPr>
          <p:cNvPr id="15" name="Group 14"/>
          <p:cNvGrpSpPr/>
          <p:nvPr/>
        </p:nvGrpSpPr>
        <p:grpSpPr>
          <a:xfrm>
            <a:off x="4931634" y="1800000"/>
            <a:ext cx="3177492" cy="3677833"/>
            <a:chOff x="4931634" y="1800000"/>
            <a:chExt cx="3177492" cy="3677833"/>
          </a:xfrm>
        </p:grpSpPr>
        <p:grpSp>
          <p:nvGrpSpPr>
            <p:cNvPr id="3" name="Group 2"/>
            <p:cNvGrpSpPr/>
            <p:nvPr/>
          </p:nvGrpSpPr>
          <p:grpSpPr>
            <a:xfrm>
              <a:off x="6978344" y="3013745"/>
              <a:ext cx="1065384" cy="2464087"/>
              <a:chOff x="6978344" y="3451055"/>
              <a:chExt cx="1065384" cy="2026777"/>
            </a:xfrm>
          </p:grpSpPr>
          <p:sp>
            <p:nvSpPr>
              <p:cNvPr id="9" name="Rectangle 8"/>
              <p:cNvSpPr/>
              <p:nvPr/>
            </p:nvSpPr>
            <p:spPr bwMode="auto">
              <a:xfrm>
                <a:off x="6978344" y="3451055"/>
                <a:ext cx="273466" cy="2026777"/>
              </a:xfrm>
              <a:prstGeom prst="rect">
                <a:avLst/>
              </a:prstGeom>
              <a:solidFill>
                <a:srgbClr val="00B050"/>
              </a:solidFill>
              <a:ln w="9525">
                <a:solidFill>
                  <a:schemeClr val="tx1"/>
                </a:solidFill>
                <a:round/>
                <a:headEnd/>
                <a:tailEnd/>
              </a:ln>
              <a:extLst/>
            </p:spPr>
            <p:txBody>
              <a:bodyPr rtlCol="0" anchor="ctr"/>
              <a:lstStyle/>
              <a:p>
                <a:pPr algn="ctr"/>
                <a:endParaRPr lang="sv-SE"/>
              </a:p>
            </p:txBody>
          </p:sp>
          <p:sp>
            <p:nvSpPr>
              <p:cNvPr id="10" name="Rectangle 9"/>
              <p:cNvSpPr/>
              <p:nvPr/>
            </p:nvSpPr>
            <p:spPr bwMode="auto">
              <a:xfrm>
                <a:off x="7770262" y="3451055"/>
                <a:ext cx="273466" cy="2026777"/>
              </a:xfrm>
              <a:prstGeom prst="rect">
                <a:avLst/>
              </a:prstGeom>
              <a:solidFill>
                <a:srgbClr val="DD0806"/>
              </a:solidFill>
              <a:ln w="9525">
                <a:solidFill>
                  <a:schemeClr val="tx1"/>
                </a:solidFill>
                <a:round/>
                <a:headEnd/>
                <a:tailEnd/>
              </a:ln>
              <a:extLst/>
            </p:spPr>
            <p:txBody>
              <a:bodyPr rtlCol="0" anchor="ctr"/>
              <a:lstStyle/>
              <a:p>
                <a:pPr algn="ctr"/>
                <a:endParaRPr lang="sv-SE"/>
              </a:p>
            </p:txBody>
          </p:sp>
        </p:grpSp>
        <p:sp>
          <p:nvSpPr>
            <p:cNvPr id="21" name="Line 49"/>
            <p:cNvSpPr>
              <a:spLocks noChangeAspect="1" noChangeShapeType="1"/>
            </p:cNvSpPr>
            <p:nvPr/>
          </p:nvSpPr>
          <p:spPr bwMode="auto">
            <a:xfrm flipV="1">
              <a:off x="7263192" y="4163918"/>
              <a:ext cx="500642"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3" name="Text Box 20"/>
            <p:cNvSpPr txBox="1">
              <a:spLocks noChangeArrowheads="1"/>
            </p:cNvSpPr>
            <p:nvPr/>
          </p:nvSpPr>
          <p:spPr bwMode="auto">
            <a:xfrm>
              <a:off x="7384261" y="3847821"/>
              <a:ext cx="723900" cy="431236"/>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a:latin typeface="Calibri" panose="020F0502020204030204" pitchFamily="34" charset="0"/>
                </a:rPr>
                <a:t>S</a:t>
              </a:r>
            </a:p>
            <a:p>
              <a:pPr eaLnBrk="1" hangingPunct="1"/>
              <a:endParaRPr lang="en-US" altLang="sv-SE" dirty="0">
                <a:latin typeface="Calibri" panose="020F0502020204030204" pitchFamily="34" charset="0"/>
              </a:endParaRPr>
            </a:p>
          </p:txBody>
        </p:sp>
        <p:sp>
          <p:nvSpPr>
            <p:cNvPr id="24" name="Rectangle 23"/>
            <p:cNvSpPr/>
            <p:nvPr/>
          </p:nvSpPr>
          <p:spPr bwMode="auto">
            <a:xfrm>
              <a:off x="4931634" y="3451056"/>
              <a:ext cx="1218845" cy="1425725"/>
            </a:xfrm>
            <a:prstGeom prst="rect">
              <a:avLst/>
            </a:prstGeom>
            <a:solidFill>
              <a:srgbClr val="00B050"/>
            </a:solidFill>
            <a:ln w="9525">
              <a:solidFill>
                <a:schemeClr val="tx1"/>
              </a:solidFill>
              <a:round/>
              <a:headEnd/>
              <a:tailEnd/>
            </a:ln>
            <a:extLst/>
          </p:spPr>
          <p:txBody>
            <a:bodyPr rtlCol="0" anchor="ctr"/>
            <a:lstStyle/>
            <a:p>
              <a:pPr algn="ctr"/>
              <a:endParaRPr lang="sv-SE"/>
            </a:p>
          </p:txBody>
        </p:sp>
        <p:sp>
          <p:nvSpPr>
            <p:cNvPr id="25" name="Rectangle 24"/>
            <p:cNvSpPr/>
            <p:nvPr/>
          </p:nvSpPr>
          <p:spPr bwMode="auto">
            <a:xfrm>
              <a:off x="5376371" y="2936885"/>
              <a:ext cx="273466" cy="2540948"/>
            </a:xfrm>
            <a:prstGeom prst="rect">
              <a:avLst/>
            </a:prstGeom>
            <a:solidFill>
              <a:srgbClr val="DD0806"/>
            </a:solidFill>
            <a:ln w="9525">
              <a:solidFill>
                <a:schemeClr val="tx1"/>
              </a:solidFill>
              <a:round/>
              <a:headEnd/>
              <a:tailEnd/>
            </a:ln>
            <a:extLst/>
          </p:spPr>
          <p:txBody>
            <a:bodyPr rtlCol="0" anchor="ctr"/>
            <a:lstStyle/>
            <a:p>
              <a:pPr algn="ctr"/>
              <a:endParaRPr lang="sv-SE"/>
            </a:p>
          </p:txBody>
        </p:sp>
        <p:sp>
          <p:nvSpPr>
            <p:cNvPr id="26" name="Line 49"/>
            <p:cNvSpPr>
              <a:spLocks noChangeAspect="1" noChangeShapeType="1"/>
            </p:cNvSpPr>
            <p:nvPr/>
          </p:nvSpPr>
          <p:spPr bwMode="auto">
            <a:xfrm flipV="1">
              <a:off x="5649837" y="4163918"/>
              <a:ext cx="500642"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7" name="Text Box 20"/>
            <p:cNvSpPr txBox="1">
              <a:spLocks noChangeArrowheads="1"/>
            </p:cNvSpPr>
            <p:nvPr/>
          </p:nvSpPr>
          <p:spPr bwMode="auto">
            <a:xfrm>
              <a:off x="5770906" y="3847821"/>
              <a:ext cx="1036708" cy="41275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smtClean="0">
                  <a:latin typeface="Calibri" panose="020F0502020204030204" pitchFamily="34" charset="0"/>
                </a:rPr>
                <a:t>extension</a:t>
              </a:r>
              <a:endParaRPr lang="en-US" altLang="sv-SE" sz="1400" dirty="0">
                <a:latin typeface="Calibri" panose="020F0502020204030204" pitchFamily="34" charset="0"/>
              </a:endParaRPr>
            </a:p>
            <a:p>
              <a:pPr eaLnBrk="1" hangingPunct="1"/>
              <a:endParaRPr lang="en-US" altLang="sv-SE" dirty="0">
                <a:latin typeface="Calibri" panose="020F0502020204030204" pitchFamily="34" charset="0"/>
              </a:endParaRPr>
            </a:p>
          </p:txBody>
        </p:sp>
        <p:sp>
          <p:nvSpPr>
            <p:cNvPr id="28" name="Line 49"/>
            <p:cNvSpPr>
              <a:spLocks noChangeShapeType="1"/>
            </p:cNvSpPr>
            <p:nvPr/>
          </p:nvSpPr>
          <p:spPr bwMode="auto">
            <a:xfrm flipV="1">
              <a:off x="5513104" y="2936885"/>
              <a:ext cx="0" cy="48961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29" name="Text Box 20"/>
            <p:cNvSpPr txBox="1">
              <a:spLocks noChangeArrowheads="1"/>
            </p:cNvSpPr>
            <p:nvPr/>
          </p:nvSpPr>
          <p:spPr bwMode="auto">
            <a:xfrm>
              <a:off x="5689182" y="3013745"/>
              <a:ext cx="1036708" cy="41275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smtClean="0">
                  <a:latin typeface="Calibri" panose="020F0502020204030204" pitchFamily="34" charset="0"/>
                </a:rPr>
                <a:t>extension</a:t>
              </a:r>
              <a:endParaRPr lang="en-US" altLang="sv-SE" sz="1400" dirty="0">
                <a:latin typeface="Calibri" panose="020F0502020204030204" pitchFamily="34" charset="0"/>
              </a:endParaRPr>
            </a:p>
            <a:p>
              <a:pPr eaLnBrk="1" hangingPunct="1"/>
              <a:endParaRPr lang="en-US" altLang="sv-SE" dirty="0">
                <a:latin typeface="Calibri" panose="020F0502020204030204" pitchFamily="34" charset="0"/>
              </a:endParaRPr>
            </a:p>
          </p:txBody>
        </p:sp>
        <p:sp>
          <p:nvSpPr>
            <p:cNvPr id="12" name="Rectangle 11"/>
            <p:cNvSpPr/>
            <p:nvPr/>
          </p:nvSpPr>
          <p:spPr>
            <a:xfrm>
              <a:off x="5544000" y="1800000"/>
              <a:ext cx="2565126" cy="769441"/>
            </a:xfrm>
            <a:prstGeom prst="rect">
              <a:avLst/>
            </a:prstGeom>
          </p:spPr>
          <p:txBody>
            <a:bodyPr wrap="none">
              <a:spAutoFit/>
            </a:bodyPr>
            <a:lstStyle/>
            <a:p>
              <a:r>
                <a:rPr lang="sv-SE" sz="2800" dirty="0" err="1"/>
                <a:t>Interlayer</a:t>
              </a:r>
              <a:r>
                <a:rPr lang="sv-SE" sz="2800" dirty="0"/>
                <a:t> </a:t>
              </a:r>
              <a:r>
                <a:rPr lang="sv-SE" sz="2800" dirty="0" err="1" smtClean="0"/>
                <a:t>rules</a:t>
              </a:r>
              <a:endParaRPr lang="sv-SE" sz="2800" dirty="0" smtClean="0"/>
            </a:p>
            <a:p>
              <a:r>
                <a:rPr lang="sv-SE" sz="1600" smtClean="0"/>
                <a:t>Active to poly</a:t>
              </a:r>
              <a:endParaRPr lang="sv-SE" sz="1600" dirty="0"/>
            </a:p>
          </p:txBody>
        </p:sp>
      </p:grpSp>
      <p:sp>
        <p:nvSpPr>
          <p:cNvPr id="14" name="Rectangle 13"/>
          <p:cNvSpPr/>
          <p:nvPr/>
        </p:nvSpPr>
        <p:spPr>
          <a:xfrm>
            <a:off x="1107959" y="1808630"/>
            <a:ext cx="2565126" cy="523220"/>
          </a:xfrm>
          <a:prstGeom prst="rect">
            <a:avLst/>
          </a:prstGeom>
        </p:spPr>
        <p:txBody>
          <a:bodyPr wrap="none">
            <a:spAutoFit/>
          </a:bodyPr>
          <a:lstStyle/>
          <a:p>
            <a:r>
              <a:rPr lang="sv-SE" sz="2800" dirty="0" smtClean="0"/>
              <a:t>Intralayer </a:t>
            </a:r>
            <a:r>
              <a:rPr lang="sv-SE" sz="2800" dirty="0"/>
              <a:t>rules</a:t>
            </a:r>
          </a:p>
        </p:txBody>
      </p:sp>
      <p:sp>
        <p:nvSpPr>
          <p:cNvPr id="30" name="Line 49"/>
          <p:cNvSpPr>
            <a:spLocks noChangeAspect="1" noChangeShapeType="1"/>
          </p:cNvSpPr>
          <p:nvPr/>
        </p:nvSpPr>
        <p:spPr bwMode="auto">
          <a:xfrm flipV="1">
            <a:off x="1822026" y="3394808"/>
            <a:ext cx="768773"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grpSp>
        <p:nvGrpSpPr>
          <p:cNvPr id="20" name="Group 19"/>
          <p:cNvGrpSpPr/>
          <p:nvPr/>
        </p:nvGrpSpPr>
        <p:grpSpPr>
          <a:xfrm>
            <a:off x="5544000" y="1800000"/>
            <a:ext cx="2763748" cy="3576593"/>
            <a:chOff x="5544000" y="1800000"/>
            <a:chExt cx="2763748" cy="3576593"/>
          </a:xfrm>
        </p:grpSpPr>
        <p:sp>
          <p:nvSpPr>
            <p:cNvPr id="31" name="Rectangle 30"/>
            <p:cNvSpPr/>
            <p:nvPr/>
          </p:nvSpPr>
          <p:spPr bwMode="auto">
            <a:xfrm>
              <a:off x="5854274" y="3451056"/>
              <a:ext cx="1224000" cy="1224000"/>
            </a:xfrm>
            <a:prstGeom prst="rect">
              <a:avLst/>
            </a:prstGeom>
            <a:solidFill>
              <a:srgbClr val="00B050"/>
            </a:solidFill>
            <a:ln w="9525">
              <a:solidFill>
                <a:schemeClr val="tx1"/>
              </a:solidFill>
              <a:round/>
              <a:headEnd/>
              <a:tailEnd/>
            </a:ln>
            <a:extLst/>
          </p:spPr>
          <p:txBody>
            <a:bodyPr rtlCol="0" anchor="ctr"/>
            <a:lstStyle/>
            <a:p>
              <a:pPr algn="ctr"/>
              <a:endParaRPr lang="sv-SE"/>
            </a:p>
          </p:txBody>
        </p:sp>
        <p:sp>
          <p:nvSpPr>
            <p:cNvPr id="32" name="Line 49"/>
            <p:cNvSpPr>
              <a:spLocks noChangeAspect="1" noChangeShapeType="1"/>
            </p:cNvSpPr>
            <p:nvPr/>
          </p:nvSpPr>
          <p:spPr bwMode="auto">
            <a:xfrm flipV="1">
              <a:off x="6869039" y="4163918"/>
              <a:ext cx="216000" cy="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3" name="Text Box 20"/>
            <p:cNvSpPr txBox="1">
              <a:spLocks noChangeArrowheads="1"/>
            </p:cNvSpPr>
            <p:nvPr/>
          </p:nvSpPr>
          <p:spPr bwMode="auto">
            <a:xfrm>
              <a:off x="7149512" y="3999973"/>
              <a:ext cx="1158236" cy="509403"/>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smtClean="0">
                  <a:latin typeface="Calibri" panose="020F0502020204030204" pitchFamily="34" charset="0"/>
                </a:rPr>
                <a:t>Bottom layer extension</a:t>
              </a:r>
              <a:endParaRPr lang="en-US" altLang="sv-SE" sz="1400" dirty="0">
                <a:latin typeface="Calibri" panose="020F0502020204030204" pitchFamily="34" charset="0"/>
              </a:endParaRPr>
            </a:p>
            <a:p>
              <a:pPr eaLnBrk="1" hangingPunct="1"/>
              <a:endParaRPr lang="en-US" altLang="sv-SE" dirty="0">
                <a:latin typeface="Calibri" panose="020F0502020204030204" pitchFamily="34" charset="0"/>
              </a:endParaRPr>
            </a:p>
          </p:txBody>
        </p:sp>
        <p:sp>
          <p:nvSpPr>
            <p:cNvPr id="34" name="Rectangle 33"/>
            <p:cNvSpPr/>
            <p:nvPr/>
          </p:nvSpPr>
          <p:spPr>
            <a:xfrm>
              <a:off x="5544000" y="1800000"/>
              <a:ext cx="2565126" cy="769441"/>
            </a:xfrm>
            <a:prstGeom prst="rect">
              <a:avLst/>
            </a:prstGeom>
          </p:spPr>
          <p:txBody>
            <a:bodyPr wrap="none">
              <a:spAutoFit/>
            </a:bodyPr>
            <a:lstStyle/>
            <a:p>
              <a:r>
                <a:rPr lang="sv-SE" sz="2800" dirty="0" err="1"/>
                <a:t>Interlayer</a:t>
              </a:r>
              <a:r>
                <a:rPr lang="sv-SE" sz="2800" dirty="0"/>
                <a:t> </a:t>
              </a:r>
              <a:r>
                <a:rPr lang="sv-SE" sz="2800" dirty="0" err="1" smtClean="0"/>
                <a:t>rules</a:t>
              </a:r>
              <a:endParaRPr lang="sv-SE" sz="2800" dirty="0" smtClean="0"/>
            </a:p>
            <a:p>
              <a:r>
                <a:rPr lang="sv-SE" sz="1600" dirty="0" smtClean="0"/>
                <a:t>Contacts and </a:t>
              </a:r>
              <a:r>
                <a:rPr lang="sv-SE" sz="1600" dirty="0" err="1" smtClean="0"/>
                <a:t>vias</a:t>
              </a:r>
              <a:endParaRPr lang="sv-SE" sz="1600" dirty="0"/>
            </a:p>
          </p:txBody>
        </p:sp>
        <p:sp>
          <p:nvSpPr>
            <p:cNvPr id="35" name="Rectangle 34"/>
            <p:cNvSpPr>
              <a:spLocks noChangeAspect="1"/>
            </p:cNvSpPr>
            <p:nvPr/>
          </p:nvSpPr>
          <p:spPr bwMode="auto">
            <a:xfrm>
              <a:off x="6070274" y="3667056"/>
              <a:ext cx="792000" cy="792000"/>
            </a:xfrm>
            <a:prstGeom prst="rect">
              <a:avLst/>
            </a:prstGeom>
            <a:solidFill>
              <a:schemeClr val="tx1"/>
            </a:solidFill>
            <a:ln w="9525">
              <a:solidFill>
                <a:schemeClr val="tx1"/>
              </a:solidFill>
              <a:round/>
              <a:headEnd/>
              <a:tailEnd/>
            </a:ln>
            <a:extLst/>
          </p:spPr>
          <p:txBody>
            <a:bodyPr rtlCol="0" anchor="ctr"/>
            <a:lstStyle/>
            <a:p>
              <a:pPr algn="ctr"/>
              <a:endParaRPr lang="sv-SE"/>
            </a:p>
          </p:txBody>
        </p:sp>
        <p:sp>
          <p:nvSpPr>
            <p:cNvPr id="36" name="Text Box 20"/>
            <p:cNvSpPr txBox="1">
              <a:spLocks noChangeArrowheads="1"/>
            </p:cNvSpPr>
            <p:nvPr/>
          </p:nvSpPr>
          <p:spPr bwMode="auto">
            <a:xfrm>
              <a:off x="7085039" y="2861363"/>
              <a:ext cx="1036708" cy="513521"/>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sv-SE" sz="1400" dirty="0" smtClean="0">
                  <a:latin typeface="Calibri" panose="020F0502020204030204" pitchFamily="34" charset="0"/>
                </a:rPr>
                <a:t>Top layer extension</a:t>
              </a:r>
              <a:endParaRPr lang="en-US" altLang="sv-SE" sz="1400" dirty="0">
                <a:latin typeface="Calibri" panose="020F0502020204030204" pitchFamily="34" charset="0"/>
              </a:endParaRPr>
            </a:p>
            <a:p>
              <a:pPr eaLnBrk="1" hangingPunct="1"/>
              <a:endParaRPr lang="en-US" altLang="sv-SE" dirty="0">
                <a:latin typeface="Calibri" panose="020F0502020204030204" pitchFamily="34" charset="0"/>
              </a:endParaRPr>
            </a:p>
          </p:txBody>
        </p:sp>
        <p:sp>
          <p:nvSpPr>
            <p:cNvPr id="37" name="Rectangle 36"/>
            <p:cNvSpPr/>
            <p:nvPr/>
          </p:nvSpPr>
          <p:spPr bwMode="auto">
            <a:xfrm>
              <a:off x="6062146" y="2775484"/>
              <a:ext cx="800128" cy="2592000"/>
            </a:xfrm>
            <a:prstGeom prst="rect">
              <a:avLst/>
            </a:prstGeom>
            <a:solidFill>
              <a:srgbClr val="0070C0">
                <a:alpha val="69804"/>
              </a:srgbClr>
            </a:solidFill>
            <a:ln w="9525">
              <a:solidFill>
                <a:srgbClr val="0070C0"/>
              </a:solidFill>
              <a:round/>
              <a:headEnd/>
              <a:tailEnd/>
            </a:ln>
            <a:extLst/>
          </p:spPr>
          <p:txBody>
            <a:bodyPr rtlCol="0" anchor="ctr"/>
            <a:lstStyle/>
            <a:p>
              <a:pPr algn="ctr"/>
              <a:endParaRPr lang="sv-SE"/>
            </a:p>
          </p:txBody>
        </p:sp>
        <p:sp>
          <p:nvSpPr>
            <p:cNvPr id="38" name="Line 49"/>
            <p:cNvSpPr>
              <a:spLocks noChangeShapeType="1"/>
            </p:cNvSpPr>
            <p:nvPr/>
          </p:nvSpPr>
          <p:spPr bwMode="auto">
            <a:xfrm flipV="1">
              <a:off x="6435745" y="2776123"/>
              <a:ext cx="0" cy="68400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sp>
          <p:nvSpPr>
            <p:cNvPr id="39" name="Line 49"/>
            <p:cNvSpPr>
              <a:spLocks noChangeShapeType="1"/>
            </p:cNvSpPr>
            <p:nvPr/>
          </p:nvSpPr>
          <p:spPr bwMode="auto">
            <a:xfrm flipV="1">
              <a:off x="6435745" y="4692593"/>
              <a:ext cx="0" cy="684000"/>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sv-SE"/>
            </a:p>
          </p:txBody>
        </p:sp>
      </p:grpSp>
      <p:pic>
        <p:nvPicPr>
          <p:cNvPr id="1026" name="Picture 2" descr="http://www.autostuff.com.au/uploads/9/6/2/1/9621664/40522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994" y="1304162"/>
            <a:ext cx="2365372" cy="1486633"/>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193994" y="5672275"/>
            <a:ext cx="3135910" cy="369332"/>
          </a:xfrm>
          <a:prstGeom prst="rect">
            <a:avLst/>
          </a:prstGeom>
          <a:noFill/>
        </p:spPr>
        <p:txBody>
          <a:bodyPr wrap="square" rtlCol="0">
            <a:spAutoFit/>
          </a:bodyPr>
          <a:lstStyle/>
          <a:p>
            <a:r>
              <a:rPr lang="en-US" dirty="0"/>
              <a:t>p</a:t>
            </a:r>
            <a:r>
              <a:rPr lang="en-US" dirty="0" smtClean="0"/>
              <a:t>itch = width + separation </a:t>
            </a:r>
            <a:endParaRPr lang="en-US" dirty="0"/>
          </a:p>
        </p:txBody>
      </p:sp>
    </p:spTree>
    <p:extLst>
      <p:ext uri="{BB962C8B-B14F-4D97-AF65-F5344CB8AC3E}">
        <p14:creationId xmlns:p14="http://schemas.microsoft.com/office/powerpoint/2010/main" val="1383653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Geometric</a:t>
            </a:r>
            <a:r>
              <a:rPr lang="sv-SE" dirty="0" smtClean="0"/>
              <a:t> design </a:t>
            </a:r>
            <a:r>
              <a:rPr lang="sv-SE" dirty="0" err="1" smtClean="0"/>
              <a:t>rules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44</a:t>
            </a:fld>
            <a:endParaRPr lang="en-US"/>
          </a:p>
        </p:txBody>
      </p:sp>
      <p:sp>
        <p:nvSpPr>
          <p:cNvPr id="8" name="Rectangle 7"/>
          <p:cNvSpPr>
            <a:spLocks noChangeArrowheads="1"/>
          </p:cNvSpPr>
          <p:nvPr/>
        </p:nvSpPr>
        <p:spPr bwMode="auto">
          <a:xfrm>
            <a:off x="1184592" y="2595245"/>
            <a:ext cx="247650" cy="1457325"/>
          </a:xfrm>
          <a:prstGeom prst="rect">
            <a:avLst/>
          </a:prstGeom>
          <a:solidFill>
            <a:srgbClr val="3366FF"/>
          </a:solidFill>
          <a:ln w="9525">
            <a:solidFill>
              <a:srgbClr val="0000FF"/>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9" name="Rectangle 8"/>
          <p:cNvSpPr>
            <a:spLocks noChangeArrowheads="1"/>
          </p:cNvSpPr>
          <p:nvPr/>
        </p:nvSpPr>
        <p:spPr bwMode="auto">
          <a:xfrm>
            <a:off x="1737042" y="2595245"/>
            <a:ext cx="434975" cy="1457325"/>
          </a:xfrm>
          <a:prstGeom prst="rect">
            <a:avLst/>
          </a:prstGeom>
          <a:solidFill>
            <a:srgbClr val="3366FF"/>
          </a:solidFill>
          <a:ln w="9525">
            <a:solidFill>
              <a:srgbClr val="0000FF"/>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10" name="Line 2086"/>
          <p:cNvCxnSpPr/>
          <p:nvPr/>
        </p:nvCxnSpPr>
        <p:spPr bwMode="auto">
          <a:xfrm>
            <a:off x="1727517" y="4195445"/>
            <a:ext cx="4445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 name="Line 2087"/>
          <p:cNvCxnSpPr/>
          <p:nvPr/>
        </p:nvCxnSpPr>
        <p:spPr bwMode="auto">
          <a:xfrm>
            <a:off x="1441767" y="3347720"/>
            <a:ext cx="2857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2" name="Rectangle 11"/>
          <p:cNvSpPr>
            <a:spLocks noChangeArrowheads="1"/>
          </p:cNvSpPr>
          <p:nvPr/>
        </p:nvSpPr>
        <p:spPr bwMode="auto">
          <a:xfrm>
            <a:off x="2486342" y="2595245"/>
            <a:ext cx="247650" cy="145732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13" name="Rectangle 12"/>
          <p:cNvSpPr>
            <a:spLocks noChangeArrowheads="1"/>
          </p:cNvSpPr>
          <p:nvPr/>
        </p:nvSpPr>
        <p:spPr bwMode="auto">
          <a:xfrm>
            <a:off x="3038792" y="2595245"/>
            <a:ext cx="247650" cy="145732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14" name="Line 2090"/>
          <p:cNvCxnSpPr/>
          <p:nvPr/>
        </p:nvCxnSpPr>
        <p:spPr bwMode="auto">
          <a:xfrm>
            <a:off x="2476817" y="4214495"/>
            <a:ext cx="2571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5" name="Line 2091"/>
          <p:cNvCxnSpPr/>
          <p:nvPr/>
        </p:nvCxnSpPr>
        <p:spPr bwMode="auto">
          <a:xfrm>
            <a:off x="2743517" y="3347720"/>
            <a:ext cx="2857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3673792" y="2585720"/>
            <a:ext cx="247650" cy="14573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17" name="Rectangle 16"/>
          <p:cNvSpPr>
            <a:spLocks noChangeArrowheads="1"/>
          </p:cNvSpPr>
          <p:nvPr/>
        </p:nvSpPr>
        <p:spPr bwMode="auto">
          <a:xfrm>
            <a:off x="4219892" y="2585720"/>
            <a:ext cx="247650" cy="14573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18" name="Line 2094"/>
          <p:cNvCxnSpPr/>
          <p:nvPr/>
        </p:nvCxnSpPr>
        <p:spPr bwMode="auto">
          <a:xfrm>
            <a:off x="3657917" y="4204970"/>
            <a:ext cx="2571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9" name="Line 2095"/>
          <p:cNvCxnSpPr/>
          <p:nvPr/>
        </p:nvCxnSpPr>
        <p:spPr bwMode="auto">
          <a:xfrm>
            <a:off x="3924617" y="3338195"/>
            <a:ext cx="2857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4839017" y="2595245"/>
            <a:ext cx="247650" cy="1457325"/>
          </a:xfrm>
          <a:prstGeom prst="rect">
            <a:avLst/>
          </a:prstGeom>
          <a:solidFill>
            <a:srgbClr val="3366FF"/>
          </a:solidFill>
          <a:ln w="9525">
            <a:solidFill>
              <a:srgbClr val="0000FF"/>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21" name="Rectangle 20"/>
          <p:cNvSpPr>
            <a:spLocks noChangeArrowheads="1"/>
          </p:cNvSpPr>
          <p:nvPr/>
        </p:nvSpPr>
        <p:spPr bwMode="auto">
          <a:xfrm>
            <a:off x="5391467" y="2595245"/>
            <a:ext cx="247650" cy="1457325"/>
          </a:xfrm>
          <a:prstGeom prst="rect">
            <a:avLst/>
          </a:prstGeom>
          <a:solidFill>
            <a:srgbClr val="3366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22" name="Line 2098"/>
          <p:cNvCxnSpPr/>
          <p:nvPr/>
        </p:nvCxnSpPr>
        <p:spPr bwMode="auto">
          <a:xfrm>
            <a:off x="4829492" y="4214495"/>
            <a:ext cx="2571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Line 2099"/>
          <p:cNvCxnSpPr/>
          <p:nvPr/>
        </p:nvCxnSpPr>
        <p:spPr bwMode="auto">
          <a:xfrm>
            <a:off x="5096192" y="3347720"/>
            <a:ext cx="2857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4" name="Rectangle 23"/>
          <p:cNvSpPr>
            <a:spLocks noChangeArrowheads="1"/>
          </p:cNvSpPr>
          <p:nvPr/>
        </p:nvSpPr>
        <p:spPr bwMode="auto">
          <a:xfrm>
            <a:off x="6319227" y="2595245"/>
            <a:ext cx="247650" cy="1457325"/>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25" name="Rectangle 24"/>
          <p:cNvSpPr>
            <a:spLocks noChangeArrowheads="1"/>
          </p:cNvSpPr>
          <p:nvPr/>
        </p:nvSpPr>
        <p:spPr bwMode="auto">
          <a:xfrm>
            <a:off x="6871677" y="2595245"/>
            <a:ext cx="247650" cy="1457325"/>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26" name="Line 2102"/>
          <p:cNvCxnSpPr/>
          <p:nvPr/>
        </p:nvCxnSpPr>
        <p:spPr bwMode="auto">
          <a:xfrm>
            <a:off x="6309702" y="4214495"/>
            <a:ext cx="2571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 name="Line 2103"/>
          <p:cNvCxnSpPr/>
          <p:nvPr/>
        </p:nvCxnSpPr>
        <p:spPr bwMode="auto">
          <a:xfrm>
            <a:off x="6575767" y="3347720"/>
            <a:ext cx="2857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8" name="Rectangle 27"/>
          <p:cNvSpPr>
            <a:spLocks noChangeArrowheads="1"/>
          </p:cNvSpPr>
          <p:nvPr/>
        </p:nvSpPr>
        <p:spPr bwMode="auto">
          <a:xfrm>
            <a:off x="7490802" y="2595245"/>
            <a:ext cx="247650" cy="1457325"/>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29" name="Rectangle 28"/>
          <p:cNvSpPr>
            <a:spLocks noChangeArrowheads="1"/>
          </p:cNvSpPr>
          <p:nvPr/>
        </p:nvSpPr>
        <p:spPr bwMode="auto">
          <a:xfrm>
            <a:off x="8043252" y="2595245"/>
            <a:ext cx="247650" cy="1457325"/>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30" name="Line 2106"/>
          <p:cNvCxnSpPr/>
          <p:nvPr/>
        </p:nvCxnSpPr>
        <p:spPr bwMode="auto">
          <a:xfrm>
            <a:off x="7481277" y="4214495"/>
            <a:ext cx="2571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 name="Line 2107"/>
          <p:cNvCxnSpPr/>
          <p:nvPr/>
        </p:nvCxnSpPr>
        <p:spPr bwMode="auto">
          <a:xfrm>
            <a:off x="7747977" y="3347720"/>
            <a:ext cx="2857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2" name="Text Box 2108"/>
          <p:cNvSpPr txBox="1">
            <a:spLocks noChangeArrowheads="1"/>
          </p:cNvSpPr>
          <p:nvPr/>
        </p:nvSpPr>
        <p:spPr bwMode="auto">
          <a:xfrm>
            <a:off x="1568132" y="4224020"/>
            <a:ext cx="75311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100" dirty="0">
                <a:effectLst/>
                <a:latin typeface="Calibri" panose="020F0502020204030204" pitchFamily="34" charset="0"/>
                <a:ea typeface="Times New Roman"/>
                <a:cs typeface="Times New Roman"/>
              </a:rPr>
              <a:t>If W&gt;</a:t>
            </a:r>
            <a:r>
              <a:rPr lang="en-US" sz="1100" dirty="0" smtClean="0">
                <a:effectLst/>
                <a:latin typeface="Calibri" panose="020F0502020204030204" pitchFamily="34" charset="0"/>
                <a:ea typeface="Times New Roman"/>
                <a:cs typeface="Times New Roman"/>
              </a:rPr>
              <a:t>0.42</a:t>
            </a:r>
            <a:endParaRPr lang="sv-SE" sz="1100" dirty="0">
              <a:effectLst/>
              <a:latin typeface="Calibri" panose="020F0502020204030204" pitchFamily="34" charset="0"/>
              <a:ea typeface="Times New Roman"/>
              <a:cs typeface="Times New Roman"/>
            </a:endParaRPr>
          </a:p>
          <a:p>
            <a:pPr>
              <a:spcAft>
                <a:spcPts val="0"/>
              </a:spcAft>
            </a:pPr>
            <a:r>
              <a:rPr lang="en-US" sz="1100" dirty="0">
                <a:effectLst/>
                <a:latin typeface="Calibri" panose="020F0502020204030204" pitchFamily="34" charset="0"/>
                <a:ea typeface="Times New Roman"/>
                <a:cs typeface="Times New Roman"/>
              </a:rPr>
              <a:t> </a:t>
            </a:r>
            <a:endParaRPr lang="sv-SE" sz="1100" dirty="0">
              <a:effectLst/>
              <a:latin typeface="Calibri" panose="020F0502020204030204" pitchFamily="34" charset="0"/>
              <a:ea typeface="Times New Roman"/>
              <a:cs typeface="Times New Roman"/>
            </a:endParaRPr>
          </a:p>
        </p:txBody>
      </p:sp>
      <p:sp>
        <p:nvSpPr>
          <p:cNvPr id="33" name="Text Box 2109"/>
          <p:cNvSpPr txBox="1">
            <a:spLocks noChangeArrowheads="1"/>
          </p:cNvSpPr>
          <p:nvPr/>
        </p:nvSpPr>
        <p:spPr bwMode="auto">
          <a:xfrm>
            <a:off x="1355407" y="3423920"/>
            <a:ext cx="457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0.16</a:t>
            </a:r>
          </a:p>
        </p:txBody>
      </p:sp>
      <p:sp>
        <p:nvSpPr>
          <p:cNvPr id="34" name="Text Box 2110"/>
          <p:cNvSpPr txBox="1">
            <a:spLocks noChangeArrowheads="1"/>
          </p:cNvSpPr>
          <p:nvPr/>
        </p:nvSpPr>
        <p:spPr bwMode="auto">
          <a:xfrm>
            <a:off x="7672412" y="3404235"/>
            <a:ext cx="476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0.11</a:t>
            </a:r>
          </a:p>
        </p:txBody>
      </p:sp>
      <p:sp>
        <p:nvSpPr>
          <p:cNvPr id="35" name="Text Box 2111"/>
          <p:cNvSpPr txBox="1">
            <a:spLocks noChangeArrowheads="1"/>
          </p:cNvSpPr>
          <p:nvPr/>
        </p:nvSpPr>
        <p:spPr bwMode="auto">
          <a:xfrm>
            <a:off x="6213817" y="4224020"/>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0.06</a:t>
            </a:r>
          </a:p>
        </p:txBody>
      </p:sp>
      <p:sp>
        <p:nvSpPr>
          <p:cNvPr id="36" name="Text Box 2112"/>
          <p:cNvSpPr txBox="1">
            <a:spLocks noChangeArrowheads="1"/>
          </p:cNvSpPr>
          <p:nvPr/>
        </p:nvSpPr>
        <p:spPr bwMode="auto">
          <a:xfrm>
            <a:off x="5011102" y="3404235"/>
            <a:ext cx="5143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0.09</a:t>
            </a:r>
          </a:p>
        </p:txBody>
      </p:sp>
      <p:sp>
        <p:nvSpPr>
          <p:cNvPr id="37" name="Text Box 2113"/>
          <p:cNvSpPr txBox="1">
            <a:spLocks noChangeArrowheads="1"/>
          </p:cNvSpPr>
          <p:nvPr/>
        </p:nvSpPr>
        <p:spPr bwMode="auto">
          <a:xfrm>
            <a:off x="6493217" y="3404235"/>
            <a:ext cx="457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0.12</a:t>
            </a:r>
          </a:p>
          <a:p>
            <a:pPr>
              <a:spcAft>
                <a:spcPts val="0"/>
              </a:spcAft>
            </a:pPr>
            <a:r>
              <a:rPr lang="sv-SE" sz="1200">
                <a:effectLst/>
                <a:latin typeface="Calibri" panose="020F0502020204030204" pitchFamily="34" charset="0"/>
                <a:ea typeface="Times New Roman"/>
                <a:cs typeface="Times New Roman"/>
              </a:rPr>
              <a:t> </a:t>
            </a:r>
          </a:p>
        </p:txBody>
      </p:sp>
      <p:sp>
        <p:nvSpPr>
          <p:cNvPr id="38" name="Text Box 2114"/>
          <p:cNvSpPr txBox="1">
            <a:spLocks noChangeArrowheads="1"/>
          </p:cNvSpPr>
          <p:nvPr/>
        </p:nvSpPr>
        <p:spPr bwMode="auto">
          <a:xfrm>
            <a:off x="2658427" y="3413760"/>
            <a:ext cx="476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0.40</a:t>
            </a:r>
          </a:p>
        </p:txBody>
      </p:sp>
      <p:sp>
        <p:nvSpPr>
          <p:cNvPr id="39" name="Text Box 2115"/>
          <p:cNvSpPr txBox="1">
            <a:spLocks noChangeArrowheads="1"/>
          </p:cNvSpPr>
          <p:nvPr/>
        </p:nvSpPr>
        <p:spPr bwMode="auto">
          <a:xfrm>
            <a:off x="3839527" y="3404235"/>
            <a:ext cx="5619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0.10</a:t>
            </a:r>
          </a:p>
        </p:txBody>
      </p:sp>
      <p:sp>
        <p:nvSpPr>
          <p:cNvPr id="40" name="Text Box 2116"/>
          <p:cNvSpPr txBox="1">
            <a:spLocks noChangeArrowheads="1"/>
          </p:cNvSpPr>
          <p:nvPr/>
        </p:nvSpPr>
        <p:spPr bwMode="auto">
          <a:xfrm>
            <a:off x="1152207" y="2346960"/>
            <a:ext cx="108521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wide Metal 1</a:t>
            </a:r>
          </a:p>
        </p:txBody>
      </p:sp>
      <p:sp>
        <p:nvSpPr>
          <p:cNvPr id="41" name="Text Box 2117"/>
          <p:cNvSpPr txBox="1">
            <a:spLocks noChangeArrowheads="1"/>
          </p:cNvSpPr>
          <p:nvPr/>
        </p:nvSpPr>
        <p:spPr bwMode="auto">
          <a:xfrm>
            <a:off x="4695507" y="2330450"/>
            <a:ext cx="115189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      Metal 1</a:t>
            </a:r>
          </a:p>
        </p:txBody>
      </p:sp>
      <p:sp>
        <p:nvSpPr>
          <p:cNvPr id="42" name="Text Box 2118"/>
          <p:cNvSpPr txBox="1">
            <a:spLocks noChangeArrowheads="1"/>
          </p:cNvSpPr>
          <p:nvPr/>
        </p:nvSpPr>
        <p:spPr bwMode="auto">
          <a:xfrm>
            <a:off x="6509727" y="2347595"/>
            <a:ext cx="5619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poly</a:t>
            </a:r>
          </a:p>
        </p:txBody>
      </p:sp>
      <p:sp>
        <p:nvSpPr>
          <p:cNvPr id="43" name="Text Box 2119"/>
          <p:cNvSpPr txBox="1">
            <a:spLocks noChangeArrowheads="1"/>
          </p:cNvSpPr>
          <p:nvPr/>
        </p:nvSpPr>
        <p:spPr bwMode="auto">
          <a:xfrm>
            <a:off x="7681937" y="2347595"/>
            <a:ext cx="562610" cy="31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diff</a:t>
            </a:r>
          </a:p>
        </p:txBody>
      </p:sp>
      <p:sp>
        <p:nvSpPr>
          <p:cNvPr id="44" name="Text Box 2120"/>
          <p:cNvSpPr txBox="1">
            <a:spLocks noChangeArrowheads="1"/>
          </p:cNvSpPr>
          <p:nvPr/>
        </p:nvSpPr>
        <p:spPr bwMode="auto">
          <a:xfrm>
            <a:off x="3524567" y="2346960"/>
            <a:ext cx="117538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   Metal 2-5</a:t>
            </a:r>
          </a:p>
        </p:txBody>
      </p:sp>
      <p:cxnSp>
        <p:nvCxnSpPr>
          <p:cNvPr id="45" name="Line 2121"/>
          <p:cNvCxnSpPr/>
          <p:nvPr/>
        </p:nvCxnSpPr>
        <p:spPr bwMode="auto">
          <a:xfrm>
            <a:off x="1860232" y="2595245"/>
            <a:ext cx="0" cy="14573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6" name="Text Box 2122"/>
          <p:cNvSpPr txBox="1">
            <a:spLocks noChangeArrowheads="1"/>
          </p:cNvSpPr>
          <p:nvPr/>
        </p:nvSpPr>
        <p:spPr bwMode="auto">
          <a:xfrm>
            <a:off x="1810067" y="2490470"/>
            <a:ext cx="38036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vert270" wrap="square" lIns="91440" tIns="45720" rIns="91440" bIns="45720" anchor="t" anchorCtr="0" upright="1">
            <a:noAutofit/>
          </a:bodyPr>
          <a:lstStyle/>
          <a:p>
            <a:pPr>
              <a:spcAft>
                <a:spcPts val="0"/>
              </a:spcAft>
            </a:pPr>
            <a:r>
              <a:rPr lang="sv-SE" sz="1100" dirty="0">
                <a:effectLst/>
                <a:latin typeface="Calibri" panose="020F0502020204030204" pitchFamily="34" charset="0"/>
                <a:ea typeface="Times New Roman"/>
                <a:cs typeface="Times New Roman"/>
              </a:rPr>
              <a:t>and parallell length &gt;0.42</a:t>
            </a:r>
          </a:p>
        </p:txBody>
      </p:sp>
      <p:sp>
        <p:nvSpPr>
          <p:cNvPr id="47" name="Text Box 2123"/>
          <p:cNvSpPr txBox="1">
            <a:spLocks noChangeArrowheads="1"/>
          </p:cNvSpPr>
          <p:nvPr/>
        </p:nvSpPr>
        <p:spPr bwMode="auto">
          <a:xfrm>
            <a:off x="7385392" y="4232275"/>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0.08</a:t>
            </a:r>
          </a:p>
        </p:txBody>
      </p:sp>
      <p:sp>
        <p:nvSpPr>
          <p:cNvPr id="48" name="Text Box 2124"/>
          <p:cNvSpPr txBox="1">
            <a:spLocks noChangeArrowheads="1"/>
          </p:cNvSpPr>
          <p:nvPr/>
        </p:nvSpPr>
        <p:spPr bwMode="auto">
          <a:xfrm>
            <a:off x="3542982" y="4232275"/>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0.10</a:t>
            </a:r>
          </a:p>
        </p:txBody>
      </p:sp>
      <p:sp>
        <p:nvSpPr>
          <p:cNvPr id="49" name="Text Box 2125"/>
          <p:cNvSpPr txBox="1">
            <a:spLocks noChangeArrowheads="1"/>
          </p:cNvSpPr>
          <p:nvPr/>
        </p:nvSpPr>
        <p:spPr bwMode="auto">
          <a:xfrm>
            <a:off x="2384107" y="4224020"/>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0.40</a:t>
            </a:r>
          </a:p>
        </p:txBody>
      </p:sp>
      <p:sp>
        <p:nvSpPr>
          <p:cNvPr id="50" name="Text Box 2126"/>
          <p:cNvSpPr txBox="1">
            <a:spLocks noChangeArrowheads="1"/>
          </p:cNvSpPr>
          <p:nvPr/>
        </p:nvSpPr>
        <p:spPr bwMode="auto">
          <a:xfrm>
            <a:off x="4724082" y="4232275"/>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0.09</a:t>
            </a:r>
          </a:p>
        </p:txBody>
      </p:sp>
      <p:sp>
        <p:nvSpPr>
          <p:cNvPr id="52" name="Text Box 2128"/>
          <p:cNvSpPr txBox="1">
            <a:spLocks noChangeArrowheads="1"/>
          </p:cNvSpPr>
          <p:nvPr/>
        </p:nvSpPr>
        <p:spPr bwMode="auto">
          <a:xfrm>
            <a:off x="2297747" y="2346960"/>
            <a:ext cx="117538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   Metal 6-7</a:t>
            </a:r>
          </a:p>
        </p:txBody>
      </p:sp>
      <p:sp>
        <p:nvSpPr>
          <p:cNvPr id="53" name="Text Box 807"/>
          <p:cNvSpPr txBox="1">
            <a:spLocks noChangeArrowheads="1"/>
          </p:cNvSpPr>
          <p:nvPr/>
        </p:nvSpPr>
        <p:spPr bwMode="auto">
          <a:xfrm>
            <a:off x="849111" y="1713551"/>
            <a:ext cx="2473914" cy="36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2000" dirty="0" err="1" smtClean="0">
                <a:effectLst/>
                <a:latin typeface="Calibri" panose="020F0502020204030204" pitchFamily="34" charset="0"/>
                <a:ea typeface="Times New Roman"/>
                <a:cs typeface="Times New Roman"/>
              </a:rPr>
              <a:t>Intralayer</a:t>
            </a:r>
            <a:r>
              <a:rPr lang="sv-SE" sz="1200" dirty="0" smtClean="0">
                <a:effectLst/>
                <a:latin typeface="Calibri" panose="020F0502020204030204" pitchFamily="34" charset="0"/>
                <a:ea typeface="Times New Roman"/>
                <a:cs typeface="Times New Roman"/>
              </a:rPr>
              <a:t> </a:t>
            </a:r>
            <a:r>
              <a:rPr lang="sv-SE" sz="2000" dirty="0" err="1" smtClean="0">
                <a:effectLst/>
                <a:latin typeface="Calibri" panose="020F0502020204030204" pitchFamily="34" charset="0"/>
                <a:ea typeface="Times New Roman"/>
                <a:cs typeface="Times New Roman"/>
              </a:rPr>
              <a:t>rules</a:t>
            </a:r>
            <a:endParaRPr lang="sv-SE" sz="2000" dirty="0">
              <a:effectLst/>
              <a:latin typeface="Calibri" panose="020F0502020204030204" pitchFamily="34" charset="0"/>
              <a:ea typeface="Times New Roman"/>
              <a:cs typeface="Times New Roman"/>
            </a:endParaRPr>
          </a:p>
        </p:txBody>
      </p:sp>
      <p:sp>
        <p:nvSpPr>
          <p:cNvPr id="55" name="Rectangle 54"/>
          <p:cNvSpPr>
            <a:spLocks noChangeArrowheads="1"/>
          </p:cNvSpPr>
          <p:nvPr/>
        </p:nvSpPr>
        <p:spPr bwMode="auto">
          <a:xfrm>
            <a:off x="4548277" y="4519295"/>
            <a:ext cx="1440000" cy="252000"/>
          </a:xfrm>
          <a:prstGeom prst="rect">
            <a:avLst/>
          </a:prstGeom>
          <a:solidFill>
            <a:srgbClr val="3366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56" name="Line 2099"/>
          <p:cNvCxnSpPr/>
          <p:nvPr/>
        </p:nvCxnSpPr>
        <p:spPr bwMode="auto">
          <a:xfrm>
            <a:off x="5523838" y="4051591"/>
            <a:ext cx="0" cy="4680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7" name="Text Box 2126"/>
          <p:cNvSpPr txBox="1">
            <a:spLocks noChangeArrowheads="1"/>
          </p:cNvSpPr>
          <p:nvPr/>
        </p:nvSpPr>
        <p:spPr bwMode="auto">
          <a:xfrm>
            <a:off x="5505443" y="4137953"/>
            <a:ext cx="5429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smtClean="0">
                <a:effectLst/>
                <a:latin typeface="Calibri" panose="020F0502020204030204" pitchFamily="34" charset="0"/>
                <a:ea typeface="Times New Roman"/>
                <a:cs typeface="Times New Roman"/>
              </a:rPr>
              <a:t>0.11</a:t>
            </a:r>
            <a:endParaRPr lang="sv-SE" sz="1200" dirty="0">
              <a:effectLst/>
              <a:latin typeface="Calibri" panose="020F0502020204030204" pitchFamily="34" charset="0"/>
              <a:ea typeface="Times New Roman"/>
              <a:cs typeface="Times New Roman"/>
            </a:endParaRPr>
          </a:p>
        </p:txBody>
      </p:sp>
    </p:spTree>
    <p:extLst>
      <p:ext uri="{BB962C8B-B14F-4D97-AF65-F5344CB8AC3E}">
        <p14:creationId xmlns:p14="http://schemas.microsoft.com/office/powerpoint/2010/main" val="119795502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Geometric</a:t>
            </a:r>
            <a:r>
              <a:rPr lang="sv-SE" dirty="0" smtClean="0"/>
              <a:t> design </a:t>
            </a:r>
            <a:r>
              <a:rPr lang="sv-SE" dirty="0" err="1" smtClean="0"/>
              <a:t>rules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45</a:t>
            </a:fld>
            <a:endParaRPr lang="en-US"/>
          </a:p>
        </p:txBody>
      </p:sp>
      <p:grpSp>
        <p:nvGrpSpPr>
          <p:cNvPr id="53" name="Group 52"/>
          <p:cNvGrpSpPr>
            <a:grpSpLocks/>
          </p:cNvGrpSpPr>
          <p:nvPr/>
        </p:nvGrpSpPr>
        <p:grpSpPr bwMode="auto">
          <a:xfrm>
            <a:off x="1398146" y="2044729"/>
            <a:ext cx="6320271" cy="3040009"/>
            <a:chOff x="256" y="5090"/>
            <a:chExt cx="5761" cy="2771"/>
          </a:xfrm>
        </p:grpSpPr>
        <p:sp>
          <p:nvSpPr>
            <p:cNvPr id="80" name="Freeform 79"/>
            <p:cNvSpPr>
              <a:spLocks/>
            </p:cNvSpPr>
            <p:nvPr/>
          </p:nvSpPr>
          <p:spPr bwMode="auto">
            <a:xfrm>
              <a:off x="694" y="6105"/>
              <a:ext cx="4882" cy="1051"/>
            </a:xfrm>
            <a:custGeom>
              <a:avLst/>
              <a:gdLst>
                <a:gd name="T0" fmla="*/ 0 w 4882"/>
                <a:gd name="T1" fmla="*/ 410 h 1051"/>
                <a:gd name="T2" fmla="*/ 1410 w 4882"/>
                <a:gd name="T3" fmla="*/ 415 h 1051"/>
                <a:gd name="T4" fmla="*/ 1410 w 4882"/>
                <a:gd name="T5" fmla="*/ 0 h 1051"/>
                <a:gd name="T6" fmla="*/ 4882 w 4882"/>
                <a:gd name="T7" fmla="*/ 1 h 1051"/>
                <a:gd name="T8" fmla="*/ 4882 w 4882"/>
                <a:gd name="T9" fmla="*/ 1051 h 1051"/>
                <a:gd name="T10" fmla="*/ 0 w 4882"/>
                <a:gd name="T11" fmla="*/ 1051 h 1051"/>
                <a:gd name="T12" fmla="*/ 0 w 4882"/>
                <a:gd name="T13" fmla="*/ 410 h 1051"/>
              </a:gdLst>
              <a:ahLst/>
              <a:cxnLst>
                <a:cxn ang="0">
                  <a:pos x="T0" y="T1"/>
                </a:cxn>
                <a:cxn ang="0">
                  <a:pos x="T2" y="T3"/>
                </a:cxn>
                <a:cxn ang="0">
                  <a:pos x="T4" y="T5"/>
                </a:cxn>
                <a:cxn ang="0">
                  <a:pos x="T6" y="T7"/>
                </a:cxn>
                <a:cxn ang="0">
                  <a:pos x="T8" y="T9"/>
                </a:cxn>
                <a:cxn ang="0">
                  <a:pos x="T10" y="T11"/>
                </a:cxn>
                <a:cxn ang="0">
                  <a:pos x="T12" y="T13"/>
                </a:cxn>
              </a:cxnLst>
              <a:rect l="0" t="0" r="r" b="b"/>
              <a:pathLst>
                <a:path w="4882" h="1051">
                  <a:moveTo>
                    <a:pt x="0" y="410"/>
                  </a:moveTo>
                  <a:lnTo>
                    <a:pt x="1410" y="415"/>
                  </a:lnTo>
                  <a:lnTo>
                    <a:pt x="1410" y="0"/>
                  </a:lnTo>
                  <a:lnTo>
                    <a:pt x="4882" y="1"/>
                  </a:lnTo>
                  <a:lnTo>
                    <a:pt x="4882" y="1051"/>
                  </a:lnTo>
                  <a:lnTo>
                    <a:pt x="0" y="1051"/>
                  </a:lnTo>
                  <a:lnTo>
                    <a:pt x="0" y="410"/>
                  </a:lnTo>
                  <a:close/>
                </a:path>
              </a:pathLst>
            </a:custGeom>
            <a:solidFill>
              <a:srgbClr val="339966"/>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81" name="Rectangle 80"/>
            <p:cNvSpPr>
              <a:spLocks noChangeArrowheads="1"/>
            </p:cNvSpPr>
            <p:nvPr/>
          </p:nvSpPr>
          <p:spPr bwMode="auto">
            <a:xfrm>
              <a:off x="2550" y="5566"/>
              <a:ext cx="390" cy="2295"/>
            </a:xfrm>
            <a:prstGeom prst="rect">
              <a:avLst/>
            </a:prstGeom>
            <a:solidFill>
              <a:srgbClr val="FF0000">
                <a:alpha val="7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82" name="Text Box 505"/>
            <p:cNvSpPr txBox="1">
              <a:spLocks noChangeArrowheads="1"/>
            </p:cNvSpPr>
            <p:nvPr/>
          </p:nvSpPr>
          <p:spPr bwMode="auto">
            <a:xfrm>
              <a:off x="631" y="7260"/>
              <a:ext cx="75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0.14</a:t>
              </a:r>
            </a:p>
          </p:txBody>
        </p:sp>
        <p:cxnSp>
          <p:nvCxnSpPr>
            <p:cNvPr id="83" name="Line 508"/>
            <p:cNvCxnSpPr/>
            <p:nvPr/>
          </p:nvCxnSpPr>
          <p:spPr bwMode="auto">
            <a:xfrm>
              <a:off x="1229" y="7156"/>
              <a:ext cx="0" cy="69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4" name="Text Box 509"/>
            <p:cNvSpPr txBox="1">
              <a:spLocks noChangeArrowheads="1"/>
            </p:cNvSpPr>
            <p:nvPr/>
          </p:nvSpPr>
          <p:spPr bwMode="auto">
            <a:xfrm>
              <a:off x="1752" y="6022"/>
              <a:ext cx="76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0.10</a:t>
              </a:r>
            </a:p>
          </p:txBody>
        </p:sp>
        <p:cxnSp>
          <p:nvCxnSpPr>
            <p:cNvPr id="85" name="Line 685"/>
            <p:cNvCxnSpPr/>
            <p:nvPr/>
          </p:nvCxnSpPr>
          <p:spPr bwMode="auto">
            <a:xfrm flipH="1">
              <a:off x="1169" y="7846"/>
              <a:ext cx="645"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6" name="Rectangle 85"/>
            <p:cNvSpPr>
              <a:spLocks noChangeArrowheads="1"/>
            </p:cNvSpPr>
            <p:nvPr/>
          </p:nvSpPr>
          <p:spPr bwMode="auto">
            <a:xfrm>
              <a:off x="1425" y="5566"/>
              <a:ext cx="390" cy="2295"/>
            </a:xfrm>
            <a:prstGeom prst="rect">
              <a:avLst/>
            </a:prstGeom>
            <a:solidFill>
              <a:srgbClr val="FF0000">
                <a:alpha val="7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87" name="Line 758"/>
            <p:cNvCxnSpPr/>
            <p:nvPr/>
          </p:nvCxnSpPr>
          <p:spPr bwMode="auto">
            <a:xfrm>
              <a:off x="712" y="6636"/>
              <a:ext cx="705"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88" name="Text Box 759"/>
            <p:cNvSpPr txBox="1">
              <a:spLocks noChangeArrowheads="1"/>
            </p:cNvSpPr>
            <p:nvPr/>
          </p:nvSpPr>
          <p:spPr bwMode="auto">
            <a:xfrm>
              <a:off x="775" y="6206"/>
              <a:ext cx="669"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0.115</a:t>
              </a:r>
            </a:p>
          </p:txBody>
        </p:sp>
        <p:cxnSp>
          <p:nvCxnSpPr>
            <p:cNvPr id="89" name="Line 760"/>
            <p:cNvCxnSpPr/>
            <p:nvPr/>
          </p:nvCxnSpPr>
          <p:spPr bwMode="auto">
            <a:xfrm>
              <a:off x="1815" y="6271"/>
              <a:ext cx="3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90" name="Rectangle 89"/>
            <p:cNvSpPr>
              <a:spLocks noChangeArrowheads="1"/>
            </p:cNvSpPr>
            <p:nvPr/>
          </p:nvSpPr>
          <p:spPr bwMode="auto">
            <a:xfrm>
              <a:off x="4515" y="5551"/>
              <a:ext cx="390" cy="2295"/>
            </a:xfrm>
            <a:prstGeom prst="rect">
              <a:avLst/>
            </a:prstGeom>
            <a:solidFill>
              <a:srgbClr val="FF0000">
                <a:alpha val="7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91" name="Line 799"/>
            <p:cNvCxnSpPr/>
            <p:nvPr/>
          </p:nvCxnSpPr>
          <p:spPr bwMode="auto">
            <a:xfrm>
              <a:off x="2940" y="6660"/>
              <a:ext cx="79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92" name="Text Box 801"/>
            <p:cNvSpPr txBox="1">
              <a:spLocks noChangeArrowheads="1"/>
            </p:cNvSpPr>
            <p:nvPr/>
          </p:nvSpPr>
          <p:spPr bwMode="auto">
            <a:xfrm>
              <a:off x="3208" y="6395"/>
              <a:ext cx="599"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0.34</a:t>
              </a:r>
            </a:p>
          </p:txBody>
        </p:sp>
        <p:sp>
          <p:nvSpPr>
            <p:cNvPr id="93" name="Rectangle 92"/>
            <p:cNvSpPr>
              <a:spLocks noChangeArrowheads="1"/>
            </p:cNvSpPr>
            <p:nvPr/>
          </p:nvSpPr>
          <p:spPr bwMode="auto">
            <a:xfrm>
              <a:off x="3733" y="5090"/>
              <a:ext cx="2266" cy="2411"/>
            </a:xfrm>
            <a:prstGeom prst="rect">
              <a:avLst/>
            </a:prstGeom>
            <a:solidFill>
              <a:srgbClr val="FFFF99">
                <a:alpha val="50000"/>
              </a:srgbClr>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94" name="Line 797"/>
            <p:cNvCxnSpPr/>
            <p:nvPr/>
          </p:nvCxnSpPr>
          <p:spPr bwMode="auto">
            <a:xfrm>
              <a:off x="3714" y="6660"/>
              <a:ext cx="79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96" name="Text Box 805"/>
            <p:cNvSpPr txBox="1">
              <a:spLocks noChangeArrowheads="1"/>
            </p:cNvSpPr>
            <p:nvPr/>
          </p:nvSpPr>
          <p:spPr bwMode="auto">
            <a:xfrm>
              <a:off x="5559" y="6395"/>
              <a:ext cx="458"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0.03</a:t>
              </a:r>
            </a:p>
          </p:txBody>
        </p:sp>
        <p:sp>
          <p:nvSpPr>
            <p:cNvPr id="97" name="Text Box 1162"/>
            <p:cNvSpPr txBox="1">
              <a:spLocks noChangeArrowheads="1"/>
            </p:cNvSpPr>
            <p:nvPr/>
          </p:nvSpPr>
          <p:spPr bwMode="auto">
            <a:xfrm>
              <a:off x="256" y="6720"/>
              <a:ext cx="75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0.12</a:t>
              </a:r>
            </a:p>
          </p:txBody>
        </p:sp>
        <p:sp>
          <p:nvSpPr>
            <p:cNvPr id="98" name="Text Box 1168"/>
            <p:cNvSpPr txBox="1">
              <a:spLocks noChangeArrowheads="1"/>
            </p:cNvSpPr>
            <p:nvPr/>
          </p:nvSpPr>
          <p:spPr bwMode="auto">
            <a:xfrm>
              <a:off x="3964" y="6384"/>
              <a:ext cx="55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0.34</a:t>
              </a:r>
            </a:p>
          </p:txBody>
        </p:sp>
        <p:sp>
          <p:nvSpPr>
            <p:cNvPr id="99" name="Text Box 807"/>
            <p:cNvSpPr txBox="1">
              <a:spLocks noChangeArrowheads="1"/>
            </p:cNvSpPr>
            <p:nvPr/>
          </p:nvSpPr>
          <p:spPr bwMode="auto">
            <a:xfrm>
              <a:off x="3744" y="5101"/>
              <a:ext cx="225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Min </a:t>
              </a:r>
              <a:r>
                <a:rPr lang="sv-SE" sz="1200" dirty="0" err="1">
                  <a:effectLst/>
                  <a:latin typeface="Calibri" panose="020F0502020204030204" pitchFamily="34" charset="0"/>
                  <a:ea typeface="Times New Roman"/>
                  <a:cs typeface="Times New Roman"/>
                </a:rPr>
                <a:t>width</a:t>
              </a:r>
              <a:r>
                <a:rPr lang="sv-SE" sz="1200" dirty="0">
                  <a:effectLst/>
                  <a:latin typeface="Calibri" panose="020F0502020204030204" pitchFamily="34" charset="0"/>
                  <a:ea typeface="Times New Roman"/>
                  <a:cs typeface="Times New Roman"/>
                </a:rPr>
                <a:t> 0.40, min space 0.41</a:t>
              </a:r>
            </a:p>
          </p:txBody>
        </p:sp>
        <p:sp>
          <p:nvSpPr>
            <p:cNvPr id="100" name="Text Box 1175"/>
            <p:cNvSpPr txBox="1">
              <a:spLocks noChangeArrowheads="1"/>
            </p:cNvSpPr>
            <p:nvPr/>
          </p:nvSpPr>
          <p:spPr bwMode="auto">
            <a:xfrm>
              <a:off x="1883" y="6841"/>
              <a:ext cx="984"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1200" dirty="0">
                  <a:effectLst/>
                  <a:latin typeface="Calibri" panose="020F0502020204030204" pitchFamily="34" charset="0"/>
                  <a:ea typeface="Times New Roman"/>
                  <a:cs typeface="Times New Roman"/>
                </a:rPr>
                <a:t>  0.13</a:t>
              </a:r>
              <a:endParaRPr lang="sv-SE" sz="1200" dirty="0">
                <a:effectLst/>
                <a:latin typeface="Calibri" panose="020F0502020204030204" pitchFamily="34" charset="0"/>
                <a:ea typeface="Times New Roman"/>
                <a:cs typeface="Times New Roman"/>
              </a:endParaRPr>
            </a:p>
          </p:txBody>
        </p:sp>
        <p:cxnSp>
          <p:nvCxnSpPr>
            <p:cNvPr id="101" name="Line 1176"/>
            <p:cNvCxnSpPr/>
            <p:nvPr/>
          </p:nvCxnSpPr>
          <p:spPr bwMode="auto">
            <a:xfrm flipH="1">
              <a:off x="552" y="6515"/>
              <a:ext cx="1" cy="64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02" name="Text Box 1245"/>
            <p:cNvSpPr txBox="1">
              <a:spLocks noChangeArrowheads="1"/>
            </p:cNvSpPr>
            <p:nvPr/>
          </p:nvSpPr>
          <p:spPr bwMode="auto">
            <a:xfrm>
              <a:off x="1871" y="7221"/>
              <a:ext cx="984"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 </a:t>
              </a:r>
              <a:r>
                <a:rPr lang="en-US" sz="1200" dirty="0">
                  <a:effectLst/>
                  <a:latin typeface="Calibri" panose="020F0502020204030204" pitchFamily="34" charset="0"/>
                  <a:ea typeface="Times New Roman"/>
                  <a:cs typeface="Times New Roman"/>
                </a:rPr>
                <a:t>0.15 </a:t>
              </a:r>
              <a:r>
                <a:rPr lang="en-US" sz="1200" dirty="0" smtClean="0">
                  <a:effectLst/>
                  <a:latin typeface="Calibri" panose="020F0502020204030204" pitchFamily="34" charset="0"/>
                  <a:ea typeface="Times New Roman"/>
                  <a:cs typeface="Times New Roman"/>
                </a:rPr>
                <a:t>if</a:t>
              </a:r>
            </a:p>
            <a:p>
              <a:pPr>
                <a:spcAft>
                  <a:spcPts val="0"/>
                </a:spcAft>
              </a:pPr>
              <a:r>
                <a:rPr lang="en-US" sz="1200" dirty="0">
                  <a:latin typeface="Calibri" panose="020F0502020204030204" pitchFamily="34" charset="0"/>
                  <a:ea typeface="Times New Roman"/>
                  <a:cs typeface="Times New Roman"/>
                </a:rPr>
                <a:t>L&gt;=</a:t>
              </a:r>
              <a:r>
                <a:rPr lang="en-US" sz="1200" dirty="0" smtClean="0">
                  <a:latin typeface="Calibri" panose="020F0502020204030204" pitchFamily="34" charset="0"/>
                  <a:ea typeface="Times New Roman"/>
                  <a:cs typeface="Times New Roman"/>
                </a:rPr>
                <a:t>0.09</a:t>
              </a:r>
              <a:endParaRPr lang="sv-SE" sz="1200" dirty="0">
                <a:latin typeface="Calibri" panose="020F0502020204030204" pitchFamily="34" charset="0"/>
                <a:ea typeface="Times New Roman"/>
                <a:cs typeface="Times New Roman"/>
              </a:endParaRPr>
            </a:p>
          </p:txBody>
        </p:sp>
      </p:grpSp>
      <p:cxnSp>
        <p:nvCxnSpPr>
          <p:cNvPr id="105" name="Line 1174"/>
          <p:cNvCxnSpPr>
            <a:cxnSpLocks noChangeShapeType="1"/>
          </p:cNvCxnSpPr>
          <p:nvPr/>
        </p:nvCxnSpPr>
        <p:spPr bwMode="auto">
          <a:xfrm>
            <a:off x="3115654" y="4195554"/>
            <a:ext cx="799189"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07" name="Text Box 807"/>
          <p:cNvSpPr txBox="1">
            <a:spLocks noChangeArrowheads="1"/>
          </p:cNvSpPr>
          <p:nvPr/>
        </p:nvSpPr>
        <p:spPr bwMode="auto">
          <a:xfrm>
            <a:off x="849110" y="1713551"/>
            <a:ext cx="3400343" cy="36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2000" dirty="0" err="1" smtClean="0">
                <a:latin typeface="Calibri" panose="020F0502020204030204" pitchFamily="34" charset="0"/>
                <a:ea typeface="Times New Roman"/>
                <a:cs typeface="Times New Roman"/>
              </a:rPr>
              <a:t>Details</a:t>
            </a:r>
            <a:r>
              <a:rPr lang="sv-SE" sz="2000" dirty="0" smtClean="0">
                <a:latin typeface="Calibri" panose="020F0502020204030204" pitchFamily="34" charset="0"/>
                <a:ea typeface="Times New Roman"/>
                <a:cs typeface="Times New Roman"/>
              </a:rPr>
              <a:t> </a:t>
            </a:r>
            <a:r>
              <a:rPr lang="sv-SE" sz="2000" dirty="0" err="1" smtClean="0">
                <a:latin typeface="Calibri" panose="020F0502020204030204" pitchFamily="34" charset="0"/>
                <a:ea typeface="Times New Roman"/>
                <a:cs typeface="Times New Roman"/>
              </a:rPr>
              <a:t>of</a:t>
            </a:r>
            <a:r>
              <a:rPr lang="sv-SE" sz="2000" dirty="0" smtClean="0">
                <a:latin typeface="Calibri" panose="020F0502020204030204" pitchFamily="34" charset="0"/>
                <a:ea typeface="Times New Roman"/>
                <a:cs typeface="Times New Roman"/>
              </a:rPr>
              <a:t> </a:t>
            </a:r>
            <a:r>
              <a:rPr lang="sv-SE" sz="2000" dirty="0" err="1" smtClean="0">
                <a:latin typeface="Calibri" panose="020F0502020204030204" pitchFamily="34" charset="0"/>
                <a:ea typeface="Times New Roman"/>
                <a:cs typeface="Times New Roman"/>
              </a:rPr>
              <a:t>a</a:t>
            </a:r>
            <a:r>
              <a:rPr lang="sv-SE" sz="2000" dirty="0" err="1" smtClean="0">
                <a:effectLst/>
                <a:latin typeface="Calibri" panose="020F0502020204030204" pitchFamily="34" charset="0"/>
                <a:ea typeface="Times New Roman"/>
                <a:cs typeface="Times New Roman"/>
              </a:rPr>
              <a:t>ctive</a:t>
            </a:r>
            <a:r>
              <a:rPr lang="sv-SE" sz="2000" dirty="0" smtClean="0">
                <a:effectLst/>
                <a:latin typeface="Calibri" panose="020F0502020204030204" pitchFamily="34" charset="0"/>
                <a:ea typeface="Times New Roman"/>
                <a:cs typeface="Times New Roman"/>
              </a:rPr>
              <a:t>/poly </a:t>
            </a:r>
            <a:r>
              <a:rPr lang="sv-SE" sz="2000" dirty="0" err="1" smtClean="0">
                <a:effectLst/>
                <a:latin typeface="Calibri" panose="020F0502020204030204" pitchFamily="34" charset="0"/>
                <a:ea typeface="Times New Roman"/>
                <a:cs typeface="Times New Roman"/>
              </a:rPr>
              <a:t>rules</a:t>
            </a:r>
            <a:endParaRPr lang="sv-SE" sz="2000" dirty="0">
              <a:effectLst/>
              <a:latin typeface="Calibri" panose="020F0502020204030204" pitchFamily="34" charset="0"/>
              <a:ea typeface="Times New Roman"/>
              <a:cs typeface="Times New Roman"/>
            </a:endParaRPr>
          </a:p>
        </p:txBody>
      </p:sp>
      <p:cxnSp>
        <p:nvCxnSpPr>
          <p:cNvPr id="32" name="Line 806"/>
          <p:cNvCxnSpPr/>
          <p:nvPr/>
        </p:nvCxnSpPr>
        <p:spPr bwMode="auto">
          <a:xfrm flipH="1">
            <a:off x="7234606" y="3791212"/>
            <a:ext cx="464064"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5" name="Text Box 807"/>
          <p:cNvSpPr txBox="1">
            <a:spLocks noChangeArrowheads="1"/>
          </p:cNvSpPr>
          <p:nvPr/>
        </p:nvSpPr>
        <p:spPr bwMode="auto">
          <a:xfrm>
            <a:off x="5213785" y="4342061"/>
            <a:ext cx="2473914" cy="36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b="1" dirty="0" smtClean="0">
                <a:effectLst/>
                <a:latin typeface="Calibri" panose="020F0502020204030204" pitchFamily="34" charset="0"/>
                <a:ea typeface="Times New Roman"/>
                <a:cs typeface="Times New Roman"/>
              </a:rPr>
              <a:t>P+ select</a:t>
            </a:r>
            <a:endParaRPr lang="sv-SE" sz="1200" b="1" dirty="0">
              <a:effectLst/>
              <a:latin typeface="Calibri" panose="020F0502020204030204" pitchFamily="34" charset="0"/>
              <a:ea typeface="Times New Roman"/>
              <a:cs typeface="Times New Roman"/>
            </a:endParaRPr>
          </a:p>
        </p:txBody>
      </p:sp>
    </p:spTree>
    <p:extLst>
      <p:ext uri="{BB962C8B-B14F-4D97-AF65-F5344CB8AC3E}">
        <p14:creationId xmlns:p14="http://schemas.microsoft.com/office/powerpoint/2010/main" val="99175866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Geometric</a:t>
            </a:r>
            <a:r>
              <a:rPr lang="sv-SE" dirty="0" smtClean="0"/>
              <a:t> design </a:t>
            </a:r>
            <a:r>
              <a:rPr lang="sv-SE" dirty="0" err="1" smtClean="0"/>
              <a:t>rules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46</a:t>
            </a:fld>
            <a:endParaRPr lang="en-US"/>
          </a:p>
        </p:txBody>
      </p:sp>
      <p:grpSp>
        <p:nvGrpSpPr>
          <p:cNvPr id="54" name="Group 53"/>
          <p:cNvGrpSpPr>
            <a:grpSpLocks/>
          </p:cNvGrpSpPr>
          <p:nvPr/>
        </p:nvGrpSpPr>
        <p:grpSpPr bwMode="auto">
          <a:xfrm>
            <a:off x="2609906" y="2296478"/>
            <a:ext cx="4182792" cy="3040247"/>
            <a:chOff x="6174" y="4986"/>
            <a:chExt cx="4470" cy="3249"/>
          </a:xfrm>
        </p:grpSpPr>
        <p:sp>
          <p:nvSpPr>
            <p:cNvPr id="55" name="Rectangle 54"/>
            <p:cNvSpPr>
              <a:spLocks noChangeArrowheads="1"/>
            </p:cNvSpPr>
            <p:nvPr/>
          </p:nvSpPr>
          <p:spPr bwMode="auto">
            <a:xfrm>
              <a:off x="8514" y="7506"/>
              <a:ext cx="2130" cy="390"/>
            </a:xfrm>
            <a:prstGeom prst="rect">
              <a:avLst/>
            </a:prstGeom>
            <a:solidFill>
              <a:srgbClr val="3366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56" name="Rectangle 55"/>
            <p:cNvSpPr>
              <a:spLocks noChangeArrowheads="1"/>
            </p:cNvSpPr>
            <p:nvPr/>
          </p:nvSpPr>
          <p:spPr bwMode="auto">
            <a:xfrm>
              <a:off x="6565" y="4986"/>
              <a:ext cx="1665" cy="3090"/>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a:effectLst/>
                  <a:latin typeface="Calibri" panose="020F0502020204030204" pitchFamily="34" charset="0"/>
                  <a:ea typeface="Times New Roman"/>
                  <a:cs typeface="Times New Roman"/>
                </a:rPr>
                <a:t> </a:t>
              </a:r>
              <a:endParaRPr lang="sv-SE" sz="1200">
                <a:effectLst/>
                <a:latin typeface="Calibri" panose="020F0502020204030204" pitchFamily="34" charset="0"/>
                <a:ea typeface="Times New Roman"/>
                <a:cs typeface="Times New Roman"/>
              </a:endParaRPr>
            </a:p>
          </p:txBody>
        </p:sp>
        <p:sp>
          <p:nvSpPr>
            <p:cNvPr id="57" name="Rectangle 56"/>
            <p:cNvSpPr>
              <a:spLocks noChangeArrowheads="1"/>
            </p:cNvSpPr>
            <p:nvPr/>
          </p:nvSpPr>
          <p:spPr bwMode="auto">
            <a:xfrm>
              <a:off x="6174" y="5358"/>
              <a:ext cx="3232" cy="1763"/>
            </a:xfrm>
            <a:prstGeom prst="rect">
              <a:avLst/>
            </a:prstGeom>
            <a:solidFill>
              <a:srgbClr val="FF0000">
                <a:alpha val="80000"/>
              </a:srgbClr>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1200">
                  <a:effectLst/>
                  <a:latin typeface="Calibri" panose="020F0502020204030204" pitchFamily="34" charset="0"/>
                  <a:ea typeface="Times New Roman"/>
                  <a:cs typeface="Times New Roman"/>
                </a:rPr>
                <a:t> </a:t>
              </a:r>
              <a:endParaRPr lang="sv-SE" sz="1200">
                <a:effectLst/>
                <a:latin typeface="Calibri" panose="020F0502020204030204" pitchFamily="34" charset="0"/>
                <a:ea typeface="Times New Roman"/>
                <a:cs typeface="Times New Roman"/>
              </a:endParaRPr>
            </a:p>
          </p:txBody>
        </p:sp>
        <p:sp>
          <p:nvSpPr>
            <p:cNvPr id="58" name="Rectangle 57"/>
            <p:cNvSpPr>
              <a:spLocks noChangeArrowheads="1"/>
            </p:cNvSpPr>
            <p:nvPr/>
          </p:nvSpPr>
          <p:spPr bwMode="auto">
            <a:xfrm>
              <a:off x="6849" y="7646"/>
              <a:ext cx="270" cy="270"/>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59" name="Rectangle 58"/>
            <p:cNvSpPr>
              <a:spLocks noChangeArrowheads="1"/>
            </p:cNvSpPr>
            <p:nvPr/>
          </p:nvSpPr>
          <p:spPr bwMode="auto">
            <a:xfrm>
              <a:off x="7629" y="7646"/>
              <a:ext cx="270" cy="270"/>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60" name="Text Box 516"/>
            <p:cNvSpPr txBox="1">
              <a:spLocks noChangeArrowheads="1"/>
            </p:cNvSpPr>
            <p:nvPr/>
          </p:nvSpPr>
          <p:spPr bwMode="auto">
            <a:xfrm>
              <a:off x="7133" y="7770"/>
              <a:ext cx="82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0.11</a:t>
              </a:r>
            </a:p>
          </p:txBody>
        </p:sp>
        <p:cxnSp>
          <p:nvCxnSpPr>
            <p:cNvPr id="61" name="Line 517"/>
            <p:cNvCxnSpPr/>
            <p:nvPr/>
          </p:nvCxnSpPr>
          <p:spPr bwMode="auto">
            <a:xfrm>
              <a:off x="6954" y="7136"/>
              <a:ext cx="0" cy="51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62" name="Text Box 518"/>
            <p:cNvSpPr txBox="1">
              <a:spLocks noChangeArrowheads="1"/>
            </p:cNvSpPr>
            <p:nvPr/>
          </p:nvSpPr>
          <p:spPr bwMode="auto">
            <a:xfrm>
              <a:off x="7049" y="7225"/>
              <a:ext cx="68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0.055</a:t>
              </a:r>
            </a:p>
          </p:txBody>
        </p:sp>
        <p:sp>
          <p:nvSpPr>
            <p:cNvPr id="63" name="Rectangle 62"/>
            <p:cNvSpPr>
              <a:spLocks noChangeArrowheads="1"/>
            </p:cNvSpPr>
            <p:nvPr/>
          </p:nvSpPr>
          <p:spPr bwMode="auto">
            <a:xfrm>
              <a:off x="9580" y="5526"/>
              <a:ext cx="808" cy="1275"/>
            </a:xfrm>
            <a:prstGeom prst="rect">
              <a:avLst/>
            </a:prstGeom>
            <a:solidFill>
              <a:srgbClr val="3366FF">
                <a:alpha val="7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64" name="Rectangle 63"/>
            <p:cNvSpPr>
              <a:spLocks noChangeArrowheads="1"/>
            </p:cNvSpPr>
            <p:nvPr/>
          </p:nvSpPr>
          <p:spPr bwMode="auto">
            <a:xfrm>
              <a:off x="8904" y="6426"/>
              <a:ext cx="270" cy="270"/>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65" name="Rectangle 64"/>
            <p:cNvSpPr>
              <a:spLocks noChangeArrowheads="1"/>
            </p:cNvSpPr>
            <p:nvPr/>
          </p:nvSpPr>
          <p:spPr bwMode="auto">
            <a:xfrm>
              <a:off x="8904" y="5631"/>
              <a:ext cx="270" cy="270"/>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67" name="Line 524"/>
            <p:cNvCxnSpPr/>
            <p:nvPr/>
          </p:nvCxnSpPr>
          <p:spPr bwMode="auto">
            <a:xfrm flipV="1">
              <a:off x="8230" y="6591"/>
              <a:ext cx="67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68" name="Text Box 525"/>
            <p:cNvSpPr txBox="1">
              <a:spLocks noChangeArrowheads="1"/>
            </p:cNvSpPr>
            <p:nvPr/>
          </p:nvSpPr>
          <p:spPr bwMode="auto">
            <a:xfrm>
              <a:off x="8331" y="6260"/>
              <a:ext cx="56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0.07</a:t>
              </a:r>
            </a:p>
          </p:txBody>
        </p:sp>
        <p:sp>
          <p:nvSpPr>
            <p:cNvPr id="69" name="Text Box 526"/>
            <p:cNvSpPr txBox="1">
              <a:spLocks noChangeArrowheads="1"/>
            </p:cNvSpPr>
            <p:nvPr/>
          </p:nvSpPr>
          <p:spPr bwMode="auto">
            <a:xfrm>
              <a:off x="9056" y="5960"/>
              <a:ext cx="524"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0.11</a:t>
              </a:r>
            </a:p>
          </p:txBody>
        </p:sp>
        <p:sp>
          <p:nvSpPr>
            <p:cNvPr id="71" name="Rectangle 70"/>
            <p:cNvSpPr>
              <a:spLocks noChangeArrowheads="1"/>
            </p:cNvSpPr>
            <p:nvPr/>
          </p:nvSpPr>
          <p:spPr bwMode="auto">
            <a:xfrm>
              <a:off x="9834" y="6441"/>
              <a:ext cx="270" cy="270"/>
            </a:xfrm>
            <a:prstGeom prst="rect">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72" name="Rectangle 71"/>
            <p:cNvSpPr>
              <a:spLocks noChangeArrowheads="1"/>
            </p:cNvSpPr>
            <p:nvPr/>
          </p:nvSpPr>
          <p:spPr bwMode="auto">
            <a:xfrm>
              <a:off x="9834" y="5646"/>
              <a:ext cx="270" cy="270"/>
            </a:xfrm>
            <a:prstGeom prst="rect">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cxnSp>
          <p:nvCxnSpPr>
            <p:cNvPr id="73" name="Line 530"/>
            <p:cNvCxnSpPr/>
            <p:nvPr/>
          </p:nvCxnSpPr>
          <p:spPr bwMode="auto">
            <a:xfrm>
              <a:off x="9864" y="5931"/>
              <a:ext cx="0" cy="51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74" name="Text Box 531"/>
            <p:cNvSpPr txBox="1">
              <a:spLocks noChangeArrowheads="1"/>
            </p:cNvSpPr>
            <p:nvPr/>
          </p:nvSpPr>
          <p:spPr bwMode="auto">
            <a:xfrm>
              <a:off x="9800" y="6065"/>
              <a:ext cx="795"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dirty="0">
                  <a:effectLst/>
                  <a:latin typeface="Calibri" panose="020F0502020204030204" pitchFamily="34" charset="0"/>
                  <a:ea typeface="Times New Roman"/>
                  <a:cs typeface="Times New Roman"/>
                </a:rPr>
                <a:t>0.10</a:t>
              </a:r>
            </a:p>
          </p:txBody>
        </p:sp>
        <p:sp>
          <p:nvSpPr>
            <p:cNvPr id="75" name="Text Box 741"/>
            <p:cNvSpPr txBox="1">
              <a:spLocks noChangeArrowheads="1"/>
            </p:cNvSpPr>
            <p:nvPr/>
          </p:nvSpPr>
          <p:spPr bwMode="auto">
            <a:xfrm>
              <a:off x="6699" y="5376"/>
              <a:ext cx="1530" cy="1575"/>
            </a:xfrm>
            <a:prstGeom prst="rect">
              <a:avLst/>
            </a:prstGeom>
            <a:noFill/>
            <a:ln>
              <a:noFill/>
            </a:ln>
            <a:effectLst/>
            <a:extLst>
              <a:ext uri="{909E8E84-426E-40dd-AFC4-6F175D3DCCD1}">
                <a14:hiddenFill xmlns:a14="http://schemas.microsoft.com/office/drawing/2010/main">
                  <a:solidFill>
                    <a:srgbClr val="FF0000">
                      <a:alpha val="20000"/>
                    </a:srgbClr>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91440" tIns="45720" rIns="91440" bIns="45720" anchor="t" anchorCtr="0" upright="1">
              <a:noAutofit/>
            </a:bodyPr>
            <a:lstStyle/>
            <a:p>
              <a:pPr>
                <a:spcAft>
                  <a:spcPts val="0"/>
                </a:spcAft>
              </a:pPr>
              <a:r>
                <a:rPr lang="en-US" sz="1200">
                  <a:effectLst/>
                  <a:latin typeface="Calibri" panose="020F0502020204030204" pitchFamily="34" charset="0"/>
                  <a:ea typeface="Times New Roman"/>
                  <a:cs typeface="Times New Roman"/>
                </a:rPr>
                <a:t>No Poly_con </a:t>
              </a:r>
              <a:endParaRPr lang="sv-SE" sz="1200">
                <a:effectLst/>
                <a:latin typeface="Calibri" panose="020F0502020204030204" pitchFamily="34" charset="0"/>
                <a:ea typeface="Times New Roman"/>
                <a:cs typeface="Times New Roman"/>
              </a:endParaRPr>
            </a:p>
            <a:p>
              <a:pPr>
                <a:spcAft>
                  <a:spcPts val="0"/>
                </a:spcAft>
              </a:pPr>
              <a:r>
                <a:rPr lang="en-US" sz="1200">
                  <a:effectLst/>
                  <a:latin typeface="Calibri" panose="020F0502020204030204" pitchFamily="34" charset="0"/>
                  <a:ea typeface="Times New Roman"/>
                  <a:cs typeface="Times New Roman"/>
                </a:rPr>
                <a:t>or poly bends </a:t>
              </a:r>
              <a:endParaRPr lang="sv-SE" sz="1200">
                <a:effectLst/>
                <a:latin typeface="Calibri" panose="020F0502020204030204" pitchFamily="34" charset="0"/>
                <a:ea typeface="Times New Roman"/>
                <a:cs typeface="Times New Roman"/>
              </a:endParaRPr>
            </a:p>
            <a:p>
              <a:pPr>
                <a:spcAft>
                  <a:spcPts val="0"/>
                </a:spcAft>
              </a:pPr>
              <a:r>
                <a:rPr lang="en-US" sz="1200">
                  <a:effectLst/>
                  <a:latin typeface="Calibri" panose="020F0502020204030204" pitchFamily="34" charset="0"/>
                  <a:ea typeface="Times New Roman"/>
                  <a:cs typeface="Times New Roman"/>
                </a:rPr>
                <a:t>on active</a:t>
              </a:r>
              <a:endParaRPr lang="sv-SE" sz="1200">
                <a:effectLst/>
                <a:latin typeface="Calibri" panose="020F0502020204030204" pitchFamily="34" charset="0"/>
                <a:ea typeface="Times New Roman"/>
                <a:cs typeface="Times New Roman"/>
              </a:endParaRPr>
            </a:p>
            <a:p>
              <a:pPr>
                <a:spcAft>
                  <a:spcPts val="0"/>
                </a:spcAft>
              </a:pPr>
              <a:r>
                <a:rPr lang="en-US" sz="1200">
                  <a:effectLst/>
                  <a:latin typeface="Calibri" panose="020F0502020204030204" pitchFamily="34" charset="0"/>
                  <a:ea typeface="Times New Roman"/>
                  <a:cs typeface="Times New Roman"/>
                </a:rPr>
                <a:t> </a:t>
              </a:r>
              <a:endParaRPr lang="sv-SE" sz="1200">
                <a:effectLst/>
                <a:latin typeface="Calibri" panose="020F0502020204030204" pitchFamily="34" charset="0"/>
                <a:ea typeface="Times New Roman"/>
                <a:cs typeface="Times New Roman"/>
              </a:endParaRPr>
            </a:p>
          </p:txBody>
        </p:sp>
        <p:sp>
          <p:nvSpPr>
            <p:cNvPr id="76" name="Rectangle 75"/>
            <p:cNvSpPr>
              <a:spLocks noChangeArrowheads="1"/>
            </p:cNvSpPr>
            <p:nvPr/>
          </p:nvSpPr>
          <p:spPr bwMode="auto">
            <a:xfrm>
              <a:off x="8693" y="7581"/>
              <a:ext cx="254" cy="25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77" name="Rectangle 76"/>
            <p:cNvSpPr>
              <a:spLocks noChangeArrowheads="1"/>
            </p:cNvSpPr>
            <p:nvPr/>
          </p:nvSpPr>
          <p:spPr bwMode="auto">
            <a:xfrm>
              <a:off x="10157" y="7566"/>
              <a:ext cx="254" cy="255"/>
            </a:xfrm>
            <a:prstGeom prst="rect">
              <a:avLst/>
            </a:prstGeom>
            <a:solidFill>
              <a:srgbClr val="FF00FF"/>
            </a:solidFill>
            <a:ln w="9525">
              <a:solidFill>
                <a:srgbClr val="000000"/>
              </a:solidFill>
              <a:miter lim="800000"/>
              <a:headEnd/>
              <a:tailEnd/>
            </a:ln>
          </p:spPr>
          <p:txBody>
            <a:bodyPr rot="0" vert="horz" wrap="square" lIns="91440" tIns="45720" rIns="91440" bIns="45720" anchor="t" anchorCtr="0" upright="1">
              <a:noAutofit/>
            </a:bodyPr>
            <a:lstStyle/>
            <a:p>
              <a:endParaRPr lang="sv-SE" sz="1200">
                <a:latin typeface="Calibri" panose="020F0502020204030204" pitchFamily="34" charset="0"/>
              </a:endParaRPr>
            </a:p>
          </p:txBody>
        </p:sp>
        <p:sp>
          <p:nvSpPr>
            <p:cNvPr id="78" name="Text Box 745"/>
            <p:cNvSpPr txBox="1">
              <a:spLocks noChangeArrowheads="1"/>
            </p:cNvSpPr>
            <p:nvPr/>
          </p:nvSpPr>
          <p:spPr bwMode="auto">
            <a:xfrm>
              <a:off x="8656" y="7858"/>
              <a:ext cx="19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200">
                  <a:effectLst/>
                  <a:latin typeface="Calibri" panose="020F0502020204030204" pitchFamily="34" charset="0"/>
                  <a:ea typeface="Times New Roman"/>
                  <a:cs typeface="Times New Roman"/>
                </a:rPr>
                <a:t>*Min metal end 0.05</a:t>
              </a:r>
            </a:p>
          </p:txBody>
        </p:sp>
        <p:cxnSp>
          <p:nvCxnSpPr>
            <p:cNvPr id="79" name="Line 515"/>
            <p:cNvCxnSpPr/>
            <p:nvPr/>
          </p:nvCxnSpPr>
          <p:spPr bwMode="auto">
            <a:xfrm>
              <a:off x="7120" y="7781"/>
              <a:ext cx="495"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cxnSp>
        <p:nvCxnSpPr>
          <p:cNvPr id="104" name="Line 523"/>
          <p:cNvCxnSpPr/>
          <p:nvPr/>
        </p:nvCxnSpPr>
        <p:spPr bwMode="auto">
          <a:xfrm>
            <a:off x="5248717" y="3158178"/>
            <a:ext cx="0" cy="47723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3" name="Text Box 807"/>
          <p:cNvSpPr txBox="1">
            <a:spLocks noChangeArrowheads="1"/>
          </p:cNvSpPr>
          <p:nvPr/>
        </p:nvSpPr>
        <p:spPr bwMode="auto">
          <a:xfrm>
            <a:off x="849111" y="1713551"/>
            <a:ext cx="2473914" cy="36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2000" dirty="0" smtClean="0">
                <a:effectLst/>
                <a:latin typeface="Calibri" panose="020F0502020204030204" pitchFamily="34" charset="0"/>
                <a:ea typeface="Times New Roman"/>
                <a:cs typeface="Times New Roman"/>
              </a:rPr>
              <a:t>Contact and </a:t>
            </a:r>
            <a:r>
              <a:rPr lang="sv-SE" sz="2000" dirty="0" smtClean="0">
                <a:effectLst/>
                <a:latin typeface="Calibri" panose="020F0502020204030204" pitchFamily="34" charset="0"/>
                <a:ea typeface="Times New Roman"/>
                <a:cs typeface="Times New Roman"/>
              </a:rPr>
              <a:t>via* </a:t>
            </a:r>
            <a:r>
              <a:rPr lang="sv-SE" sz="2000" dirty="0" err="1" smtClean="0">
                <a:effectLst/>
                <a:latin typeface="Calibri" panose="020F0502020204030204" pitchFamily="34" charset="0"/>
                <a:ea typeface="Times New Roman"/>
                <a:cs typeface="Times New Roman"/>
              </a:rPr>
              <a:t>rules</a:t>
            </a:r>
            <a:endParaRPr lang="sv-SE" sz="2000" dirty="0">
              <a:effectLst/>
              <a:latin typeface="Calibri" panose="020F0502020204030204" pitchFamily="34" charset="0"/>
              <a:ea typeface="Times New Roman"/>
              <a:cs typeface="Times New Roman"/>
            </a:endParaRPr>
          </a:p>
        </p:txBody>
      </p:sp>
      <p:sp>
        <p:nvSpPr>
          <p:cNvPr id="3" name="TextBox 2"/>
          <p:cNvSpPr txBox="1"/>
          <p:nvPr/>
        </p:nvSpPr>
        <p:spPr>
          <a:xfrm>
            <a:off x="827584" y="2708920"/>
            <a:ext cx="1434632" cy="1477328"/>
          </a:xfrm>
          <a:prstGeom prst="rect">
            <a:avLst/>
          </a:prstGeom>
          <a:noFill/>
        </p:spPr>
        <p:txBody>
          <a:bodyPr wrap="none" rtlCol="0">
            <a:spAutoFit/>
          </a:bodyPr>
          <a:lstStyle/>
          <a:p>
            <a:r>
              <a:rPr lang="en-US" dirty="0" smtClean="0"/>
              <a:t>*A via is a </a:t>
            </a:r>
          </a:p>
          <a:p>
            <a:r>
              <a:rPr lang="en-US" dirty="0"/>
              <a:t>c</a:t>
            </a:r>
            <a:r>
              <a:rPr lang="en-US" dirty="0" smtClean="0"/>
              <a:t>ontact</a:t>
            </a:r>
          </a:p>
          <a:p>
            <a:r>
              <a:rPr lang="en-US" dirty="0"/>
              <a:t>b</a:t>
            </a:r>
            <a:r>
              <a:rPr lang="en-US" dirty="0" smtClean="0"/>
              <a:t>etween two</a:t>
            </a:r>
          </a:p>
          <a:p>
            <a:r>
              <a:rPr lang="en-US" dirty="0" smtClean="0"/>
              <a:t>metal layers.</a:t>
            </a:r>
          </a:p>
          <a:p>
            <a:endParaRPr lang="en-US" dirty="0"/>
          </a:p>
        </p:txBody>
      </p:sp>
    </p:spTree>
    <p:extLst>
      <p:ext uri="{BB962C8B-B14F-4D97-AF65-F5344CB8AC3E}">
        <p14:creationId xmlns:p14="http://schemas.microsoft.com/office/powerpoint/2010/main" val="241266941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sv-SE" dirty="0" err="1" smtClean="0"/>
              <a:t>Geometric</a:t>
            </a:r>
            <a:r>
              <a:rPr lang="sv-SE" dirty="0" smtClean="0"/>
              <a:t> design </a:t>
            </a:r>
            <a:r>
              <a:rPr lang="sv-SE" dirty="0" err="1" smtClean="0"/>
              <a:t>rules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47</a:t>
            </a:fld>
            <a:endParaRPr lang="en-US"/>
          </a:p>
        </p:txBody>
      </p:sp>
      <p:sp>
        <p:nvSpPr>
          <p:cNvPr id="105" name="Text Box 807"/>
          <p:cNvSpPr txBox="1">
            <a:spLocks noChangeArrowheads="1"/>
          </p:cNvSpPr>
          <p:nvPr/>
        </p:nvSpPr>
        <p:spPr bwMode="auto">
          <a:xfrm>
            <a:off x="323528" y="1268760"/>
            <a:ext cx="2473914" cy="362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2000" dirty="0" smtClean="0">
                <a:effectLst/>
                <a:latin typeface="Calibri" panose="020F0502020204030204" pitchFamily="34" charset="0"/>
                <a:ea typeface="Times New Roman"/>
                <a:cs typeface="Times New Roman"/>
              </a:rPr>
              <a:t>Contact and via </a:t>
            </a:r>
            <a:r>
              <a:rPr lang="sv-SE" sz="2000" dirty="0" err="1" smtClean="0">
                <a:effectLst/>
                <a:latin typeface="Calibri" panose="020F0502020204030204" pitchFamily="34" charset="0"/>
                <a:ea typeface="Times New Roman"/>
                <a:cs typeface="Times New Roman"/>
              </a:rPr>
              <a:t>rules</a:t>
            </a:r>
            <a:endParaRPr lang="sv-SE" sz="2000" dirty="0">
              <a:effectLst/>
              <a:latin typeface="Calibri" panose="020F0502020204030204" pitchFamily="34" charset="0"/>
              <a:ea typeface="Times New Roman"/>
              <a:cs typeface="Times New Roman"/>
            </a:endParaRPr>
          </a:p>
        </p:txBody>
      </p:sp>
      <p:sp>
        <p:nvSpPr>
          <p:cNvPr id="144" name="Rectangle 143"/>
          <p:cNvSpPr>
            <a:spLocks noChangeArrowheads="1"/>
          </p:cNvSpPr>
          <p:nvPr/>
        </p:nvSpPr>
        <p:spPr bwMode="auto">
          <a:xfrm>
            <a:off x="4043456" y="1814777"/>
            <a:ext cx="543693" cy="544467"/>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5" name="Text Box 1983"/>
          <p:cNvSpPr txBox="1">
            <a:spLocks noChangeArrowheads="1"/>
          </p:cNvSpPr>
          <p:nvPr/>
        </p:nvSpPr>
        <p:spPr bwMode="auto">
          <a:xfrm>
            <a:off x="4839688" y="1532890"/>
            <a:ext cx="518208" cy="37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a:effectLst/>
                <a:latin typeface="Arial"/>
                <a:ea typeface="Times New Roman"/>
                <a:cs typeface="Times New Roman"/>
              </a:rPr>
              <a:t>0.03</a:t>
            </a:r>
            <a:endParaRPr lang="sv-SE" sz="1200">
              <a:effectLst/>
              <a:latin typeface="Arial"/>
              <a:ea typeface="Times New Roman"/>
              <a:cs typeface="Times New Roman"/>
            </a:endParaRPr>
          </a:p>
        </p:txBody>
      </p:sp>
      <p:cxnSp>
        <p:nvCxnSpPr>
          <p:cNvPr id="146" name="Line 1984"/>
          <p:cNvCxnSpPr/>
          <p:nvPr/>
        </p:nvCxnSpPr>
        <p:spPr bwMode="auto">
          <a:xfrm>
            <a:off x="4807252" y="1579228"/>
            <a:ext cx="772" cy="243272"/>
          </a:xfrm>
          <a:prstGeom prst="line">
            <a:avLst/>
          </a:prstGeom>
          <a:noFill/>
          <a:ln w="63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47" name="Line 1985"/>
          <p:cNvCxnSpPr/>
          <p:nvPr/>
        </p:nvCxnSpPr>
        <p:spPr bwMode="auto">
          <a:xfrm flipV="1">
            <a:off x="4807252" y="1977731"/>
            <a:ext cx="772" cy="208519"/>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149" name="Rectangle 148"/>
          <p:cNvSpPr>
            <a:spLocks noChangeArrowheads="1"/>
          </p:cNvSpPr>
          <p:nvPr/>
        </p:nvSpPr>
        <p:spPr bwMode="auto">
          <a:xfrm>
            <a:off x="4209498" y="1980820"/>
            <a:ext cx="196162" cy="19693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50" name="Text Box 1988"/>
          <p:cNvSpPr txBox="1">
            <a:spLocks noChangeArrowheads="1"/>
          </p:cNvSpPr>
          <p:nvPr/>
        </p:nvSpPr>
        <p:spPr bwMode="auto">
          <a:xfrm>
            <a:off x="4868263" y="1944522"/>
            <a:ext cx="483454" cy="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0.09</a:t>
            </a:r>
            <a:endParaRPr lang="sv-SE" sz="1200" dirty="0">
              <a:effectLst/>
              <a:latin typeface="Arial"/>
              <a:ea typeface="Times New Roman"/>
              <a:cs typeface="Times New Roman"/>
            </a:endParaRPr>
          </a:p>
        </p:txBody>
      </p:sp>
      <p:cxnSp>
        <p:nvCxnSpPr>
          <p:cNvPr id="151" name="Line 1989"/>
          <p:cNvCxnSpPr/>
          <p:nvPr/>
        </p:nvCxnSpPr>
        <p:spPr bwMode="auto">
          <a:xfrm>
            <a:off x="4309896" y="1981592"/>
            <a:ext cx="554505"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 name="Line 1991"/>
          <p:cNvCxnSpPr/>
          <p:nvPr/>
        </p:nvCxnSpPr>
        <p:spPr bwMode="auto">
          <a:xfrm>
            <a:off x="4114507" y="1816322"/>
            <a:ext cx="763024"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4" name="Text Box 1992"/>
          <p:cNvSpPr txBox="1">
            <a:spLocks noChangeArrowheads="1"/>
          </p:cNvSpPr>
          <p:nvPr/>
        </p:nvSpPr>
        <p:spPr bwMode="auto">
          <a:xfrm>
            <a:off x="3820264" y="1532890"/>
            <a:ext cx="903581" cy="38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b="1" dirty="0" err="1">
                <a:effectLst/>
                <a:latin typeface="Arial"/>
                <a:ea typeface="Times New Roman"/>
                <a:cs typeface="Times New Roman"/>
              </a:rPr>
              <a:t>Diff_con</a:t>
            </a:r>
            <a:endParaRPr lang="sv-SE" sz="1200" dirty="0">
              <a:effectLst/>
              <a:latin typeface="Arial"/>
              <a:ea typeface="Times New Roman"/>
              <a:cs typeface="Times New Roman"/>
            </a:endParaRPr>
          </a:p>
        </p:txBody>
      </p:sp>
      <p:cxnSp>
        <p:nvCxnSpPr>
          <p:cNvPr id="160" name="Line 1998"/>
          <p:cNvCxnSpPr/>
          <p:nvPr/>
        </p:nvCxnSpPr>
        <p:spPr bwMode="auto">
          <a:xfrm>
            <a:off x="4263559" y="2177755"/>
            <a:ext cx="600843"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10" name="Group 9"/>
          <p:cNvGrpSpPr/>
          <p:nvPr/>
        </p:nvGrpSpPr>
        <p:grpSpPr>
          <a:xfrm>
            <a:off x="3643409" y="1985454"/>
            <a:ext cx="4528991" cy="1266723"/>
            <a:chOff x="3643409" y="1985454"/>
            <a:chExt cx="4528991" cy="1266723"/>
          </a:xfrm>
        </p:grpSpPr>
        <p:sp>
          <p:nvSpPr>
            <p:cNvPr id="36" name="Text Box 1980"/>
            <p:cNvSpPr txBox="1">
              <a:spLocks noChangeArrowheads="1"/>
            </p:cNvSpPr>
            <p:nvPr/>
          </p:nvSpPr>
          <p:spPr bwMode="auto">
            <a:xfrm>
              <a:off x="3643409" y="2695354"/>
              <a:ext cx="4528991" cy="55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91440" bIns="45720" anchor="t" anchorCtr="0" upright="1">
              <a:noAutofit/>
            </a:bodyPr>
            <a:lstStyle/>
            <a:p>
              <a:pPr>
                <a:spcAft>
                  <a:spcPts val="0"/>
                </a:spcAft>
              </a:pPr>
              <a:r>
                <a:rPr lang="en-US" sz="1400" dirty="0">
                  <a:effectLst/>
                  <a:latin typeface="Arial"/>
                  <a:ea typeface="Times New Roman"/>
                  <a:cs typeface="Times New Roman"/>
                </a:rPr>
                <a:t>For minimum width metal lines at least 0.04 enclosure is required on two opposite sides (bottom measures).</a:t>
              </a:r>
              <a:endParaRPr lang="sv-SE" sz="1400" dirty="0">
                <a:effectLst/>
                <a:latin typeface="Arial"/>
                <a:ea typeface="Times New Roman"/>
                <a:cs typeface="Times New Roman"/>
              </a:endParaRPr>
            </a:p>
          </p:txBody>
        </p:sp>
        <p:sp>
          <p:nvSpPr>
            <p:cNvPr id="161" name="Text Box 1999"/>
            <p:cNvSpPr txBox="1">
              <a:spLocks noChangeArrowheads="1"/>
            </p:cNvSpPr>
            <p:nvPr/>
          </p:nvSpPr>
          <p:spPr bwMode="auto">
            <a:xfrm>
              <a:off x="3994801" y="2549228"/>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dirty="0">
                  <a:effectLst/>
                  <a:latin typeface="Calibri"/>
                  <a:ea typeface="Times New Roman"/>
                  <a:cs typeface="Times New Roman"/>
                </a:rPr>
                <a:t>0.04</a:t>
              </a:r>
              <a:endParaRPr lang="sv-SE" sz="1200" dirty="0">
                <a:effectLst/>
                <a:latin typeface="Arial"/>
                <a:ea typeface="Times New Roman"/>
                <a:cs typeface="Times New Roman"/>
              </a:endParaRPr>
            </a:p>
          </p:txBody>
        </p:sp>
        <p:sp>
          <p:nvSpPr>
            <p:cNvPr id="162" name="Text Box 2000"/>
            <p:cNvSpPr txBox="1">
              <a:spLocks noChangeArrowheads="1"/>
            </p:cNvSpPr>
            <p:nvPr/>
          </p:nvSpPr>
          <p:spPr bwMode="auto">
            <a:xfrm>
              <a:off x="4419562" y="2549228"/>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a:effectLst/>
                  <a:latin typeface="Calibri"/>
                  <a:ea typeface="Times New Roman"/>
                  <a:cs typeface="Times New Roman"/>
                </a:rPr>
                <a:t>0.04</a:t>
              </a:r>
              <a:endParaRPr lang="sv-SE" sz="1200">
                <a:effectLst/>
                <a:latin typeface="Arial"/>
                <a:ea typeface="Times New Roman"/>
                <a:cs typeface="Times New Roman"/>
              </a:endParaRPr>
            </a:p>
          </p:txBody>
        </p:sp>
        <p:cxnSp>
          <p:nvCxnSpPr>
            <p:cNvPr id="152" name="Line 1990"/>
            <p:cNvCxnSpPr/>
            <p:nvPr/>
          </p:nvCxnSpPr>
          <p:spPr bwMode="auto">
            <a:xfrm flipH="1">
              <a:off x="4405661" y="2476632"/>
              <a:ext cx="251767"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 name="Line 1993"/>
            <p:cNvCxnSpPr/>
            <p:nvPr/>
          </p:nvCxnSpPr>
          <p:spPr bwMode="auto">
            <a:xfrm>
              <a:off x="4408750" y="1990860"/>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6" name="Line 1994"/>
            <p:cNvCxnSpPr/>
            <p:nvPr/>
          </p:nvCxnSpPr>
          <p:spPr bwMode="auto">
            <a:xfrm>
              <a:off x="4644299" y="1990860"/>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7" name="Line 1995"/>
            <p:cNvCxnSpPr/>
            <p:nvPr/>
          </p:nvCxnSpPr>
          <p:spPr bwMode="auto">
            <a:xfrm>
              <a:off x="3983989" y="1990860"/>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8" name="Line 1996"/>
            <p:cNvCxnSpPr/>
            <p:nvPr/>
          </p:nvCxnSpPr>
          <p:spPr bwMode="auto">
            <a:xfrm>
              <a:off x="4204092" y="1990860"/>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9" name="Line 1997"/>
            <p:cNvCxnSpPr/>
            <p:nvPr/>
          </p:nvCxnSpPr>
          <p:spPr bwMode="auto">
            <a:xfrm flipH="1">
              <a:off x="3970088" y="2476632"/>
              <a:ext cx="251767"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8" name="Rectangle 147"/>
            <p:cNvSpPr>
              <a:spLocks noChangeArrowheads="1"/>
            </p:cNvSpPr>
            <p:nvPr/>
          </p:nvSpPr>
          <p:spPr bwMode="auto">
            <a:xfrm>
              <a:off x="3707509" y="1985454"/>
              <a:ext cx="937562" cy="196935"/>
            </a:xfrm>
            <a:prstGeom prst="rect">
              <a:avLst/>
            </a:prstGeom>
            <a:solidFill>
              <a:srgbClr val="3366FF">
                <a:alpha val="8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grpSp>
      <p:sp>
        <p:nvSpPr>
          <p:cNvPr id="125" name="Rectangle 124"/>
          <p:cNvSpPr>
            <a:spLocks noChangeArrowheads="1"/>
          </p:cNvSpPr>
          <p:nvPr/>
        </p:nvSpPr>
        <p:spPr bwMode="auto">
          <a:xfrm>
            <a:off x="5888460" y="1811688"/>
            <a:ext cx="543693" cy="544467"/>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27" name="Text Box 2004"/>
          <p:cNvSpPr txBox="1">
            <a:spLocks noChangeArrowheads="1"/>
          </p:cNvSpPr>
          <p:nvPr/>
        </p:nvSpPr>
        <p:spPr bwMode="auto">
          <a:xfrm>
            <a:off x="6714811" y="1532890"/>
            <a:ext cx="502762" cy="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a:effectLst/>
                <a:latin typeface="Arial"/>
                <a:ea typeface="Times New Roman"/>
                <a:cs typeface="Times New Roman"/>
              </a:rPr>
              <a:t>0.03</a:t>
            </a:r>
            <a:endParaRPr lang="sv-SE" sz="1200">
              <a:effectLst/>
              <a:latin typeface="Arial"/>
              <a:ea typeface="Times New Roman"/>
              <a:cs typeface="Times New Roman"/>
            </a:endParaRPr>
          </a:p>
        </p:txBody>
      </p:sp>
      <p:sp>
        <p:nvSpPr>
          <p:cNvPr id="128" name="Text Box 2005"/>
          <p:cNvSpPr txBox="1">
            <a:spLocks noChangeArrowheads="1"/>
          </p:cNvSpPr>
          <p:nvPr/>
        </p:nvSpPr>
        <p:spPr bwMode="auto">
          <a:xfrm>
            <a:off x="6703227" y="1944522"/>
            <a:ext cx="468009" cy="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a:effectLst/>
                <a:latin typeface="Arial"/>
                <a:ea typeface="Times New Roman"/>
                <a:cs typeface="Times New Roman"/>
              </a:rPr>
              <a:t>0.09</a:t>
            </a:r>
            <a:endParaRPr lang="sv-SE" sz="1200">
              <a:effectLst/>
              <a:latin typeface="Arial"/>
              <a:ea typeface="Times New Roman"/>
              <a:cs typeface="Times New Roman"/>
            </a:endParaRPr>
          </a:p>
        </p:txBody>
      </p:sp>
      <p:sp>
        <p:nvSpPr>
          <p:cNvPr id="129" name="Text Box 2006"/>
          <p:cNvSpPr txBox="1">
            <a:spLocks noChangeArrowheads="1"/>
          </p:cNvSpPr>
          <p:nvPr/>
        </p:nvSpPr>
        <p:spPr bwMode="auto">
          <a:xfrm>
            <a:off x="5665267" y="1532890"/>
            <a:ext cx="1042593" cy="38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b="1">
                <a:effectLst/>
                <a:latin typeface="Arial"/>
                <a:ea typeface="Times New Roman"/>
                <a:cs typeface="Times New Roman"/>
              </a:rPr>
              <a:t>Poly_con</a:t>
            </a:r>
            <a:endParaRPr lang="sv-SE" sz="1200">
              <a:effectLst/>
              <a:latin typeface="Arial"/>
              <a:ea typeface="Times New Roman"/>
              <a:cs typeface="Times New Roman"/>
            </a:endParaRPr>
          </a:p>
        </p:txBody>
      </p:sp>
      <p:sp>
        <p:nvSpPr>
          <p:cNvPr id="130" name="Rectangle 129"/>
          <p:cNvSpPr>
            <a:spLocks noChangeArrowheads="1"/>
          </p:cNvSpPr>
          <p:nvPr/>
        </p:nvSpPr>
        <p:spPr bwMode="auto">
          <a:xfrm>
            <a:off x="6062225" y="1985454"/>
            <a:ext cx="196162" cy="19693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31" name="Line 2008"/>
          <p:cNvCxnSpPr/>
          <p:nvPr/>
        </p:nvCxnSpPr>
        <p:spPr bwMode="auto">
          <a:xfrm>
            <a:off x="6077671" y="1814777"/>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2" name="Line 2009"/>
          <p:cNvCxnSpPr/>
          <p:nvPr/>
        </p:nvCxnSpPr>
        <p:spPr bwMode="auto">
          <a:xfrm>
            <a:off x="6656117" y="1571505"/>
            <a:ext cx="772" cy="243272"/>
          </a:xfrm>
          <a:prstGeom prst="line">
            <a:avLst/>
          </a:prstGeom>
          <a:noFill/>
          <a:ln w="63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33" name="Line 2010"/>
          <p:cNvCxnSpPr/>
          <p:nvPr/>
        </p:nvCxnSpPr>
        <p:spPr bwMode="auto">
          <a:xfrm flipV="1">
            <a:off x="6656117" y="1971553"/>
            <a:ext cx="772" cy="208519"/>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34" name="Line 2011"/>
          <p:cNvCxnSpPr/>
          <p:nvPr/>
        </p:nvCxnSpPr>
        <p:spPr bwMode="auto">
          <a:xfrm>
            <a:off x="6073037" y="2173893"/>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5" name="Line 2012"/>
          <p:cNvCxnSpPr/>
          <p:nvPr/>
        </p:nvCxnSpPr>
        <p:spPr bwMode="auto">
          <a:xfrm>
            <a:off x="6073037" y="1976959"/>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7" name="Group 6"/>
          <p:cNvGrpSpPr/>
          <p:nvPr/>
        </p:nvGrpSpPr>
        <p:grpSpPr>
          <a:xfrm>
            <a:off x="5542473" y="1976959"/>
            <a:ext cx="1020197" cy="764570"/>
            <a:chOff x="5542473" y="1976959"/>
            <a:chExt cx="1020197" cy="764570"/>
          </a:xfrm>
        </p:grpSpPr>
        <p:cxnSp>
          <p:nvCxnSpPr>
            <p:cNvPr id="136" name="Line 2013"/>
            <p:cNvCxnSpPr/>
            <p:nvPr/>
          </p:nvCxnSpPr>
          <p:spPr bwMode="auto">
            <a:xfrm>
              <a:off x="5834399" y="1992405"/>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7" name="Line 2014"/>
            <p:cNvCxnSpPr/>
            <p:nvPr/>
          </p:nvCxnSpPr>
          <p:spPr bwMode="auto">
            <a:xfrm>
              <a:off x="6054502" y="1992405"/>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8" name="Line 2015"/>
            <p:cNvCxnSpPr/>
            <p:nvPr/>
          </p:nvCxnSpPr>
          <p:spPr bwMode="auto">
            <a:xfrm>
              <a:off x="6258387" y="1992405"/>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9" name="Line 2016"/>
            <p:cNvCxnSpPr/>
            <p:nvPr/>
          </p:nvCxnSpPr>
          <p:spPr bwMode="auto">
            <a:xfrm>
              <a:off x="6478490" y="1992405"/>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0" name="Line 2017"/>
            <p:cNvCxnSpPr/>
            <p:nvPr/>
          </p:nvCxnSpPr>
          <p:spPr bwMode="auto">
            <a:xfrm flipH="1">
              <a:off x="6244486" y="2476632"/>
              <a:ext cx="251767"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1" name="Line 2018"/>
            <p:cNvCxnSpPr/>
            <p:nvPr/>
          </p:nvCxnSpPr>
          <p:spPr bwMode="auto">
            <a:xfrm flipH="1">
              <a:off x="5820498" y="2476632"/>
              <a:ext cx="251767"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2" name="Text Box 2019"/>
            <p:cNvSpPr txBox="1">
              <a:spLocks noChangeArrowheads="1"/>
            </p:cNvSpPr>
            <p:nvPr/>
          </p:nvSpPr>
          <p:spPr bwMode="auto">
            <a:xfrm>
              <a:off x="5847528" y="2549228"/>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dirty="0">
                  <a:effectLst/>
                  <a:latin typeface="Calibri"/>
                  <a:ea typeface="Times New Roman"/>
                  <a:cs typeface="Times New Roman"/>
                </a:rPr>
                <a:t>0.04</a:t>
              </a:r>
              <a:endParaRPr lang="sv-SE" sz="1200" dirty="0">
                <a:effectLst/>
                <a:latin typeface="Arial"/>
                <a:ea typeface="Times New Roman"/>
                <a:cs typeface="Times New Roman"/>
              </a:endParaRPr>
            </a:p>
          </p:txBody>
        </p:sp>
        <p:sp>
          <p:nvSpPr>
            <p:cNvPr id="143" name="Text Box 2020"/>
            <p:cNvSpPr txBox="1">
              <a:spLocks noChangeArrowheads="1"/>
            </p:cNvSpPr>
            <p:nvPr/>
          </p:nvSpPr>
          <p:spPr bwMode="auto">
            <a:xfrm>
              <a:off x="6272288" y="2549228"/>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a:effectLst/>
                  <a:latin typeface="Calibri"/>
                  <a:ea typeface="Times New Roman"/>
                  <a:cs typeface="Times New Roman"/>
                </a:rPr>
                <a:t>0.04</a:t>
              </a:r>
              <a:endParaRPr lang="sv-SE" sz="1200">
                <a:effectLst/>
                <a:latin typeface="Arial"/>
                <a:ea typeface="Times New Roman"/>
                <a:cs typeface="Times New Roman"/>
              </a:endParaRPr>
            </a:p>
          </p:txBody>
        </p:sp>
        <p:sp>
          <p:nvSpPr>
            <p:cNvPr id="126" name="Rectangle 125"/>
            <p:cNvSpPr>
              <a:spLocks noChangeArrowheads="1"/>
            </p:cNvSpPr>
            <p:nvPr/>
          </p:nvSpPr>
          <p:spPr bwMode="auto">
            <a:xfrm>
              <a:off x="5542473" y="1976959"/>
              <a:ext cx="937562" cy="196935"/>
            </a:xfrm>
            <a:prstGeom prst="rect">
              <a:avLst/>
            </a:prstGeom>
            <a:solidFill>
              <a:srgbClr val="3366FF">
                <a:alpha val="8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grpSp>
      <p:grpSp>
        <p:nvGrpSpPr>
          <p:cNvPr id="11" name="Group 10"/>
          <p:cNvGrpSpPr/>
          <p:nvPr/>
        </p:nvGrpSpPr>
        <p:grpSpPr>
          <a:xfrm>
            <a:off x="3368473" y="3256648"/>
            <a:ext cx="4341008" cy="1835741"/>
            <a:chOff x="3368473" y="3256648"/>
            <a:chExt cx="4341008" cy="1835741"/>
          </a:xfrm>
        </p:grpSpPr>
        <p:sp>
          <p:nvSpPr>
            <p:cNvPr id="34" name="Text Box 1978"/>
            <p:cNvSpPr txBox="1">
              <a:spLocks noChangeArrowheads="1"/>
            </p:cNvSpPr>
            <p:nvPr/>
          </p:nvSpPr>
          <p:spPr bwMode="auto">
            <a:xfrm>
              <a:off x="6102343" y="4629013"/>
              <a:ext cx="1535315" cy="46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800">
                  <a:effectLst/>
                  <a:latin typeface="Arial"/>
                  <a:ea typeface="Times New Roman"/>
                  <a:cs typeface="Times New Roman"/>
                </a:rPr>
                <a:t>At least two 0.08 metal </a:t>
              </a:r>
              <a:br>
                <a:rPr lang="en-US" sz="800">
                  <a:effectLst/>
                  <a:latin typeface="Arial"/>
                  <a:ea typeface="Times New Roman"/>
                  <a:cs typeface="Times New Roman"/>
                </a:rPr>
              </a:br>
              <a:r>
                <a:rPr lang="en-US" sz="800">
                  <a:effectLst/>
                  <a:latin typeface="Arial"/>
                  <a:ea typeface="Times New Roman"/>
                  <a:cs typeface="Times New Roman"/>
                </a:rPr>
                <a:t>ends on metal pad</a:t>
              </a:r>
              <a:endParaRPr lang="sv-SE" sz="1200">
                <a:effectLst/>
                <a:latin typeface="Arial"/>
                <a:ea typeface="Times New Roman"/>
                <a:cs typeface="Times New Roman"/>
              </a:endParaRPr>
            </a:p>
          </p:txBody>
        </p:sp>
        <p:cxnSp>
          <p:nvCxnSpPr>
            <p:cNvPr id="96" name="Line 2029"/>
            <p:cNvCxnSpPr/>
            <p:nvPr/>
          </p:nvCxnSpPr>
          <p:spPr bwMode="auto">
            <a:xfrm>
              <a:off x="4614951" y="3731608"/>
              <a:ext cx="0" cy="18689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98" name="Line 2031"/>
            <p:cNvCxnSpPr/>
            <p:nvPr/>
          </p:nvCxnSpPr>
          <p:spPr bwMode="auto">
            <a:xfrm>
              <a:off x="3989395" y="3725430"/>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9" name="Text Box 2032"/>
            <p:cNvSpPr txBox="1">
              <a:spLocks noChangeArrowheads="1"/>
            </p:cNvSpPr>
            <p:nvPr/>
          </p:nvSpPr>
          <p:spPr bwMode="auto">
            <a:xfrm>
              <a:off x="4732340" y="3655923"/>
              <a:ext cx="732904" cy="48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0.005**</a:t>
              </a:r>
              <a:endParaRPr lang="sv-SE" sz="1200" dirty="0">
                <a:effectLst/>
                <a:latin typeface="Arial"/>
                <a:ea typeface="Times New Roman"/>
                <a:cs typeface="Times New Roman"/>
              </a:endParaRPr>
            </a:p>
            <a:p>
              <a:pPr>
                <a:spcAft>
                  <a:spcPts val="0"/>
                </a:spcAft>
              </a:pPr>
              <a:r>
                <a:rPr lang="sv-SE" sz="800" dirty="0">
                  <a:effectLst/>
                  <a:latin typeface="Arial"/>
                  <a:ea typeface="Times New Roman"/>
                  <a:cs typeface="Times New Roman"/>
                </a:rPr>
                <a:t>**Met1 0.01</a:t>
              </a:r>
              <a:endParaRPr lang="sv-SE" sz="1200" dirty="0">
                <a:effectLst/>
                <a:latin typeface="Arial"/>
                <a:ea typeface="Times New Roman"/>
                <a:cs typeface="Times New Roman"/>
              </a:endParaRPr>
            </a:p>
            <a:p>
              <a:pPr>
                <a:spcAft>
                  <a:spcPts val="0"/>
                </a:spcAft>
              </a:pPr>
              <a:r>
                <a:rPr lang="sv-SE" sz="1100" dirty="0">
                  <a:effectLst/>
                  <a:latin typeface="Arial"/>
                  <a:ea typeface="Times New Roman"/>
                  <a:cs typeface="Times New Roman"/>
                </a:rPr>
                <a:t> </a:t>
              </a:r>
              <a:endParaRPr lang="sv-SE" sz="1200" dirty="0">
                <a:effectLst/>
                <a:latin typeface="Arial"/>
                <a:ea typeface="Times New Roman"/>
                <a:cs typeface="Times New Roman"/>
              </a:endParaRPr>
            </a:p>
          </p:txBody>
        </p:sp>
        <p:sp>
          <p:nvSpPr>
            <p:cNvPr id="100" name="Rectangle 99"/>
            <p:cNvSpPr>
              <a:spLocks noChangeArrowheads="1"/>
            </p:cNvSpPr>
            <p:nvPr/>
          </p:nvSpPr>
          <p:spPr bwMode="auto">
            <a:xfrm>
              <a:off x="3629507" y="3726974"/>
              <a:ext cx="775381" cy="544467"/>
            </a:xfrm>
            <a:prstGeom prst="rect">
              <a:avLst/>
            </a:prstGeom>
            <a:solidFill>
              <a:srgbClr val="3366FF"/>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02" name="Rectangle 101"/>
            <p:cNvSpPr>
              <a:spLocks noChangeArrowheads="1"/>
            </p:cNvSpPr>
            <p:nvPr/>
          </p:nvSpPr>
          <p:spPr bwMode="auto">
            <a:xfrm>
              <a:off x="3919117" y="3916958"/>
              <a:ext cx="196934" cy="196935"/>
            </a:xfrm>
            <a:prstGeom prst="rect">
              <a:avLst/>
            </a:prstGeom>
            <a:solidFill>
              <a:srgbClr val="9933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09" name="Line 2040"/>
            <p:cNvCxnSpPr/>
            <p:nvPr/>
          </p:nvCxnSpPr>
          <p:spPr bwMode="auto">
            <a:xfrm>
              <a:off x="4002524" y="3916186"/>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0" name="Text Box 2041"/>
            <p:cNvSpPr txBox="1">
              <a:spLocks noChangeArrowheads="1"/>
            </p:cNvSpPr>
            <p:nvPr/>
          </p:nvSpPr>
          <p:spPr bwMode="auto">
            <a:xfrm>
              <a:off x="3368473" y="3256648"/>
              <a:ext cx="1487433" cy="38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b="1" dirty="0">
                  <a:effectLst/>
                  <a:latin typeface="Arial"/>
                  <a:ea typeface="Times New Roman"/>
                  <a:cs typeface="Times New Roman"/>
                </a:rPr>
                <a:t>Via </a:t>
              </a:r>
              <a:r>
                <a:rPr lang="sv-SE" sz="1100" b="1" dirty="0" smtClean="0">
                  <a:effectLst/>
                  <a:latin typeface="Arial"/>
                  <a:ea typeface="Times New Roman"/>
                  <a:cs typeface="Times New Roman"/>
                </a:rPr>
                <a:t>1-4: 0.10x0.10</a:t>
              </a:r>
              <a:endParaRPr lang="sv-SE" sz="1200" dirty="0">
                <a:effectLst/>
                <a:latin typeface="Arial"/>
                <a:ea typeface="Times New Roman"/>
                <a:cs typeface="Times New Roman"/>
              </a:endParaRPr>
            </a:p>
          </p:txBody>
        </p:sp>
        <p:sp>
          <p:nvSpPr>
            <p:cNvPr id="41" name="Text Box 2050"/>
            <p:cNvSpPr txBox="1">
              <a:spLocks noChangeArrowheads="1"/>
            </p:cNvSpPr>
            <p:nvPr/>
          </p:nvSpPr>
          <p:spPr bwMode="auto">
            <a:xfrm>
              <a:off x="6071452" y="3256648"/>
              <a:ext cx="1373906" cy="26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b="1" dirty="0">
                  <a:effectLst/>
                  <a:latin typeface="Arial"/>
                  <a:ea typeface="Times New Roman"/>
                  <a:cs typeface="Times New Roman"/>
                </a:rPr>
                <a:t>Via </a:t>
              </a:r>
              <a:r>
                <a:rPr lang="sv-SE" sz="1100" b="1" dirty="0" smtClean="0">
                  <a:effectLst/>
                  <a:latin typeface="Arial"/>
                  <a:ea typeface="Times New Roman"/>
                  <a:cs typeface="Times New Roman"/>
                </a:rPr>
                <a:t>5-6: 0.36x0.36</a:t>
              </a:r>
              <a:endParaRPr lang="sv-SE" sz="1200" dirty="0">
                <a:effectLst/>
                <a:latin typeface="Arial"/>
                <a:ea typeface="Times New Roman"/>
                <a:cs typeface="Times New Roman"/>
              </a:endParaRPr>
            </a:p>
          </p:txBody>
        </p:sp>
        <p:cxnSp>
          <p:nvCxnSpPr>
            <p:cNvPr id="51" name="Line 2053"/>
            <p:cNvCxnSpPr/>
            <p:nvPr/>
          </p:nvCxnSpPr>
          <p:spPr bwMode="auto">
            <a:xfrm>
              <a:off x="6591976" y="3720796"/>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52" name="Rectangle 51"/>
            <p:cNvSpPr>
              <a:spLocks noChangeArrowheads="1"/>
            </p:cNvSpPr>
            <p:nvPr/>
          </p:nvSpPr>
          <p:spPr bwMode="auto">
            <a:xfrm>
              <a:off x="6221276" y="3720796"/>
              <a:ext cx="775381" cy="5444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53" name="Line 2055"/>
            <p:cNvCxnSpPr/>
            <p:nvPr/>
          </p:nvCxnSpPr>
          <p:spPr bwMode="auto">
            <a:xfrm>
              <a:off x="7145709" y="3473662"/>
              <a:ext cx="772" cy="243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83" name="Rectangle 82"/>
            <p:cNvSpPr>
              <a:spLocks noChangeArrowheads="1"/>
            </p:cNvSpPr>
            <p:nvPr/>
          </p:nvSpPr>
          <p:spPr bwMode="auto">
            <a:xfrm>
              <a:off x="6510113" y="3910780"/>
              <a:ext cx="196934" cy="196935"/>
            </a:xfrm>
            <a:prstGeom prst="rect">
              <a:avLst/>
            </a:prstGeom>
            <a:solidFill>
              <a:srgbClr val="9933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86" name="Line 2063"/>
            <p:cNvCxnSpPr/>
            <p:nvPr/>
          </p:nvCxnSpPr>
          <p:spPr bwMode="auto">
            <a:xfrm>
              <a:off x="6532509" y="3910007"/>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87" name="Text Box 2064"/>
            <p:cNvSpPr txBox="1">
              <a:spLocks noChangeArrowheads="1"/>
            </p:cNvSpPr>
            <p:nvPr/>
          </p:nvSpPr>
          <p:spPr bwMode="auto">
            <a:xfrm>
              <a:off x="7234522" y="3696082"/>
              <a:ext cx="474959" cy="2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0.02</a:t>
              </a:r>
              <a:endParaRPr lang="sv-SE" sz="1200" dirty="0">
                <a:effectLst/>
                <a:latin typeface="Arial"/>
                <a:ea typeface="Times New Roman"/>
                <a:cs typeface="Times New Roman"/>
              </a:endParaRPr>
            </a:p>
          </p:txBody>
        </p:sp>
        <p:sp>
          <p:nvSpPr>
            <p:cNvPr id="92" name="Text Box 2069"/>
            <p:cNvSpPr txBox="1">
              <a:spLocks noChangeArrowheads="1"/>
            </p:cNvSpPr>
            <p:nvPr/>
          </p:nvSpPr>
          <p:spPr bwMode="auto">
            <a:xfrm>
              <a:off x="6312406" y="4428988"/>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dirty="0">
                  <a:effectLst/>
                  <a:latin typeface="Calibri"/>
                  <a:ea typeface="Times New Roman"/>
                  <a:cs typeface="Times New Roman"/>
                </a:rPr>
                <a:t>0.08</a:t>
              </a:r>
              <a:endParaRPr lang="sv-SE" sz="1200" dirty="0">
                <a:effectLst/>
                <a:latin typeface="Arial"/>
                <a:ea typeface="Times New Roman"/>
                <a:cs typeface="Times New Roman"/>
              </a:endParaRPr>
            </a:p>
          </p:txBody>
        </p:sp>
        <p:sp>
          <p:nvSpPr>
            <p:cNvPr id="93" name="Text Box 2070"/>
            <p:cNvSpPr txBox="1">
              <a:spLocks noChangeArrowheads="1"/>
            </p:cNvSpPr>
            <p:nvPr/>
          </p:nvSpPr>
          <p:spPr bwMode="auto">
            <a:xfrm>
              <a:off x="6721721" y="4428988"/>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a:effectLst/>
                  <a:latin typeface="Calibri"/>
                  <a:ea typeface="Times New Roman"/>
                  <a:cs typeface="Times New Roman"/>
                </a:rPr>
                <a:t>0.08</a:t>
              </a:r>
              <a:endParaRPr lang="sv-SE" sz="1200">
                <a:effectLst/>
                <a:latin typeface="Arial"/>
                <a:ea typeface="Times New Roman"/>
                <a:cs typeface="Times New Roman"/>
              </a:endParaRPr>
            </a:p>
          </p:txBody>
        </p:sp>
      </p:grpSp>
      <p:grpSp>
        <p:nvGrpSpPr>
          <p:cNvPr id="12" name="Group 11"/>
          <p:cNvGrpSpPr/>
          <p:nvPr/>
        </p:nvGrpSpPr>
        <p:grpSpPr>
          <a:xfrm>
            <a:off x="3449688" y="3817720"/>
            <a:ext cx="1612420" cy="1257293"/>
            <a:chOff x="3449688" y="3817720"/>
            <a:chExt cx="1612420" cy="1257293"/>
          </a:xfrm>
        </p:grpSpPr>
        <p:cxnSp>
          <p:nvCxnSpPr>
            <p:cNvPr id="193" name="Line 2045"/>
            <p:cNvCxnSpPr/>
            <p:nvPr/>
          </p:nvCxnSpPr>
          <p:spPr bwMode="auto">
            <a:xfrm>
              <a:off x="3706686" y="3898038"/>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5" name="Text Box 1979"/>
            <p:cNvSpPr txBox="1">
              <a:spLocks noChangeArrowheads="1"/>
            </p:cNvSpPr>
            <p:nvPr/>
          </p:nvSpPr>
          <p:spPr bwMode="auto">
            <a:xfrm>
              <a:off x="3526793" y="4611637"/>
              <a:ext cx="1535315" cy="46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800">
                  <a:effectLst/>
                  <a:latin typeface="Arial"/>
                  <a:ea typeface="Times New Roman"/>
                  <a:cs typeface="Times New Roman"/>
                </a:rPr>
                <a:t>At least two 0.05 metal </a:t>
              </a:r>
              <a:br>
                <a:rPr lang="en-US" sz="800">
                  <a:effectLst/>
                  <a:latin typeface="Arial"/>
                  <a:ea typeface="Times New Roman"/>
                  <a:cs typeface="Times New Roman"/>
                </a:rPr>
              </a:br>
              <a:r>
                <a:rPr lang="en-US" sz="800">
                  <a:effectLst/>
                  <a:latin typeface="Arial"/>
                  <a:ea typeface="Times New Roman"/>
                  <a:cs typeface="Times New Roman"/>
                </a:rPr>
                <a:t>ends on metal pad</a:t>
              </a:r>
              <a:endParaRPr lang="sv-SE" sz="1200">
                <a:effectLst/>
                <a:latin typeface="Arial"/>
                <a:ea typeface="Times New Roman"/>
                <a:cs typeface="Times New Roman"/>
              </a:endParaRPr>
            </a:p>
          </p:txBody>
        </p:sp>
        <p:cxnSp>
          <p:nvCxnSpPr>
            <p:cNvPr id="186" name="Line 2030"/>
            <p:cNvCxnSpPr/>
            <p:nvPr/>
          </p:nvCxnSpPr>
          <p:spPr bwMode="auto">
            <a:xfrm flipV="1">
              <a:off x="4521390" y="4183014"/>
              <a:ext cx="772" cy="30119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87" name="Rectangle 186"/>
            <p:cNvSpPr>
              <a:spLocks noChangeArrowheads="1"/>
            </p:cNvSpPr>
            <p:nvPr/>
          </p:nvSpPr>
          <p:spPr bwMode="auto">
            <a:xfrm>
              <a:off x="3449688" y="3817720"/>
              <a:ext cx="868704" cy="359116"/>
            </a:xfrm>
            <a:prstGeom prst="rect">
              <a:avLst/>
            </a:prstGeom>
            <a:solidFill>
              <a:srgbClr val="FFFFFF">
                <a:alpha val="6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88" name="Text Box 2037"/>
            <p:cNvSpPr txBox="1">
              <a:spLocks noChangeArrowheads="1"/>
            </p:cNvSpPr>
            <p:nvPr/>
          </p:nvSpPr>
          <p:spPr bwMode="auto">
            <a:xfrm>
              <a:off x="4596223" y="4053361"/>
              <a:ext cx="437866" cy="33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1100" dirty="0" smtClean="0">
                  <a:effectLst/>
                  <a:latin typeface="Arial"/>
                  <a:ea typeface="Times New Roman"/>
                  <a:cs typeface="Times New Roman"/>
                </a:rPr>
                <a:t>0.005</a:t>
              </a:r>
              <a:endParaRPr lang="sv-SE" sz="1200" dirty="0">
                <a:effectLst/>
                <a:latin typeface="Arial"/>
                <a:ea typeface="Times New Roman"/>
                <a:cs typeface="Times New Roman"/>
              </a:endParaRPr>
            </a:p>
          </p:txBody>
        </p:sp>
        <p:cxnSp>
          <p:nvCxnSpPr>
            <p:cNvPr id="189" name="Line 2038"/>
            <p:cNvCxnSpPr/>
            <p:nvPr/>
          </p:nvCxnSpPr>
          <p:spPr bwMode="auto">
            <a:xfrm>
              <a:off x="3917625" y="4105063"/>
              <a:ext cx="682706" cy="77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90" name="Line 2042"/>
            <p:cNvCxnSpPr/>
            <p:nvPr/>
          </p:nvCxnSpPr>
          <p:spPr bwMode="auto">
            <a:xfrm flipH="1">
              <a:off x="4091287" y="4390761"/>
              <a:ext cx="218558"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1" name="Line 2043"/>
            <p:cNvCxnSpPr/>
            <p:nvPr/>
          </p:nvCxnSpPr>
          <p:spPr bwMode="auto">
            <a:xfrm>
              <a:off x="4109822" y="3904989"/>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2" name="Line 2044"/>
            <p:cNvCxnSpPr/>
            <p:nvPr/>
          </p:nvCxnSpPr>
          <p:spPr bwMode="auto">
            <a:xfrm>
              <a:off x="4316796" y="3895721"/>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 name="Line 2046"/>
            <p:cNvCxnSpPr/>
            <p:nvPr/>
          </p:nvCxnSpPr>
          <p:spPr bwMode="auto">
            <a:xfrm>
              <a:off x="3912888" y="3904989"/>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5" name="Text Box 2047"/>
            <p:cNvSpPr txBox="1">
              <a:spLocks noChangeArrowheads="1"/>
            </p:cNvSpPr>
            <p:nvPr/>
          </p:nvSpPr>
          <p:spPr bwMode="auto">
            <a:xfrm>
              <a:off x="3719042" y="4417019"/>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dirty="0">
                  <a:effectLst/>
                  <a:latin typeface="Calibri"/>
                  <a:ea typeface="Times New Roman"/>
                  <a:cs typeface="Times New Roman"/>
                </a:rPr>
                <a:t>0.05</a:t>
              </a:r>
              <a:endParaRPr lang="sv-SE" sz="1200" dirty="0">
                <a:effectLst/>
                <a:latin typeface="Arial"/>
                <a:ea typeface="Times New Roman"/>
                <a:cs typeface="Times New Roman"/>
              </a:endParaRPr>
            </a:p>
          </p:txBody>
        </p:sp>
        <p:sp>
          <p:nvSpPr>
            <p:cNvPr id="196" name="Text Box 2048"/>
            <p:cNvSpPr txBox="1">
              <a:spLocks noChangeArrowheads="1"/>
            </p:cNvSpPr>
            <p:nvPr/>
          </p:nvSpPr>
          <p:spPr bwMode="auto">
            <a:xfrm>
              <a:off x="4121406" y="4417019"/>
              <a:ext cx="290382" cy="19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700" dirty="0">
                  <a:effectLst/>
                  <a:latin typeface="Calibri"/>
                  <a:ea typeface="Times New Roman"/>
                  <a:cs typeface="Times New Roman"/>
                </a:rPr>
                <a:t>0.05</a:t>
              </a:r>
              <a:endParaRPr lang="sv-SE" sz="1200" dirty="0">
                <a:effectLst/>
                <a:latin typeface="Arial"/>
                <a:ea typeface="Times New Roman"/>
                <a:cs typeface="Times New Roman"/>
              </a:endParaRPr>
            </a:p>
          </p:txBody>
        </p:sp>
        <p:cxnSp>
          <p:nvCxnSpPr>
            <p:cNvPr id="197" name="Line 2049"/>
            <p:cNvCxnSpPr/>
            <p:nvPr/>
          </p:nvCxnSpPr>
          <p:spPr bwMode="auto">
            <a:xfrm flipH="1">
              <a:off x="3695101" y="4390761"/>
              <a:ext cx="218558"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8" name="Line 2061"/>
            <p:cNvCxnSpPr/>
            <p:nvPr/>
          </p:nvCxnSpPr>
          <p:spPr bwMode="auto">
            <a:xfrm>
              <a:off x="3915633" y="4173744"/>
              <a:ext cx="682706" cy="77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200" name="Line 2029"/>
            <p:cNvCxnSpPr/>
            <p:nvPr/>
          </p:nvCxnSpPr>
          <p:spPr bwMode="auto">
            <a:xfrm>
              <a:off x="4518574" y="3852755"/>
              <a:ext cx="772" cy="24327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grpSp>
        <p:nvGrpSpPr>
          <p:cNvPr id="13" name="Group 12"/>
          <p:cNvGrpSpPr/>
          <p:nvPr/>
        </p:nvGrpSpPr>
        <p:grpSpPr>
          <a:xfrm>
            <a:off x="5875250" y="3829689"/>
            <a:ext cx="2068394" cy="666489"/>
            <a:chOff x="5362490" y="3829689"/>
            <a:chExt cx="2068394" cy="666489"/>
          </a:xfrm>
        </p:grpSpPr>
        <p:cxnSp>
          <p:nvCxnSpPr>
            <p:cNvPr id="95" name="Line 2072"/>
            <p:cNvCxnSpPr/>
            <p:nvPr/>
          </p:nvCxnSpPr>
          <p:spPr bwMode="auto">
            <a:xfrm>
              <a:off x="5792695" y="3829689"/>
              <a:ext cx="0" cy="639055"/>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1" name="Text Box 2058"/>
            <p:cNvSpPr txBox="1">
              <a:spLocks noChangeArrowheads="1"/>
            </p:cNvSpPr>
            <p:nvPr/>
          </p:nvSpPr>
          <p:spPr bwMode="auto">
            <a:xfrm>
              <a:off x="6697979" y="4064558"/>
              <a:ext cx="732905" cy="20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1100" dirty="0">
                  <a:effectLst/>
                  <a:latin typeface="Arial"/>
                  <a:ea typeface="Times New Roman"/>
                  <a:cs typeface="Times New Roman"/>
                </a:rPr>
                <a:t>0.005*</a:t>
              </a:r>
              <a:endParaRPr lang="sv-SE" sz="1200" dirty="0">
                <a:effectLst/>
                <a:latin typeface="Arial"/>
                <a:ea typeface="Times New Roman"/>
                <a:cs typeface="Times New Roman"/>
              </a:endParaRPr>
            </a:p>
          </p:txBody>
        </p:sp>
        <p:sp>
          <p:nvSpPr>
            <p:cNvPr id="82" name="Rectangle 81"/>
            <p:cNvSpPr>
              <a:spLocks noChangeArrowheads="1"/>
            </p:cNvSpPr>
            <p:nvPr/>
          </p:nvSpPr>
          <p:spPr bwMode="auto">
            <a:xfrm>
              <a:off x="5362490" y="3829689"/>
              <a:ext cx="1032594" cy="359116"/>
            </a:xfrm>
            <a:prstGeom prst="rect">
              <a:avLst/>
            </a:prstGeom>
            <a:solidFill>
              <a:srgbClr val="FFFF00">
                <a:alpha val="6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84" name="Line 2061"/>
            <p:cNvCxnSpPr/>
            <p:nvPr/>
          </p:nvCxnSpPr>
          <p:spPr bwMode="auto">
            <a:xfrm>
              <a:off x="6002485" y="4107714"/>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8" name="Line 2065"/>
            <p:cNvCxnSpPr/>
            <p:nvPr/>
          </p:nvCxnSpPr>
          <p:spPr bwMode="auto">
            <a:xfrm>
              <a:off x="6395083" y="3858264"/>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Line 2066"/>
            <p:cNvCxnSpPr/>
            <p:nvPr/>
          </p:nvCxnSpPr>
          <p:spPr bwMode="auto">
            <a:xfrm flipH="1">
              <a:off x="6178842" y="4405047"/>
              <a:ext cx="218558"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Line 2067"/>
            <p:cNvCxnSpPr/>
            <p:nvPr/>
          </p:nvCxnSpPr>
          <p:spPr bwMode="auto">
            <a:xfrm>
              <a:off x="6197376" y="3916958"/>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Line 2068"/>
            <p:cNvCxnSpPr/>
            <p:nvPr/>
          </p:nvCxnSpPr>
          <p:spPr bwMode="auto">
            <a:xfrm>
              <a:off x="6001214" y="3916958"/>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Line 2071"/>
            <p:cNvCxnSpPr/>
            <p:nvPr/>
          </p:nvCxnSpPr>
          <p:spPr bwMode="auto">
            <a:xfrm flipH="1">
              <a:off x="5774933" y="4405047"/>
              <a:ext cx="218558"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0" name="Line 2052"/>
            <p:cNvCxnSpPr/>
            <p:nvPr/>
          </p:nvCxnSpPr>
          <p:spPr bwMode="auto">
            <a:xfrm>
              <a:off x="6005679" y="4188033"/>
              <a:ext cx="682706"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18" name="Group 17"/>
          <p:cNvGrpSpPr/>
          <p:nvPr/>
        </p:nvGrpSpPr>
        <p:grpSpPr>
          <a:xfrm>
            <a:off x="6156176" y="5661248"/>
            <a:ext cx="1694407" cy="642548"/>
            <a:chOff x="6164899" y="5229084"/>
            <a:chExt cx="1694407" cy="642548"/>
          </a:xfrm>
        </p:grpSpPr>
        <p:sp>
          <p:nvSpPr>
            <p:cNvPr id="181" name="Rectangle 180"/>
            <p:cNvSpPr>
              <a:spLocks noChangeArrowheads="1"/>
            </p:cNvSpPr>
            <p:nvPr/>
          </p:nvSpPr>
          <p:spPr bwMode="auto">
            <a:xfrm rot="5400000">
              <a:off x="6538687" y="4869969"/>
              <a:ext cx="359116" cy="1077346"/>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84" name="Rectangle 183"/>
            <p:cNvSpPr>
              <a:spLocks noChangeArrowheads="1"/>
            </p:cNvSpPr>
            <p:nvPr/>
          </p:nvSpPr>
          <p:spPr bwMode="auto">
            <a:xfrm rot="5400000">
              <a:off x="6307000" y="5303997"/>
              <a:ext cx="208519" cy="208519"/>
            </a:xfrm>
            <a:prstGeom prst="rect">
              <a:avLst/>
            </a:prstGeom>
            <a:solidFill>
              <a:srgbClr val="9933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201" name="Line 2024"/>
            <p:cNvCxnSpPr/>
            <p:nvPr/>
          </p:nvCxnSpPr>
          <p:spPr bwMode="auto">
            <a:xfrm rot="5400000">
              <a:off x="6720176" y="5187381"/>
              <a:ext cx="772" cy="39386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02" name="Text Box 2025"/>
            <p:cNvSpPr txBox="1">
              <a:spLocks noChangeArrowheads="1"/>
            </p:cNvSpPr>
            <p:nvPr/>
          </p:nvSpPr>
          <p:spPr bwMode="auto">
            <a:xfrm>
              <a:off x="6164899" y="5578161"/>
              <a:ext cx="1694407" cy="29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n-US" sz="800">
                  <a:effectLst/>
                  <a:latin typeface="Arial"/>
                  <a:ea typeface="Times New Roman"/>
                  <a:cs typeface="Times New Roman"/>
                </a:rPr>
                <a:t>(min 0.54 in array)</a:t>
              </a:r>
              <a:r>
                <a:rPr lang="sv-SE" sz="800">
                  <a:effectLst/>
                  <a:latin typeface="Arial"/>
                  <a:ea typeface="Times New Roman"/>
                  <a:cs typeface="Times New Roman"/>
                </a:rPr>
                <a:t> </a:t>
              </a:r>
              <a:endParaRPr lang="sv-SE" sz="1200">
                <a:effectLst/>
                <a:latin typeface="Arial"/>
                <a:ea typeface="Times New Roman"/>
                <a:cs typeface="Times New Roman"/>
              </a:endParaRPr>
            </a:p>
          </p:txBody>
        </p:sp>
        <p:sp>
          <p:nvSpPr>
            <p:cNvPr id="203" name="Text Box 2026"/>
            <p:cNvSpPr txBox="1">
              <a:spLocks noChangeArrowheads="1"/>
            </p:cNvSpPr>
            <p:nvPr/>
          </p:nvSpPr>
          <p:spPr bwMode="auto">
            <a:xfrm>
              <a:off x="6602016" y="5368097"/>
              <a:ext cx="613199" cy="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800" dirty="0">
                  <a:effectLst/>
                  <a:latin typeface="Arial"/>
                  <a:ea typeface="Times New Roman"/>
                  <a:cs typeface="Times New Roman"/>
                </a:rPr>
                <a:t>0.34</a:t>
              </a:r>
              <a:endParaRPr lang="sv-SE" sz="1200" dirty="0">
                <a:effectLst/>
                <a:latin typeface="Arial"/>
                <a:ea typeface="Times New Roman"/>
                <a:cs typeface="Times New Roman"/>
              </a:endParaRPr>
            </a:p>
          </p:txBody>
        </p:sp>
        <p:sp>
          <p:nvSpPr>
            <p:cNvPr id="204" name="Rectangle 203"/>
            <p:cNvSpPr>
              <a:spLocks noChangeArrowheads="1"/>
            </p:cNvSpPr>
            <p:nvPr/>
          </p:nvSpPr>
          <p:spPr bwMode="auto">
            <a:xfrm rot="5400000">
              <a:off x="6920972" y="5303997"/>
              <a:ext cx="208519" cy="208519"/>
            </a:xfrm>
            <a:prstGeom prst="rect">
              <a:avLst/>
            </a:prstGeom>
            <a:solidFill>
              <a:srgbClr val="9933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grpSp>
      <p:sp>
        <p:nvSpPr>
          <p:cNvPr id="3" name="TextBox 2"/>
          <p:cNvSpPr txBox="1"/>
          <p:nvPr/>
        </p:nvSpPr>
        <p:spPr>
          <a:xfrm>
            <a:off x="7236296" y="1412776"/>
            <a:ext cx="1745991" cy="1107996"/>
          </a:xfrm>
          <a:prstGeom prst="rect">
            <a:avLst/>
          </a:prstGeom>
          <a:noFill/>
        </p:spPr>
        <p:txBody>
          <a:bodyPr wrap="none" rtlCol="0">
            <a:spAutoFit/>
          </a:bodyPr>
          <a:lstStyle/>
          <a:p>
            <a:r>
              <a:rPr lang="en-US" sz="1600" dirty="0" smtClean="0"/>
              <a:t>Also allowed </a:t>
            </a:r>
          </a:p>
          <a:p>
            <a:r>
              <a:rPr lang="en-US" sz="1600" dirty="0" smtClean="0"/>
              <a:t>to enclose contact</a:t>
            </a:r>
          </a:p>
          <a:p>
            <a:r>
              <a:rPr lang="en-US" sz="1600" dirty="0" smtClean="0"/>
              <a:t> with metal1 0.025 </a:t>
            </a:r>
          </a:p>
          <a:p>
            <a:r>
              <a:rPr lang="en-US" sz="1600" dirty="0" smtClean="0"/>
              <a:t>on all four sides</a:t>
            </a:r>
            <a:r>
              <a:rPr lang="en-US" dirty="0" smtClean="0"/>
              <a:t>.</a:t>
            </a:r>
            <a:endParaRPr lang="en-US" dirty="0"/>
          </a:p>
        </p:txBody>
      </p:sp>
    </p:spTree>
    <p:extLst>
      <p:ext uri="{BB962C8B-B14F-4D97-AF65-F5344CB8AC3E}">
        <p14:creationId xmlns:p14="http://schemas.microsoft.com/office/powerpoint/2010/main" val="2794746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48</a:t>
            </a:fld>
            <a:endParaRPr lang="en-US"/>
          </a:p>
        </p:txBody>
      </p:sp>
      <p:sp>
        <p:nvSpPr>
          <p:cNvPr id="145" name="Text Box 1983"/>
          <p:cNvSpPr txBox="1">
            <a:spLocks noChangeArrowheads="1"/>
          </p:cNvSpPr>
          <p:nvPr/>
        </p:nvSpPr>
        <p:spPr bwMode="auto">
          <a:xfrm>
            <a:off x="3707904" y="1700808"/>
            <a:ext cx="504056" cy="37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0.03</a:t>
            </a:r>
            <a:endParaRPr lang="sv-SE" sz="1200" dirty="0">
              <a:effectLst/>
              <a:latin typeface="Arial"/>
              <a:ea typeface="Times New Roman"/>
              <a:cs typeface="Times New Roman"/>
            </a:endParaRPr>
          </a:p>
        </p:txBody>
      </p:sp>
      <p:sp>
        <p:nvSpPr>
          <p:cNvPr id="154" name="Text Box 1992"/>
          <p:cNvSpPr txBox="1">
            <a:spLocks noChangeArrowheads="1"/>
          </p:cNvSpPr>
          <p:nvPr/>
        </p:nvSpPr>
        <p:spPr bwMode="auto">
          <a:xfrm>
            <a:off x="1691680" y="1268760"/>
            <a:ext cx="1944216" cy="38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400" b="1" dirty="0" smtClean="0">
                <a:effectLst/>
                <a:latin typeface="Arial"/>
                <a:ea typeface="Times New Roman"/>
                <a:cs typeface="Times New Roman"/>
              </a:rPr>
              <a:t>Diffusion </a:t>
            </a:r>
            <a:r>
              <a:rPr lang="sv-SE" sz="1400" b="1" dirty="0" err="1" smtClean="0">
                <a:effectLst/>
                <a:latin typeface="Arial"/>
                <a:ea typeface="Times New Roman"/>
                <a:cs typeface="Times New Roman"/>
              </a:rPr>
              <a:t>contact</a:t>
            </a:r>
            <a:endParaRPr lang="sv-SE" sz="1400" dirty="0">
              <a:effectLst/>
              <a:latin typeface="Arial"/>
              <a:ea typeface="Times New Roman"/>
              <a:cs typeface="Times New Roman"/>
            </a:endParaRPr>
          </a:p>
        </p:txBody>
      </p:sp>
      <p:sp>
        <p:nvSpPr>
          <p:cNvPr id="36" name="Text Box 1980"/>
          <p:cNvSpPr txBox="1">
            <a:spLocks noChangeArrowheads="1"/>
          </p:cNvSpPr>
          <p:nvPr/>
        </p:nvSpPr>
        <p:spPr bwMode="auto">
          <a:xfrm>
            <a:off x="1475656" y="3429000"/>
            <a:ext cx="6336704"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45720" rIns="91440" bIns="45720" anchor="t" anchorCtr="0" upright="1">
            <a:noAutofit/>
          </a:bodyPr>
          <a:lstStyle/>
          <a:p>
            <a:r>
              <a:rPr lang="en-US" sz="1400" dirty="0">
                <a:latin typeface="Arial"/>
                <a:ea typeface="Times New Roman"/>
                <a:cs typeface="Times New Roman"/>
              </a:rPr>
              <a:t>The contacts drawn here are the ones we recommend.</a:t>
            </a:r>
          </a:p>
          <a:p>
            <a:pPr>
              <a:spcAft>
                <a:spcPts val="0"/>
              </a:spcAft>
            </a:pPr>
            <a:r>
              <a:rPr lang="en-US" sz="1400" dirty="0" smtClean="0">
                <a:effectLst/>
                <a:latin typeface="Arial"/>
                <a:ea typeface="Times New Roman"/>
                <a:cs typeface="Times New Roman"/>
              </a:rPr>
              <a:t>For </a:t>
            </a:r>
            <a:r>
              <a:rPr lang="en-US" sz="1400" dirty="0">
                <a:effectLst/>
                <a:latin typeface="Arial"/>
                <a:ea typeface="Times New Roman"/>
                <a:cs typeface="Times New Roman"/>
              </a:rPr>
              <a:t>minimum width metal lines </a:t>
            </a:r>
            <a:r>
              <a:rPr lang="en-US" sz="1400" dirty="0" smtClean="0">
                <a:effectLst/>
                <a:latin typeface="Arial"/>
                <a:ea typeface="Times New Roman"/>
                <a:cs typeface="Times New Roman"/>
              </a:rPr>
              <a:t>(width = 0.09) at </a:t>
            </a:r>
            <a:r>
              <a:rPr lang="en-US" sz="1400" dirty="0">
                <a:effectLst/>
                <a:latin typeface="Arial"/>
                <a:ea typeface="Times New Roman"/>
                <a:cs typeface="Times New Roman"/>
              </a:rPr>
              <a:t>least 0.04 enclosure is required on two opposite </a:t>
            </a:r>
            <a:r>
              <a:rPr lang="en-US" sz="1400" dirty="0" smtClean="0">
                <a:effectLst/>
                <a:latin typeface="Arial"/>
                <a:ea typeface="Times New Roman"/>
                <a:cs typeface="Times New Roman"/>
              </a:rPr>
              <a:t>sides, </a:t>
            </a:r>
            <a:r>
              <a:rPr lang="en-US" sz="1400" dirty="0" smtClean="0">
                <a:latin typeface="Arial"/>
                <a:ea typeface="Times New Roman"/>
                <a:cs typeface="Times New Roman"/>
              </a:rPr>
              <a:t>while on remaining two sides enclosure is 0.0.</a:t>
            </a:r>
            <a:endParaRPr lang="en-US" sz="1400" dirty="0">
              <a:latin typeface="Arial"/>
              <a:ea typeface="Times New Roman"/>
              <a:cs typeface="Times New Roman"/>
            </a:endParaRPr>
          </a:p>
          <a:p>
            <a:pPr>
              <a:spcAft>
                <a:spcPts val="0"/>
              </a:spcAft>
            </a:pPr>
            <a:endParaRPr lang="en-US" sz="1400" dirty="0" smtClean="0">
              <a:latin typeface="Arial"/>
              <a:ea typeface="Times New Roman"/>
              <a:cs typeface="Times New Roman"/>
            </a:endParaRPr>
          </a:p>
          <a:p>
            <a:pPr>
              <a:spcAft>
                <a:spcPts val="0"/>
              </a:spcAft>
            </a:pPr>
            <a:r>
              <a:rPr lang="en-US" sz="1400" dirty="0" smtClean="0">
                <a:latin typeface="Arial"/>
                <a:ea typeface="Times New Roman"/>
                <a:cs typeface="Times New Roman"/>
              </a:rPr>
              <a:t>Options:</a:t>
            </a:r>
            <a:endParaRPr lang="en-US" sz="1400" dirty="0">
              <a:latin typeface="Arial"/>
              <a:ea typeface="Times New Roman"/>
              <a:cs typeface="Times New Roman"/>
            </a:endParaRPr>
          </a:p>
          <a:p>
            <a:pPr>
              <a:spcAft>
                <a:spcPts val="0"/>
              </a:spcAft>
            </a:pPr>
            <a:r>
              <a:rPr lang="en-US" sz="1400" dirty="0" smtClean="0">
                <a:latin typeface="Arial"/>
                <a:ea typeface="Times New Roman"/>
                <a:cs typeface="Times New Roman"/>
              </a:rPr>
              <a:t>It </a:t>
            </a:r>
            <a:r>
              <a:rPr lang="en-US" sz="1400" dirty="0" smtClean="0">
                <a:latin typeface="Arial"/>
                <a:ea typeface="Times New Roman"/>
                <a:cs typeface="Times New Roman"/>
              </a:rPr>
              <a:t> is also allowed to have metal1 enclose contact 0.025 in all four directions.</a:t>
            </a:r>
          </a:p>
          <a:p>
            <a:pPr>
              <a:spcAft>
                <a:spcPts val="0"/>
              </a:spcAft>
            </a:pPr>
            <a:endParaRPr lang="en-US" sz="1400" dirty="0">
              <a:latin typeface="Arial"/>
              <a:ea typeface="Times New Roman"/>
              <a:cs typeface="Times New Roman"/>
            </a:endParaRPr>
          </a:p>
          <a:p>
            <a:pPr>
              <a:spcAft>
                <a:spcPts val="0"/>
              </a:spcAft>
            </a:pPr>
            <a:r>
              <a:rPr lang="en-US" sz="1400" dirty="0" smtClean="0">
                <a:latin typeface="Arial"/>
                <a:ea typeface="Times New Roman"/>
                <a:cs typeface="Times New Roman"/>
              </a:rPr>
              <a:t>Diffusion rectangular: extension has to be 0.03 on two </a:t>
            </a:r>
            <a:r>
              <a:rPr lang="en-US" sz="1400" dirty="0" smtClean="0">
                <a:latin typeface="Arial"/>
                <a:ea typeface="Times New Roman"/>
                <a:cs typeface="Times New Roman"/>
              </a:rPr>
              <a:t>opposite </a:t>
            </a:r>
            <a:r>
              <a:rPr lang="en-US" sz="1400" dirty="0" smtClean="0">
                <a:latin typeface="Arial"/>
                <a:ea typeface="Times New Roman"/>
                <a:cs typeface="Times New Roman"/>
              </a:rPr>
              <a:t>sides and 0.015 on the two remaining sides.</a:t>
            </a:r>
          </a:p>
          <a:p>
            <a:pPr>
              <a:spcAft>
                <a:spcPts val="0"/>
              </a:spcAft>
            </a:pPr>
            <a:endParaRPr lang="en-US" sz="1400" dirty="0">
              <a:latin typeface="Arial"/>
              <a:ea typeface="Times New Roman"/>
              <a:cs typeface="Times New Roman"/>
            </a:endParaRPr>
          </a:p>
          <a:p>
            <a:r>
              <a:rPr lang="en-US" sz="1400" dirty="0" smtClean="0">
                <a:latin typeface="Arial"/>
                <a:ea typeface="Times New Roman"/>
                <a:cs typeface="Times New Roman"/>
              </a:rPr>
              <a:t>Poly rectangular</a:t>
            </a:r>
            <a:r>
              <a:rPr lang="en-US" sz="1400" dirty="0">
                <a:latin typeface="Arial"/>
                <a:ea typeface="Times New Roman"/>
                <a:cs typeface="Times New Roman"/>
              </a:rPr>
              <a:t>: extension has to be </a:t>
            </a:r>
            <a:r>
              <a:rPr lang="en-US" sz="1400" dirty="0" smtClean="0">
                <a:latin typeface="Arial"/>
                <a:ea typeface="Times New Roman"/>
                <a:cs typeface="Times New Roman"/>
              </a:rPr>
              <a:t>0.04 </a:t>
            </a:r>
            <a:r>
              <a:rPr lang="en-US" sz="1400" dirty="0">
                <a:latin typeface="Arial"/>
                <a:ea typeface="Times New Roman"/>
                <a:cs typeface="Times New Roman"/>
              </a:rPr>
              <a:t>on two opposite sides and </a:t>
            </a:r>
            <a:r>
              <a:rPr lang="en-US" sz="1400" dirty="0" smtClean="0">
                <a:latin typeface="Arial"/>
                <a:ea typeface="Times New Roman"/>
                <a:cs typeface="Times New Roman"/>
              </a:rPr>
              <a:t>0.01 </a:t>
            </a:r>
            <a:r>
              <a:rPr lang="en-US" sz="1400" dirty="0">
                <a:latin typeface="Arial"/>
                <a:ea typeface="Times New Roman"/>
                <a:cs typeface="Times New Roman"/>
              </a:rPr>
              <a:t>on the two remaining </a:t>
            </a:r>
            <a:r>
              <a:rPr lang="en-US" sz="1400" dirty="0" smtClean="0">
                <a:latin typeface="Arial"/>
                <a:ea typeface="Times New Roman"/>
                <a:cs typeface="Times New Roman"/>
              </a:rPr>
              <a:t>sides.</a:t>
            </a:r>
            <a:endParaRPr lang="en-US" sz="1400" dirty="0">
              <a:latin typeface="Arial"/>
              <a:ea typeface="Times New Roman"/>
              <a:cs typeface="Times New Roman"/>
            </a:endParaRPr>
          </a:p>
          <a:p>
            <a:pPr>
              <a:spcAft>
                <a:spcPts val="0"/>
              </a:spcAft>
            </a:pPr>
            <a:endParaRPr lang="en-US" sz="1400" dirty="0" smtClean="0">
              <a:latin typeface="Arial"/>
              <a:ea typeface="Times New Roman"/>
              <a:cs typeface="Times New Roman"/>
            </a:endParaRPr>
          </a:p>
          <a:p>
            <a:pPr>
              <a:spcAft>
                <a:spcPts val="0"/>
              </a:spcAft>
            </a:pPr>
            <a:endParaRPr lang="en-US" sz="1400" dirty="0">
              <a:effectLst/>
              <a:latin typeface="Arial"/>
              <a:ea typeface="Times New Roman"/>
              <a:cs typeface="Times New Roman"/>
            </a:endParaRPr>
          </a:p>
          <a:p>
            <a:pPr>
              <a:spcAft>
                <a:spcPts val="0"/>
              </a:spcAft>
            </a:pPr>
            <a:endParaRPr lang="en-US" sz="1400" dirty="0" smtClean="0">
              <a:effectLst/>
              <a:latin typeface="Arial"/>
              <a:ea typeface="Times New Roman"/>
              <a:cs typeface="Times New Roman"/>
            </a:endParaRPr>
          </a:p>
          <a:p>
            <a:pPr>
              <a:spcAft>
                <a:spcPts val="0"/>
              </a:spcAft>
            </a:pPr>
            <a:endParaRPr lang="en-US" sz="1400" dirty="0">
              <a:latin typeface="Arial"/>
              <a:ea typeface="Times New Roman"/>
              <a:cs typeface="Times New Roman"/>
            </a:endParaRPr>
          </a:p>
          <a:p>
            <a:pPr>
              <a:spcAft>
                <a:spcPts val="0"/>
              </a:spcAft>
            </a:pPr>
            <a:endParaRPr lang="sv-SE" sz="1400" dirty="0">
              <a:effectLst/>
              <a:latin typeface="Arial"/>
              <a:ea typeface="Times New Roman"/>
              <a:cs typeface="Times New Roman"/>
            </a:endParaRPr>
          </a:p>
        </p:txBody>
      </p:sp>
      <p:sp>
        <p:nvSpPr>
          <p:cNvPr id="129" name="Text Box 2006"/>
          <p:cNvSpPr txBox="1">
            <a:spLocks noChangeArrowheads="1"/>
          </p:cNvSpPr>
          <p:nvPr/>
        </p:nvSpPr>
        <p:spPr bwMode="auto">
          <a:xfrm>
            <a:off x="5364088" y="1268760"/>
            <a:ext cx="1042593" cy="38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b="1" dirty="0" smtClean="0">
                <a:effectLst/>
                <a:latin typeface="Arial"/>
                <a:ea typeface="Times New Roman"/>
                <a:cs typeface="Times New Roman"/>
              </a:rPr>
              <a:t>Poly </a:t>
            </a:r>
            <a:r>
              <a:rPr lang="sv-SE" sz="1100" b="1" dirty="0" err="1" smtClean="0">
                <a:effectLst/>
                <a:latin typeface="Arial"/>
                <a:ea typeface="Times New Roman"/>
                <a:cs typeface="Times New Roman"/>
              </a:rPr>
              <a:t>contact</a:t>
            </a:r>
            <a:endParaRPr lang="sv-SE" sz="1200" dirty="0">
              <a:effectLst/>
              <a:latin typeface="Arial"/>
              <a:ea typeface="Times New Roman"/>
              <a:cs typeface="Times New Roman"/>
            </a:endParaRPr>
          </a:p>
        </p:txBody>
      </p:sp>
      <p:grpSp>
        <p:nvGrpSpPr>
          <p:cNvPr id="30" name="Group 29"/>
          <p:cNvGrpSpPr/>
          <p:nvPr/>
        </p:nvGrpSpPr>
        <p:grpSpPr>
          <a:xfrm>
            <a:off x="1331640" y="1772816"/>
            <a:ext cx="2859718" cy="1584176"/>
            <a:chOff x="2483768" y="1772816"/>
            <a:chExt cx="2859718" cy="1584176"/>
          </a:xfrm>
        </p:grpSpPr>
        <p:sp>
          <p:nvSpPr>
            <p:cNvPr id="144" name="Rectangle 143"/>
            <p:cNvSpPr>
              <a:spLocks noChangeAspect="1" noChangeArrowheads="1"/>
            </p:cNvSpPr>
            <p:nvPr/>
          </p:nvSpPr>
          <p:spPr bwMode="auto">
            <a:xfrm>
              <a:off x="3059833" y="1772816"/>
              <a:ext cx="1080120" cy="1081657"/>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46" name="Line 1984"/>
            <p:cNvCxnSpPr/>
            <p:nvPr/>
          </p:nvCxnSpPr>
          <p:spPr bwMode="auto">
            <a:xfrm>
              <a:off x="4788024" y="1772816"/>
              <a:ext cx="772" cy="216024"/>
            </a:xfrm>
            <a:prstGeom prst="line">
              <a:avLst/>
            </a:prstGeom>
            <a:noFill/>
            <a:ln w="63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47" name="Line 1985"/>
            <p:cNvCxnSpPr/>
            <p:nvPr/>
          </p:nvCxnSpPr>
          <p:spPr bwMode="auto">
            <a:xfrm flipV="1">
              <a:off x="4788024" y="1988840"/>
              <a:ext cx="0" cy="648072"/>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149" name="Rectangle 148"/>
            <p:cNvSpPr>
              <a:spLocks noChangeAspect="1" noChangeArrowheads="1"/>
            </p:cNvSpPr>
            <p:nvPr/>
          </p:nvSpPr>
          <p:spPr bwMode="auto">
            <a:xfrm>
              <a:off x="3275856" y="1988840"/>
              <a:ext cx="648000" cy="650554"/>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50" name="Text Box 1988"/>
            <p:cNvSpPr txBox="1">
              <a:spLocks noChangeArrowheads="1"/>
            </p:cNvSpPr>
            <p:nvPr/>
          </p:nvSpPr>
          <p:spPr bwMode="auto">
            <a:xfrm>
              <a:off x="4860032" y="2133780"/>
              <a:ext cx="483454" cy="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0.09</a:t>
              </a:r>
              <a:endParaRPr lang="sv-SE" sz="1200" dirty="0">
                <a:effectLst/>
                <a:latin typeface="Arial"/>
                <a:ea typeface="Times New Roman"/>
                <a:cs typeface="Times New Roman"/>
              </a:endParaRPr>
            </a:p>
          </p:txBody>
        </p:sp>
        <p:cxnSp>
          <p:nvCxnSpPr>
            <p:cNvPr id="151" name="Line 1989"/>
            <p:cNvCxnSpPr/>
            <p:nvPr/>
          </p:nvCxnSpPr>
          <p:spPr bwMode="auto">
            <a:xfrm>
              <a:off x="3923928" y="1988840"/>
              <a:ext cx="8640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3" name="Line 1991"/>
            <p:cNvCxnSpPr/>
            <p:nvPr/>
          </p:nvCxnSpPr>
          <p:spPr bwMode="auto">
            <a:xfrm>
              <a:off x="4139952" y="1772816"/>
              <a:ext cx="763024"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0" name="Line 1998"/>
            <p:cNvCxnSpPr/>
            <p:nvPr/>
          </p:nvCxnSpPr>
          <p:spPr bwMode="auto">
            <a:xfrm>
              <a:off x="3779912" y="2636140"/>
              <a:ext cx="1008112"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14" name="Rectangle 113"/>
            <p:cNvSpPr>
              <a:spLocks noChangeArrowheads="1"/>
            </p:cNvSpPr>
            <p:nvPr/>
          </p:nvSpPr>
          <p:spPr bwMode="auto">
            <a:xfrm>
              <a:off x="2483768" y="1988840"/>
              <a:ext cx="1728192" cy="648072"/>
            </a:xfrm>
            <a:prstGeom prst="rect">
              <a:avLst/>
            </a:prstGeom>
            <a:solidFill>
              <a:srgbClr val="3366FF">
                <a:alpha val="8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15" name="Line 1994"/>
            <p:cNvCxnSpPr/>
            <p:nvPr/>
          </p:nvCxnSpPr>
          <p:spPr bwMode="auto">
            <a:xfrm>
              <a:off x="4211960" y="2564904"/>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6" name="Line 1993"/>
            <p:cNvCxnSpPr/>
            <p:nvPr/>
          </p:nvCxnSpPr>
          <p:spPr bwMode="auto">
            <a:xfrm>
              <a:off x="3923928" y="2564904"/>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7" name="Line 1990"/>
            <p:cNvCxnSpPr/>
            <p:nvPr/>
          </p:nvCxnSpPr>
          <p:spPr bwMode="auto">
            <a:xfrm flipH="1">
              <a:off x="3923929" y="2996952"/>
              <a:ext cx="288031"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8" name="Line 1990"/>
            <p:cNvCxnSpPr/>
            <p:nvPr/>
          </p:nvCxnSpPr>
          <p:spPr bwMode="auto">
            <a:xfrm flipH="1">
              <a:off x="2987825" y="2996952"/>
              <a:ext cx="288031"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0" name="Text Box 2000"/>
            <p:cNvSpPr txBox="1">
              <a:spLocks noChangeArrowheads="1"/>
            </p:cNvSpPr>
            <p:nvPr/>
          </p:nvSpPr>
          <p:spPr bwMode="auto">
            <a:xfrm>
              <a:off x="3923928" y="3140968"/>
              <a:ext cx="439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1200" dirty="0">
                  <a:effectLst/>
                  <a:latin typeface="Calibri"/>
                  <a:ea typeface="Times New Roman"/>
                  <a:cs typeface="Times New Roman"/>
                </a:rPr>
                <a:t>0.04</a:t>
              </a:r>
              <a:endParaRPr lang="sv-SE" sz="1200" dirty="0">
                <a:effectLst/>
                <a:latin typeface="Arial"/>
                <a:ea typeface="Times New Roman"/>
                <a:cs typeface="Times New Roman"/>
              </a:endParaRPr>
            </a:p>
          </p:txBody>
        </p:sp>
        <p:cxnSp>
          <p:nvCxnSpPr>
            <p:cNvPr id="121" name="Line 1993"/>
            <p:cNvCxnSpPr/>
            <p:nvPr/>
          </p:nvCxnSpPr>
          <p:spPr bwMode="auto">
            <a:xfrm>
              <a:off x="3275856" y="2636912"/>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2" name="Line 1993"/>
            <p:cNvCxnSpPr/>
            <p:nvPr/>
          </p:nvCxnSpPr>
          <p:spPr bwMode="auto">
            <a:xfrm>
              <a:off x="2987824" y="2636912"/>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4" name="Text Box 2000"/>
            <p:cNvSpPr txBox="1">
              <a:spLocks noChangeArrowheads="1"/>
            </p:cNvSpPr>
            <p:nvPr/>
          </p:nvSpPr>
          <p:spPr bwMode="auto">
            <a:xfrm>
              <a:off x="2987824" y="3140968"/>
              <a:ext cx="439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1200" dirty="0">
                  <a:effectLst/>
                  <a:latin typeface="Calibri"/>
                  <a:ea typeface="Times New Roman"/>
                  <a:cs typeface="Times New Roman"/>
                </a:rPr>
                <a:t>0.04</a:t>
              </a:r>
              <a:endParaRPr lang="sv-SE" sz="1200" dirty="0">
                <a:effectLst/>
                <a:latin typeface="Arial"/>
                <a:ea typeface="Times New Roman"/>
                <a:cs typeface="Times New Roman"/>
              </a:endParaRPr>
            </a:p>
          </p:txBody>
        </p:sp>
      </p:grpSp>
      <p:sp>
        <p:nvSpPr>
          <p:cNvPr id="29" name="Title 28"/>
          <p:cNvSpPr>
            <a:spLocks noGrp="1"/>
          </p:cNvSpPr>
          <p:nvPr>
            <p:ph type="title"/>
          </p:nvPr>
        </p:nvSpPr>
        <p:spPr>
          <a:xfrm>
            <a:off x="395536" y="260648"/>
            <a:ext cx="8229600" cy="1143000"/>
          </a:xfrm>
        </p:spPr>
        <p:txBody>
          <a:bodyPr/>
          <a:lstStyle/>
          <a:p>
            <a:r>
              <a:rPr lang="en-US" dirty="0" smtClean="0"/>
              <a:t>Detailed contacts</a:t>
            </a:r>
            <a:endParaRPr lang="en-US" dirty="0"/>
          </a:p>
        </p:txBody>
      </p:sp>
      <p:grpSp>
        <p:nvGrpSpPr>
          <p:cNvPr id="163" name="Group 162"/>
          <p:cNvGrpSpPr/>
          <p:nvPr/>
        </p:nvGrpSpPr>
        <p:grpSpPr>
          <a:xfrm>
            <a:off x="4644008" y="1772816"/>
            <a:ext cx="2859718" cy="1584176"/>
            <a:chOff x="2483768" y="1772816"/>
            <a:chExt cx="2859718" cy="1584176"/>
          </a:xfrm>
        </p:grpSpPr>
        <p:sp>
          <p:nvSpPr>
            <p:cNvPr id="164" name="Rectangle 163"/>
            <p:cNvSpPr>
              <a:spLocks noChangeAspect="1" noChangeArrowheads="1"/>
            </p:cNvSpPr>
            <p:nvPr/>
          </p:nvSpPr>
          <p:spPr bwMode="auto">
            <a:xfrm>
              <a:off x="3059833" y="1772816"/>
              <a:ext cx="1080120" cy="1081657"/>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65" name="Line 1984"/>
            <p:cNvCxnSpPr/>
            <p:nvPr/>
          </p:nvCxnSpPr>
          <p:spPr bwMode="auto">
            <a:xfrm>
              <a:off x="4788024" y="1772816"/>
              <a:ext cx="772" cy="216024"/>
            </a:xfrm>
            <a:prstGeom prst="line">
              <a:avLst/>
            </a:prstGeom>
            <a:noFill/>
            <a:ln w="6350">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66" name="Line 1985"/>
            <p:cNvCxnSpPr/>
            <p:nvPr/>
          </p:nvCxnSpPr>
          <p:spPr bwMode="auto">
            <a:xfrm flipV="1">
              <a:off x="4788024" y="1988840"/>
              <a:ext cx="0" cy="648072"/>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167" name="Rectangle 166"/>
            <p:cNvSpPr>
              <a:spLocks noChangeAspect="1" noChangeArrowheads="1"/>
            </p:cNvSpPr>
            <p:nvPr/>
          </p:nvSpPr>
          <p:spPr bwMode="auto">
            <a:xfrm>
              <a:off x="3275856" y="1988840"/>
              <a:ext cx="648000" cy="650554"/>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68" name="Text Box 1988"/>
            <p:cNvSpPr txBox="1">
              <a:spLocks noChangeArrowheads="1"/>
            </p:cNvSpPr>
            <p:nvPr/>
          </p:nvSpPr>
          <p:spPr bwMode="auto">
            <a:xfrm>
              <a:off x="4860032" y="2133780"/>
              <a:ext cx="483454" cy="35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0.09</a:t>
              </a:r>
              <a:endParaRPr lang="sv-SE" sz="1200" dirty="0">
                <a:effectLst/>
                <a:latin typeface="Arial"/>
                <a:ea typeface="Times New Roman"/>
                <a:cs typeface="Times New Roman"/>
              </a:endParaRPr>
            </a:p>
          </p:txBody>
        </p:sp>
        <p:cxnSp>
          <p:nvCxnSpPr>
            <p:cNvPr id="169" name="Line 1989"/>
            <p:cNvCxnSpPr/>
            <p:nvPr/>
          </p:nvCxnSpPr>
          <p:spPr bwMode="auto">
            <a:xfrm>
              <a:off x="3923928" y="1988840"/>
              <a:ext cx="8640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0" name="Line 1991"/>
            <p:cNvCxnSpPr/>
            <p:nvPr/>
          </p:nvCxnSpPr>
          <p:spPr bwMode="auto">
            <a:xfrm>
              <a:off x="4139952" y="1772816"/>
              <a:ext cx="763024"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1" name="Line 1998"/>
            <p:cNvCxnSpPr/>
            <p:nvPr/>
          </p:nvCxnSpPr>
          <p:spPr bwMode="auto">
            <a:xfrm>
              <a:off x="3779912" y="2636140"/>
              <a:ext cx="1008112"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72" name="Rectangle 171"/>
            <p:cNvSpPr>
              <a:spLocks noChangeArrowheads="1"/>
            </p:cNvSpPr>
            <p:nvPr/>
          </p:nvSpPr>
          <p:spPr bwMode="auto">
            <a:xfrm>
              <a:off x="2483768" y="1988840"/>
              <a:ext cx="1728192" cy="648072"/>
            </a:xfrm>
            <a:prstGeom prst="rect">
              <a:avLst/>
            </a:prstGeom>
            <a:solidFill>
              <a:srgbClr val="3366FF">
                <a:alpha val="8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73" name="Line 1994"/>
            <p:cNvCxnSpPr/>
            <p:nvPr/>
          </p:nvCxnSpPr>
          <p:spPr bwMode="auto">
            <a:xfrm>
              <a:off x="4211960" y="2564904"/>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 name="Line 1993"/>
            <p:cNvCxnSpPr/>
            <p:nvPr/>
          </p:nvCxnSpPr>
          <p:spPr bwMode="auto">
            <a:xfrm>
              <a:off x="3923928" y="2564904"/>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5" name="Line 1990"/>
            <p:cNvCxnSpPr/>
            <p:nvPr/>
          </p:nvCxnSpPr>
          <p:spPr bwMode="auto">
            <a:xfrm flipH="1">
              <a:off x="3923929" y="2996952"/>
              <a:ext cx="288031"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6" name="Line 1990"/>
            <p:cNvCxnSpPr/>
            <p:nvPr/>
          </p:nvCxnSpPr>
          <p:spPr bwMode="auto">
            <a:xfrm flipH="1">
              <a:off x="2987825" y="2996952"/>
              <a:ext cx="288031" cy="0"/>
            </a:xfrm>
            <a:prstGeom prst="line">
              <a:avLst/>
            </a:prstGeom>
            <a:noFill/>
            <a:ln w="317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7" name="Text Box 2000"/>
            <p:cNvSpPr txBox="1">
              <a:spLocks noChangeArrowheads="1"/>
            </p:cNvSpPr>
            <p:nvPr/>
          </p:nvSpPr>
          <p:spPr bwMode="auto">
            <a:xfrm>
              <a:off x="3923928" y="3140968"/>
              <a:ext cx="439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1200" dirty="0">
                  <a:effectLst/>
                  <a:latin typeface="Calibri"/>
                  <a:ea typeface="Times New Roman"/>
                  <a:cs typeface="Times New Roman"/>
                </a:rPr>
                <a:t>0.04</a:t>
              </a:r>
              <a:endParaRPr lang="sv-SE" sz="1200" dirty="0">
                <a:effectLst/>
                <a:latin typeface="Arial"/>
                <a:ea typeface="Times New Roman"/>
                <a:cs typeface="Times New Roman"/>
              </a:endParaRPr>
            </a:p>
          </p:txBody>
        </p:sp>
        <p:cxnSp>
          <p:nvCxnSpPr>
            <p:cNvPr id="178" name="Line 1993"/>
            <p:cNvCxnSpPr/>
            <p:nvPr/>
          </p:nvCxnSpPr>
          <p:spPr bwMode="auto">
            <a:xfrm>
              <a:off x="3275856" y="2636912"/>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9" name="Line 1993"/>
            <p:cNvCxnSpPr/>
            <p:nvPr/>
          </p:nvCxnSpPr>
          <p:spPr bwMode="auto">
            <a:xfrm>
              <a:off x="2987824" y="2636912"/>
              <a:ext cx="772" cy="57922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80" name="Text Box 2000"/>
            <p:cNvSpPr txBox="1">
              <a:spLocks noChangeArrowheads="1"/>
            </p:cNvSpPr>
            <p:nvPr/>
          </p:nvSpPr>
          <p:spPr bwMode="auto">
            <a:xfrm>
              <a:off x="2987824" y="3140968"/>
              <a:ext cx="439599" cy="21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10800" rIns="18000" bIns="10800" anchor="t" anchorCtr="0" upright="1">
              <a:noAutofit/>
            </a:bodyPr>
            <a:lstStyle/>
            <a:p>
              <a:pPr>
                <a:spcAft>
                  <a:spcPts val="0"/>
                </a:spcAft>
              </a:pPr>
              <a:r>
                <a:rPr lang="sv-SE" sz="1200" dirty="0">
                  <a:effectLst/>
                  <a:latin typeface="Calibri"/>
                  <a:ea typeface="Times New Roman"/>
                  <a:cs typeface="Times New Roman"/>
                </a:rPr>
                <a:t>0.04</a:t>
              </a:r>
              <a:endParaRPr lang="sv-SE" sz="1200" dirty="0">
                <a:effectLst/>
                <a:latin typeface="Arial"/>
                <a:ea typeface="Times New Roman"/>
                <a:cs typeface="Times New Roman"/>
              </a:endParaRPr>
            </a:p>
          </p:txBody>
        </p:sp>
      </p:grpSp>
      <p:sp>
        <p:nvSpPr>
          <p:cNvPr id="240" name="Text Box 1983"/>
          <p:cNvSpPr txBox="1">
            <a:spLocks noChangeArrowheads="1"/>
          </p:cNvSpPr>
          <p:nvPr/>
        </p:nvSpPr>
        <p:spPr bwMode="auto">
          <a:xfrm>
            <a:off x="7020272" y="1700808"/>
            <a:ext cx="504056" cy="37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8000" tIns="45720" rIns="18000" bIns="45720" anchor="t" anchorCtr="0" upright="1">
            <a:noAutofit/>
          </a:bodyPr>
          <a:lstStyle/>
          <a:p>
            <a:pPr>
              <a:spcAft>
                <a:spcPts val="0"/>
              </a:spcAft>
            </a:pPr>
            <a:r>
              <a:rPr lang="sv-SE" sz="1100" dirty="0">
                <a:effectLst/>
                <a:latin typeface="Arial"/>
                <a:ea typeface="Times New Roman"/>
                <a:cs typeface="Times New Roman"/>
              </a:rPr>
              <a:t>0.03</a:t>
            </a:r>
            <a:endParaRPr lang="sv-SE" sz="1200" dirty="0">
              <a:effectLst/>
              <a:latin typeface="Arial"/>
              <a:ea typeface="Times New Roman"/>
              <a:cs typeface="Times New Roman"/>
            </a:endParaRPr>
          </a:p>
        </p:txBody>
      </p:sp>
    </p:spTree>
    <p:extLst>
      <p:ext uri="{BB962C8B-B14F-4D97-AF65-F5344CB8AC3E}">
        <p14:creationId xmlns:p14="http://schemas.microsoft.com/office/powerpoint/2010/main" val="149464699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Geometric</a:t>
            </a:r>
            <a:r>
              <a:rPr lang="sv-SE" dirty="0" smtClean="0"/>
              <a:t> design </a:t>
            </a:r>
            <a:r>
              <a:rPr lang="sv-SE" dirty="0" err="1" smtClean="0"/>
              <a:t>rules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49</a:t>
            </a:fld>
            <a:endParaRPr lang="en-US"/>
          </a:p>
        </p:txBody>
      </p:sp>
      <p:sp>
        <p:nvSpPr>
          <p:cNvPr id="131" name="Text Box 1081"/>
          <p:cNvSpPr txBox="1">
            <a:spLocks noChangeArrowheads="1"/>
          </p:cNvSpPr>
          <p:nvPr/>
        </p:nvSpPr>
        <p:spPr bwMode="auto">
          <a:xfrm>
            <a:off x="3116898" y="1179513"/>
            <a:ext cx="2910205" cy="47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12960" tIns="32918" rIns="12960" bIns="32918" anchor="t" anchorCtr="0" upright="1">
            <a:noAutofit/>
          </a:bodyPr>
          <a:lstStyle/>
          <a:p>
            <a:pPr>
              <a:spcAft>
                <a:spcPts val="0"/>
              </a:spcAft>
            </a:pPr>
            <a:r>
              <a:rPr lang="en-US" sz="1200" b="1" dirty="0">
                <a:effectLst/>
                <a:latin typeface="Arial"/>
                <a:ea typeface="Times New Roman"/>
                <a:cs typeface="Arial"/>
              </a:rPr>
              <a:t>Standard cell template </a:t>
            </a:r>
            <a:endParaRPr lang="sv-SE" sz="1200" dirty="0">
              <a:effectLst/>
              <a:latin typeface="Arial"/>
              <a:ea typeface="Times New Roman"/>
              <a:cs typeface="Times New Roman"/>
            </a:endParaRPr>
          </a:p>
          <a:p>
            <a:pPr>
              <a:spcAft>
                <a:spcPts val="0"/>
              </a:spcAft>
            </a:pPr>
            <a:r>
              <a:rPr lang="en-US" sz="1100" dirty="0">
                <a:effectLst/>
                <a:latin typeface="Arial"/>
                <a:ea typeface="Times New Roman"/>
                <a:cs typeface="Arial"/>
              </a:rPr>
              <a:t>with rails, </a:t>
            </a:r>
            <a:r>
              <a:rPr lang="en-US" sz="1100" dirty="0" smtClean="0">
                <a:effectLst/>
                <a:latin typeface="Arial"/>
                <a:ea typeface="Times New Roman"/>
                <a:cs typeface="Arial"/>
              </a:rPr>
              <a:t>n-well</a:t>
            </a:r>
            <a:r>
              <a:rPr lang="en-US" sz="1100" dirty="0">
                <a:effectLst/>
                <a:latin typeface="Arial"/>
                <a:ea typeface="Times New Roman"/>
                <a:cs typeface="Arial"/>
              </a:rPr>
              <a:t>, </a:t>
            </a:r>
            <a:r>
              <a:rPr lang="en-US" sz="1100" dirty="0" err="1">
                <a:effectLst/>
                <a:latin typeface="Arial"/>
                <a:ea typeface="Times New Roman"/>
                <a:cs typeface="Arial"/>
              </a:rPr>
              <a:t>pplus</a:t>
            </a:r>
            <a:r>
              <a:rPr lang="en-US" sz="1100" dirty="0">
                <a:effectLst/>
                <a:latin typeface="Arial"/>
                <a:ea typeface="Times New Roman"/>
                <a:cs typeface="Arial"/>
              </a:rPr>
              <a:t> and </a:t>
            </a:r>
            <a:r>
              <a:rPr lang="en-US" sz="1100" dirty="0" err="1">
                <a:effectLst/>
                <a:latin typeface="Arial"/>
                <a:ea typeface="Times New Roman"/>
                <a:cs typeface="Arial"/>
              </a:rPr>
              <a:t>nplus</a:t>
            </a:r>
            <a:r>
              <a:rPr lang="en-US" sz="1100" dirty="0">
                <a:effectLst/>
                <a:latin typeface="Arial"/>
                <a:ea typeface="Times New Roman"/>
                <a:cs typeface="Arial"/>
              </a:rPr>
              <a:t> design rules</a:t>
            </a:r>
            <a:endParaRPr lang="sv-SE" sz="1200" dirty="0">
              <a:effectLst/>
              <a:latin typeface="Arial"/>
              <a:ea typeface="Times New Roman"/>
              <a:cs typeface="Times New Roman"/>
            </a:endParaRPr>
          </a:p>
        </p:txBody>
      </p:sp>
      <p:sp>
        <p:nvSpPr>
          <p:cNvPr id="132" name="Rectangle 131"/>
          <p:cNvSpPr>
            <a:spLocks noChangeArrowheads="1"/>
          </p:cNvSpPr>
          <p:nvPr/>
        </p:nvSpPr>
        <p:spPr bwMode="auto">
          <a:xfrm>
            <a:off x="3476943" y="1646238"/>
            <a:ext cx="2078990" cy="2016760"/>
          </a:xfrm>
          <a:prstGeom prst="rect">
            <a:avLst/>
          </a:prstGeom>
          <a:solidFill>
            <a:srgbClr val="FBD4B4"/>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4" name="Rectangle 133"/>
          <p:cNvSpPr>
            <a:spLocks noChangeArrowheads="1"/>
          </p:cNvSpPr>
          <p:nvPr/>
        </p:nvSpPr>
        <p:spPr bwMode="auto">
          <a:xfrm>
            <a:off x="3895308" y="3690888"/>
            <a:ext cx="245110" cy="24892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5" name="Rectangle 134"/>
          <p:cNvSpPr>
            <a:spLocks noChangeArrowheads="1"/>
          </p:cNvSpPr>
          <p:nvPr/>
        </p:nvSpPr>
        <p:spPr bwMode="auto">
          <a:xfrm>
            <a:off x="3828098" y="2147888"/>
            <a:ext cx="1348740" cy="1016635"/>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6" name="Rectangle 135"/>
          <p:cNvSpPr>
            <a:spLocks noChangeArrowheads="1"/>
          </p:cNvSpPr>
          <p:nvPr/>
        </p:nvSpPr>
        <p:spPr bwMode="auto">
          <a:xfrm>
            <a:off x="3901758" y="2956243"/>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7" name="Rectangle 136"/>
          <p:cNvSpPr>
            <a:spLocks noChangeArrowheads="1"/>
          </p:cNvSpPr>
          <p:nvPr/>
        </p:nvSpPr>
        <p:spPr bwMode="auto">
          <a:xfrm>
            <a:off x="4949508" y="2930843"/>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8" name="Rectangle 137"/>
          <p:cNvSpPr>
            <a:spLocks noChangeArrowheads="1"/>
          </p:cNvSpPr>
          <p:nvPr/>
        </p:nvSpPr>
        <p:spPr bwMode="auto">
          <a:xfrm>
            <a:off x="3828098" y="4158298"/>
            <a:ext cx="1348740" cy="623570"/>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9" name="Rectangle 138"/>
          <p:cNvSpPr>
            <a:spLocks noChangeArrowheads="1"/>
          </p:cNvSpPr>
          <p:nvPr/>
        </p:nvSpPr>
        <p:spPr bwMode="auto">
          <a:xfrm>
            <a:off x="4959668" y="4256088"/>
            <a:ext cx="139065" cy="141605"/>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0" name="Rectangle 139"/>
          <p:cNvSpPr>
            <a:spLocks noChangeArrowheads="1"/>
          </p:cNvSpPr>
          <p:nvPr/>
        </p:nvSpPr>
        <p:spPr bwMode="auto">
          <a:xfrm>
            <a:off x="4136073" y="2011363"/>
            <a:ext cx="150495" cy="296291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1" name="Rectangle 140"/>
          <p:cNvSpPr>
            <a:spLocks noChangeArrowheads="1"/>
          </p:cNvSpPr>
          <p:nvPr/>
        </p:nvSpPr>
        <p:spPr bwMode="auto">
          <a:xfrm>
            <a:off x="4707573" y="2011363"/>
            <a:ext cx="151130" cy="296164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3" name="Rectangle 142"/>
          <p:cNvSpPr>
            <a:spLocks noChangeArrowheads="1"/>
          </p:cNvSpPr>
          <p:nvPr/>
        </p:nvSpPr>
        <p:spPr bwMode="auto">
          <a:xfrm>
            <a:off x="4706303" y="3690888"/>
            <a:ext cx="245745" cy="249555"/>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5" name="Rectangle 144"/>
          <p:cNvSpPr>
            <a:spLocks noChangeArrowheads="1"/>
          </p:cNvSpPr>
          <p:nvPr/>
        </p:nvSpPr>
        <p:spPr bwMode="auto">
          <a:xfrm>
            <a:off x="3896043" y="4256088"/>
            <a:ext cx="139065" cy="141605"/>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6" name="Rectangle 145"/>
          <p:cNvSpPr>
            <a:spLocks noChangeArrowheads="1"/>
          </p:cNvSpPr>
          <p:nvPr/>
        </p:nvSpPr>
        <p:spPr bwMode="auto">
          <a:xfrm>
            <a:off x="4954588" y="4553268"/>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7" name="Rectangle 146"/>
          <p:cNvSpPr>
            <a:spLocks noChangeArrowheads="1"/>
          </p:cNvSpPr>
          <p:nvPr/>
        </p:nvSpPr>
        <p:spPr bwMode="auto">
          <a:xfrm>
            <a:off x="3896043" y="4553268"/>
            <a:ext cx="139065"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8" name="Rectangle 147"/>
          <p:cNvSpPr>
            <a:spLocks noChangeArrowheads="1"/>
          </p:cNvSpPr>
          <p:nvPr/>
        </p:nvSpPr>
        <p:spPr bwMode="auto">
          <a:xfrm>
            <a:off x="3901758" y="2639378"/>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9" name="Rectangle 148"/>
          <p:cNvSpPr>
            <a:spLocks noChangeArrowheads="1"/>
          </p:cNvSpPr>
          <p:nvPr/>
        </p:nvSpPr>
        <p:spPr bwMode="auto">
          <a:xfrm>
            <a:off x="4949508" y="2639378"/>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50" name="Rectangle 149"/>
          <p:cNvSpPr>
            <a:spLocks noChangeArrowheads="1"/>
          </p:cNvSpPr>
          <p:nvPr/>
        </p:nvSpPr>
        <p:spPr bwMode="auto">
          <a:xfrm>
            <a:off x="3622993" y="3662998"/>
            <a:ext cx="1756410" cy="17907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339966"/>
                </a:solidFill>
              </a14:hiddenFill>
            </a:ext>
          </a:extLst>
        </p:spPr>
        <p:txBody>
          <a:bodyPr rot="0" vert="horz" wrap="square" lIns="91440" tIns="45720" rIns="91440" bIns="45720" anchor="t" anchorCtr="0" upright="1">
            <a:noAutofit/>
          </a:bodyPr>
          <a:lstStyle/>
          <a:p>
            <a:endParaRPr lang="sv-SE"/>
          </a:p>
        </p:txBody>
      </p:sp>
      <p:cxnSp>
        <p:nvCxnSpPr>
          <p:cNvPr id="151" name="Line 1394"/>
          <p:cNvCxnSpPr/>
          <p:nvPr/>
        </p:nvCxnSpPr>
        <p:spPr bwMode="auto">
          <a:xfrm>
            <a:off x="5383213" y="3668713"/>
            <a:ext cx="635" cy="48704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2" name="Text Box 1395"/>
          <p:cNvSpPr txBox="1">
            <a:spLocks noChangeArrowheads="1"/>
          </p:cNvSpPr>
          <p:nvPr/>
        </p:nvSpPr>
        <p:spPr bwMode="auto">
          <a:xfrm>
            <a:off x="5035868" y="3783013"/>
            <a:ext cx="517525" cy="330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a:effectLst/>
                <a:latin typeface="Arial"/>
                <a:ea typeface="Times New Roman"/>
                <a:cs typeface="Arial"/>
              </a:rPr>
              <a:t>0.16</a:t>
            </a:r>
            <a:endParaRPr lang="sv-SE" sz="1200">
              <a:effectLst/>
              <a:latin typeface="Arial"/>
              <a:ea typeface="Times New Roman"/>
              <a:cs typeface="Times New Roman"/>
            </a:endParaRPr>
          </a:p>
        </p:txBody>
      </p:sp>
      <p:sp>
        <p:nvSpPr>
          <p:cNvPr id="153" name="Rectangle 152"/>
          <p:cNvSpPr>
            <a:spLocks noChangeArrowheads="1"/>
          </p:cNvSpPr>
          <p:nvPr/>
        </p:nvSpPr>
        <p:spPr bwMode="auto">
          <a:xfrm>
            <a:off x="3622993" y="1881823"/>
            <a:ext cx="1756410" cy="1781175"/>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339966"/>
                </a:solidFill>
              </a14:hiddenFill>
            </a:ext>
          </a:extLst>
        </p:spPr>
        <p:txBody>
          <a:bodyPr rot="0" vert="horz" wrap="square" lIns="91440" tIns="45720" rIns="91440" bIns="45720" anchor="t" anchorCtr="0" upright="1">
            <a:noAutofit/>
          </a:bodyPr>
          <a:lstStyle/>
          <a:p>
            <a:endParaRPr lang="sv-SE"/>
          </a:p>
        </p:txBody>
      </p:sp>
      <p:sp>
        <p:nvSpPr>
          <p:cNvPr id="156" name="Rectangle 155"/>
          <p:cNvSpPr>
            <a:spLocks noChangeArrowheads="1"/>
          </p:cNvSpPr>
          <p:nvPr/>
        </p:nvSpPr>
        <p:spPr bwMode="auto">
          <a:xfrm>
            <a:off x="3628708" y="1646238"/>
            <a:ext cx="1750695" cy="737235"/>
          </a:xfrm>
          <a:prstGeom prst="rect">
            <a:avLst/>
          </a:prstGeom>
          <a:solidFill>
            <a:srgbClr val="3366FF">
              <a:alpha val="7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57" name="Line 1400"/>
          <p:cNvCxnSpPr/>
          <p:nvPr/>
        </p:nvCxnSpPr>
        <p:spPr bwMode="auto">
          <a:xfrm>
            <a:off x="5382578" y="3172143"/>
            <a:ext cx="635" cy="4876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8" name="Text Box 1401"/>
          <p:cNvSpPr txBox="1">
            <a:spLocks noChangeArrowheads="1"/>
          </p:cNvSpPr>
          <p:nvPr/>
        </p:nvSpPr>
        <p:spPr bwMode="auto">
          <a:xfrm>
            <a:off x="5035868" y="3305493"/>
            <a:ext cx="495935" cy="29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a:effectLst/>
                <a:latin typeface="Arial"/>
                <a:ea typeface="Times New Roman"/>
                <a:cs typeface="Arial"/>
              </a:rPr>
              <a:t>0.16</a:t>
            </a:r>
            <a:endParaRPr lang="sv-SE" sz="1200">
              <a:effectLst/>
              <a:latin typeface="Arial"/>
              <a:ea typeface="Times New Roman"/>
              <a:cs typeface="Times New Roman"/>
            </a:endParaRPr>
          </a:p>
        </p:txBody>
      </p:sp>
      <p:cxnSp>
        <p:nvCxnSpPr>
          <p:cNvPr id="159" name="Line 1402"/>
          <p:cNvCxnSpPr/>
          <p:nvPr/>
        </p:nvCxnSpPr>
        <p:spPr bwMode="auto">
          <a:xfrm>
            <a:off x="5122228" y="3163888"/>
            <a:ext cx="31877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0" name="Rectangle 159"/>
          <p:cNvSpPr>
            <a:spLocks noChangeArrowheads="1"/>
          </p:cNvSpPr>
          <p:nvPr/>
        </p:nvSpPr>
        <p:spPr bwMode="auto">
          <a:xfrm>
            <a:off x="3627438" y="4941253"/>
            <a:ext cx="1751965" cy="737235"/>
          </a:xfrm>
          <a:prstGeom prst="rect">
            <a:avLst/>
          </a:prstGeom>
          <a:solidFill>
            <a:srgbClr val="3366FF">
              <a:alpha val="70000"/>
            </a:srgbClr>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61" name="Text Box 1404"/>
          <p:cNvSpPr txBox="1">
            <a:spLocks noChangeArrowheads="1"/>
          </p:cNvSpPr>
          <p:nvPr/>
        </p:nvSpPr>
        <p:spPr bwMode="auto">
          <a:xfrm>
            <a:off x="3678873" y="1906588"/>
            <a:ext cx="55689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b="1">
                <a:effectLst/>
                <a:latin typeface="Arial"/>
                <a:ea typeface="Times New Roman"/>
                <a:cs typeface="Arial"/>
              </a:rPr>
              <a:t>VDD</a:t>
            </a:r>
            <a:endParaRPr lang="sv-SE" sz="1200">
              <a:effectLst/>
              <a:latin typeface="Arial"/>
              <a:ea typeface="Times New Roman"/>
              <a:cs typeface="Times New Roman"/>
            </a:endParaRPr>
          </a:p>
        </p:txBody>
      </p:sp>
      <p:sp>
        <p:nvSpPr>
          <p:cNvPr id="162" name="Text Box 1405"/>
          <p:cNvSpPr txBox="1">
            <a:spLocks noChangeArrowheads="1"/>
          </p:cNvSpPr>
          <p:nvPr/>
        </p:nvSpPr>
        <p:spPr bwMode="auto">
          <a:xfrm>
            <a:off x="3678873" y="5204143"/>
            <a:ext cx="408305" cy="21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b="1">
                <a:effectLst/>
                <a:latin typeface="Arial"/>
                <a:ea typeface="Times New Roman"/>
                <a:cs typeface="Arial"/>
              </a:rPr>
              <a:t>VSS</a:t>
            </a:r>
            <a:endParaRPr lang="sv-SE" sz="1200">
              <a:effectLst/>
              <a:latin typeface="Arial"/>
              <a:ea typeface="Times New Roman"/>
              <a:cs typeface="Times New Roman"/>
            </a:endParaRPr>
          </a:p>
        </p:txBody>
      </p:sp>
      <p:sp>
        <p:nvSpPr>
          <p:cNvPr id="163" name="Rectangle 162"/>
          <p:cNvSpPr>
            <a:spLocks noChangeAspect="1" noChangeArrowheads="1"/>
          </p:cNvSpPr>
          <p:nvPr/>
        </p:nvSpPr>
        <p:spPr bwMode="auto">
          <a:xfrm>
            <a:off x="3937218" y="3733683"/>
            <a:ext cx="158115" cy="158115"/>
          </a:xfrm>
          <a:prstGeom prst="rect">
            <a:avLst/>
          </a:prstGeom>
          <a:solidFill>
            <a:srgbClr val="9933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64" name="Rectangle 163"/>
          <p:cNvSpPr>
            <a:spLocks noChangeAspect="1" noChangeArrowheads="1"/>
          </p:cNvSpPr>
          <p:nvPr/>
        </p:nvSpPr>
        <p:spPr bwMode="auto">
          <a:xfrm>
            <a:off x="4743768" y="3733683"/>
            <a:ext cx="158115" cy="158115"/>
          </a:xfrm>
          <a:prstGeom prst="rect">
            <a:avLst/>
          </a:prstGeom>
          <a:solidFill>
            <a:srgbClr val="9933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65" name="Line 1408"/>
          <p:cNvCxnSpPr/>
          <p:nvPr/>
        </p:nvCxnSpPr>
        <p:spPr bwMode="auto">
          <a:xfrm>
            <a:off x="5147628" y="4155758"/>
            <a:ext cx="31877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6" name="Rectangle 165"/>
          <p:cNvSpPr>
            <a:spLocks noChangeArrowheads="1"/>
          </p:cNvSpPr>
          <p:nvPr/>
        </p:nvSpPr>
        <p:spPr bwMode="auto">
          <a:xfrm>
            <a:off x="4949508" y="2242503"/>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67" name="Rectangle 166"/>
          <p:cNvSpPr>
            <a:spLocks noChangeArrowheads="1"/>
          </p:cNvSpPr>
          <p:nvPr/>
        </p:nvSpPr>
        <p:spPr bwMode="auto">
          <a:xfrm>
            <a:off x="3901758" y="2242503"/>
            <a:ext cx="138430" cy="140970"/>
          </a:xfrm>
          <a:prstGeom prst="rect">
            <a:avLst/>
          </a:prstGeom>
          <a:no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68" name="Line 1411"/>
          <p:cNvCxnSpPr/>
          <p:nvPr/>
        </p:nvCxnSpPr>
        <p:spPr bwMode="auto">
          <a:xfrm flipV="1">
            <a:off x="5009833" y="2383473"/>
            <a:ext cx="635" cy="255905"/>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sp>
        <p:nvSpPr>
          <p:cNvPr id="169" name="Text Box 1412"/>
          <p:cNvSpPr txBox="1">
            <a:spLocks noChangeArrowheads="1"/>
          </p:cNvSpPr>
          <p:nvPr/>
        </p:nvSpPr>
        <p:spPr bwMode="auto">
          <a:xfrm>
            <a:off x="4974908" y="2394903"/>
            <a:ext cx="52324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a:effectLst/>
                <a:latin typeface="Arial"/>
                <a:ea typeface="Times New Roman"/>
                <a:cs typeface="Times New Roman"/>
              </a:rPr>
              <a:t>0.16</a:t>
            </a:r>
            <a:endParaRPr lang="sv-SE" sz="1200">
              <a:effectLst/>
              <a:latin typeface="Arial"/>
              <a:ea typeface="Times New Roman"/>
              <a:cs typeface="Times New Roman"/>
            </a:endParaRPr>
          </a:p>
        </p:txBody>
      </p:sp>
      <p:sp>
        <p:nvSpPr>
          <p:cNvPr id="170" name="Text Box 1413"/>
          <p:cNvSpPr txBox="1">
            <a:spLocks noChangeArrowheads="1"/>
          </p:cNvSpPr>
          <p:nvPr/>
        </p:nvSpPr>
        <p:spPr bwMode="auto">
          <a:xfrm>
            <a:off x="4974908" y="2739708"/>
            <a:ext cx="52324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sv-SE" sz="1100">
                <a:effectLst/>
                <a:latin typeface="Arial"/>
                <a:ea typeface="Times New Roman"/>
                <a:cs typeface="Times New Roman"/>
              </a:rPr>
              <a:t>0.11</a:t>
            </a:r>
            <a:endParaRPr lang="sv-SE" sz="1200">
              <a:effectLst/>
              <a:latin typeface="Arial"/>
              <a:ea typeface="Times New Roman"/>
              <a:cs typeface="Times New Roman"/>
            </a:endParaRPr>
          </a:p>
        </p:txBody>
      </p:sp>
      <p:cxnSp>
        <p:nvCxnSpPr>
          <p:cNvPr id="171" name="Line 1414"/>
          <p:cNvCxnSpPr/>
          <p:nvPr/>
        </p:nvCxnSpPr>
        <p:spPr bwMode="auto">
          <a:xfrm flipV="1">
            <a:off x="5023803" y="2780348"/>
            <a:ext cx="635" cy="150495"/>
          </a:xfrm>
          <a:prstGeom prst="line">
            <a:avLst/>
          </a:prstGeom>
          <a:noFill/>
          <a:ln w="6350">
            <a:solidFill>
              <a:srgbClr val="000000"/>
            </a:solidFill>
            <a:round/>
            <a:headEnd type="arrow" w="med" len="med"/>
            <a:tailEnd type="arrow" w="med" len="med"/>
          </a:ln>
          <a:extLst>
            <a:ext uri="{909E8E84-426E-40dd-AFC4-6F175D3DCCD1}">
              <a14:hiddenFill xmlns:a14="http://schemas.microsoft.com/office/drawing/2010/main">
                <a:noFill/>
              </a14:hiddenFill>
            </a:ext>
          </a:extLst>
        </p:spPr>
      </p:cxnSp>
      <p:cxnSp>
        <p:nvCxnSpPr>
          <p:cNvPr id="172" name="AutoShape 1374"/>
          <p:cNvCxnSpPr>
            <a:cxnSpLocks noChangeShapeType="1"/>
          </p:cNvCxnSpPr>
          <p:nvPr/>
        </p:nvCxnSpPr>
        <p:spPr bwMode="auto">
          <a:xfrm>
            <a:off x="3333433" y="1881823"/>
            <a:ext cx="2476500" cy="635"/>
          </a:xfrm>
          <a:prstGeom prst="straightConnector1">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3" name="AutoShape 1373"/>
          <p:cNvCxnSpPr>
            <a:cxnSpLocks noChangeShapeType="1"/>
          </p:cNvCxnSpPr>
          <p:nvPr/>
        </p:nvCxnSpPr>
        <p:spPr bwMode="auto">
          <a:xfrm>
            <a:off x="3333433" y="5453698"/>
            <a:ext cx="2476500" cy="635"/>
          </a:xfrm>
          <a:prstGeom prst="straightConnector1">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 name="Line 1860"/>
          <p:cNvCxnSpPr/>
          <p:nvPr/>
        </p:nvCxnSpPr>
        <p:spPr bwMode="auto">
          <a:xfrm>
            <a:off x="3333433" y="1882458"/>
            <a:ext cx="4445" cy="35712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75" name="Text Box 1861"/>
          <p:cNvSpPr txBox="1">
            <a:spLocks noChangeArrowheads="1"/>
          </p:cNvSpPr>
          <p:nvPr/>
        </p:nvSpPr>
        <p:spPr bwMode="auto">
          <a:xfrm>
            <a:off x="3118803" y="3572828"/>
            <a:ext cx="358140" cy="243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65837" tIns="32918" rIns="65837" bIns="32918" anchor="t" anchorCtr="0" upright="1">
            <a:noAutofit/>
          </a:bodyPr>
          <a:lstStyle/>
          <a:p>
            <a:pPr>
              <a:spcAft>
                <a:spcPts val="0"/>
              </a:spcAft>
            </a:pPr>
            <a:r>
              <a:rPr lang="sv-SE" sz="1000">
                <a:effectLst/>
                <a:latin typeface="Arial"/>
                <a:ea typeface="Times New Roman"/>
                <a:cs typeface="Arial"/>
              </a:rPr>
              <a:t>2.6</a:t>
            </a:r>
            <a:endParaRPr lang="sv-SE" sz="1200">
              <a:effectLst/>
              <a:latin typeface="Arial"/>
              <a:ea typeface="Times New Roman"/>
              <a:cs typeface="Times New Roman"/>
            </a:endParaRPr>
          </a:p>
        </p:txBody>
      </p:sp>
      <p:cxnSp>
        <p:nvCxnSpPr>
          <p:cNvPr id="176" name="Line 1862"/>
          <p:cNvCxnSpPr/>
          <p:nvPr/>
        </p:nvCxnSpPr>
        <p:spPr bwMode="auto">
          <a:xfrm flipH="1">
            <a:off x="5628323" y="2384108"/>
            <a:ext cx="1905" cy="12750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7" name="Line 1863"/>
          <p:cNvCxnSpPr/>
          <p:nvPr/>
        </p:nvCxnSpPr>
        <p:spPr bwMode="auto">
          <a:xfrm flipH="1">
            <a:off x="5628323" y="3660458"/>
            <a:ext cx="1905" cy="127381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78" name="Text Box 1864"/>
          <p:cNvSpPr txBox="1">
            <a:spLocks noChangeArrowheads="1"/>
          </p:cNvSpPr>
          <p:nvPr/>
        </p:nvSpPr>
        <p:spPr bwMode="auto">
          <a:xfrm>
            <a:off x="5626418" y="4202748"/>
            <a:ext cx="398780" cy="18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dirty="0" smtClean="0">
                <a:effectLst/>
                <a:latin typeface="Arial"/>
                <a:ea typeface="Times New Roman"/>
                <a:cs typeface="Arial"/>
              </a:rPr>
              <a:t>0.78</a:t>
            </a:r>
            <a:endParaRPr lang="sv-SE" sz="1200" dirty="0">
              <a:effectLst/>
              <a:latin typeface="Arial"/>
              <a:ea typeface="Times New Roman"/>
              <a:cs typeface="Times New Roman"/>
            </a:endParaRPr>
          </a:p>
        </p:txBody>
      </p:sp>
      <p:sp>
        <p:nvSpPr>
          <p:cNvPr id="179" name="Text Box 1865"/>
          <p:cNvSpPr txBox="1">
            <a:spLocks noChangeArrowheads="1"/>
          </p:cNvSpPr>
          <p:nvPr/>
        </p:nvSpPr>
        <p:spPr bwMode="auto">
          <a:xfrm>
            <a:off x="5632133" y="2912428"/>
            <a:ext cx="386080" cy="2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dirty="0" smtClean="0">
                <a:effectLst/>
                <a:latin typeface="Arial"/>
                <a:ea typeface="Times New Roman"/>
                <a:cs typeface="Arial"/>
              </a:rPr>
              <a:t>1.10</a:t>
            </a:r>
            <a:endParaRPr lang="sv-SE" sz="1200" dirty="0">
              <a:effectLst/>
              <a:latin typeface="Arial"/>
              <a:ea typeface="Times New Roman"/>
              <a:cs typeface="Times New Roman"/>
            </a:endParaRPr>
          </a:p>
        </p:txBody>
      </p:sp>
      <p:cxnSp>
        <p:nvCxnSpPr>
          <p:cNvPr id="180" name="Line 1866"/>
          <p:cNvCxnSpPr/>
          <p:nvPr/>
        </p:nvCxnSpPr>
        <p:spPr bwMode="auto">
          <a:xfrm>
            <a:off x="5361623" y="2383473"/>
            <a:ext cx="31877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1" name="Line 1867"/>
          <p:cNvCxnSpPr/>
          <p:nvPr/>
        </p:nvCxnSpPr>
        <p:spPr bwMode="auto">
          <a:xfrm>
            <a:off x="5313998" y="4940618"/>
            <a:ext cx="31877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2" name="Line 1868"/>
          <p:cNvCxnSpPr/>
          <p:nvPr/>
        </p:nvCxnSpPr>
        <p:spPr bwMode="auto">
          <a:xfrm>
            <a:off x="5341303" y="3659188"/>
            <a:ext cx="318770" cy="6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3" name="Line 1870"/>
          <p:cNvCxnSpPr/>
          <p:nvPr/>
        </p:nvCxnSpPr>
        <p:spPr bwMode="auto">
          <a:xfrm>
            <a:off x="5628958" y="4934268"/>
            <a:ext cx="635" cy="5200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4" name="Line 1871"/>
          <p:cNvCxnSpPr/>
          <p:nvPr/>
        </p:nvCxnSpPr>
        <p:spPr bwMode="auto">
          <a:xfrm>
            <a:off x="5628958" y="1883093"/>
            <a:ext cx="635" cy="50419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85" name="Text Box 1872"/>
          <p:cNvSpPr txBox="1">
            <a:spLocks noChangeArrowheads="1"/>
          </p:cNvSpPr>
          <p:nvPr/>
        </p:nvSpPr>
        <p:spPr bwMode="auto">
          <a:xfrm>
            <a:off x="5626418" y="5099368"/>
            <a:ext cx="398780" cy="18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a:effectLst/>
                <a:latin typeface="Arial"/>
                <a:ea typeface="Times New Roman"/>
                <a:cs typeface="Arial"/>
              </a:rPr>
              <a:t>0.36</a:t>
            </a:r>
            <a:endParaRPr lang="sv-SE" sz="1200">
              <a:effectLst/>
              <a:latin typeface="Arial"/>
              <a:ea typeface="Times New Roman"/>
              <a:cs typeface="Times New Roman"/>
            </a:endParaRPr>
          </a:p>
        </p:txBody>
      </p:sp>
      <p:sp>
        <p:nvSpPr>
          <p:cNvPr id="186" name="Text Box 1873"/>
          <p:cNvSpPr txBox="1">
            <a:spLocks noChangeArrowheads="1"/>
          </p:cNvSpPr>
          <p:nvPr/>
        </p:nvSpPr>
        <p:spPr bwMode="auto">
          <a:xfrm>
            <a:off x="5624513" y="2011363"/>
            <a:ext cx="386080" cy="217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65837" tIns="32918" rIns="65837" bIns="32918" anchor="t" anchorCtr="0" upright="1">
            <a:noAutofit/>
          </a:bodyPr>
          <a:lstStyle/>
          <a:p>
            <a:pPr>
              <a:spcAft>
                <a:spcPts val="0"/>
              </a:spcAft>
            </a:pPr>
            <a:r>
              <a:rPr lang="sv-SE" sz="1000">
                <a:effectLst/>
                <a:latin typeface="Arial"/>
                <a:ea typeface="Times New Roman"/>
                <a:cs typeface="Arial"/>
              </a:rPr>
              <a:t>0.36</a:t>
            </a:r>
            <a:endParaRPr lang="sv-SE" sz="1200">
              <a:effectLst/>
              <a:latin typeface="Arial"/>
              <a:ea typeface="Times New Roman"/>
              <a:cs typeface="Times New Roman"/>
            </a:endParaRPr>
          </a:p>
        </p:txBody>
      </p:sp>
    </p:spTree>
    <p:extLst>
      <p:ext uri="{BB962C8B-B14F-4D97-AF65-F5344CB8AC3E}">
        <p14:creationId xmlns:p14="http://schemas.microsoft.com/office/powerpoint/2010/main" val="32079717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111442" y="2282367"/>
            <a:ext cx="2739786" cy="95004"/>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5" name="Group 84"/>
          <p:cNvGrpSpPr/>
          <p:nvPr/>
        </p:nvGrpSpPr>
        <p:grpSpPr>
          <a:xfrm>
            <a:off x="1148941" y="1243214"/>
            <a:ext cx="6869759" cy="544405"/>
            <a:chOff x="1244685" y="831313"/>
            <a:chExt cx="7442239" cy="544405"/>
          </a:xfrm>
        </p:grpSpPr>
        <p:sp>
          <p:nvSpPr>
            <p:cNvPr id="86" name="Rectangle 85"/>
            <p:cNvSpPr/>
            <p:nvPr/>
          </p:nvSpPr>
          <p:spPr>
            <a:xfrm>
              <a:off x="1244685" y="831313"/>
              <a:ext cx="1773058"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ctangle 86"/>
            <p:cNvSpPr/>
            <p:nvPr/>
          </p:nvSpPr>
          <p:spPr>
            <a:xfrm>
              <a:off x="3559026" y="831313"/>
              <a:ext cx="2801006"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ctangle 87"/>
            <p:cNvSpPr/>
            <p:nvPr/>
          </p:nvSpPr>
          <p:spPr>
            <a:xfrm>
              <a:off x="6917082" y="831313"/>
              <a:ext cx="1769842" cy="544405"/>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5" name="Rectangle 54"/>
          <p:cNvSpPr/>
          <p:nvPr/>
        </p:nvSpPr>
        <p:spPr>
          <a:xfrm>
            <a:off x="1148939" y="1795857"/>
            <a:ext cx="6869760" cy="479854"/>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52" name="Group 51"/>
          <p:cNvGrpSpPr/>
          <p:nvPr/>
        </p:nvGrpSpPr>
        <p:grpSpPr>
          <a:xfrm>
            <a:off x="1159031" y="1464283"/>
            <a:ext cx="5833774" cy="720000"/>
            <a:chOff x="2392702" y="1464283"/>
            <a:chExt cx="6319922" cy="720000"/>
          </a:xfrm>
        </p:grpSpPr>
        <p:sp>
          <p:nvSpPr>
            <p:cNvPr id="53" name="Rectangle 52"/>
            <p:cNvSpPr/>
            <p:nvPr/>
          </p:nvSpPr>
          <p:spPr>
            <a:xfrm>
              <a:off x="6670781" y="1464283"/>
              <a:ext cx="2041843"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ctangle 53"/>
            <p:cNvSpPr/>
            <p:nvPr/>
          </p:nvSpPr>
          <p:spPr>
            <a:xfrm>
              <a:off x="2392702" y="1464283"/>
              <a:ext cx="111703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7" name="Group 46"/>
          <p:cNvGrpSpPr/>
          <p:nvPr/>
        </p:nvGrpSpPr>
        <p:grpSpPr>
          <a:xfrm>
            <a:off x="2208648" y="1464283"/>
            <a:ext cx="5534502" cy="720000"/>
            <a:chOff x="2392701" y="1464283"/>
            <a:chExt cx="5995711" cy="720000"/>
          </a:xfrm>
        </p:grpSpPr>
        <p:sp>
          <p:nvSpPr>
            <p:cNvPr id="49" name="Rectangle 48"/>
            <p:cNvSpPr/>
            <p:nvPr/>
          </p:nvSpPr>
          <p:spPr>
            <a:xfrm>
              <a:off x="7575540" y="1464283"/>
              <a:ext cx="812872"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ctangle 49"/>
            <p:cNvSpPr/>
            <p:nvPr/>
          </p:nvSpPr>
          <p:spPr>
            <a:xfrm>
              <a:off x="2392701" y="1464283"/>
              <a:ext cx="1922525" cy="720000"/>
            </a:xfrm>
            <a:prstGeom prst="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 name="Title 1"/>
          <p:cNvSpPr>
            <a:spLocks noGrp="1"/>
          </p:cNvSpPr>
          <p:nvPr>
            <p:ph type="title"/>
          </p:nvPr>
        </p:nvSpPr>
        <p:spPr>
          <a:xfrm>
            <a:off x="457200" y="274638"/>
            <a:ext cx="8229600" cy="922114"/>
          </a:xfrm>
        </p:spPr>
        <p:txBody>
          <a:bodyPr/>
          <a:lstStyle/>
          <a:p>
            <a:r>
              <a:rPr lang="sv-SE" dirty="0" smtClean="0"/>
              <a:t>Inverter mask set and fabrication</a:t>
            </a:r>
            <a:endParaRPr lang="sv-SE" dirty="0"/>
          </a:p>
        </p:txBody>
      </p:sp>
      <p:sp>
        <p:nvSpPr>
          <p:cNvPr id="4" name="Date Placeholder 3"/>
          <p:cNvSpPr>
            <a:spLocks noGrp="1"/>
          </p:cNvSpPr>
          <p:nvPr>
            <p:ph type="dt" sz="half" idx="10"/>
          </p:nvPr>
        </p:nvSpPr>
        <p:spPr/>
        <p:txBody>
          <a:bodyPr/>
          <a:lstStyle/>
          <a:p>
            <a:r>
              <a:rPr lang="sv-SE" smtClean="0"/>
              <a:t>2018-09-27</a:t>
            </a:r>
            <a:endParaRPr lang="sv-SE" dirty="0"/>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9F895357-8318-4C23-8C0E-991C8E9179FE}" type="slidenum">
              <a:rPr lang="sv-SE" smtClean="0"/>
              <a:t>5</a:t>
            </a:fld>
            <a:endParaRPr lang="sv-SE"/>
          </a:p>
        </p:txBody>
      </p:sp>
      <p:sp>
        <p:nvSpPr>
          <p:cNvPr id="7" name="Rectangle 6"/>
          <p:cNvSpPr/>
          <p:nvPr/>
        </p:nvSpPr>
        <p:spPr>
          <a:xfrm>
            <a:off x="1150392" y="2273651"/>
            <a:ext cx="6868308" cy="8567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2714754" y="2765065"/>
            <a:ext cx="2220344" cy="646331"/>
          </a:xfrm>
          <a:prstGeom prst="rect">
            <a:avLst/>
          </a:prstGeom>
        </p:spPr>
        <p:txBody>
          <a:bodyPr wrap="square">
            <a:spAutoFit/>
          </a:bodyPr>
          <a:lstStyle/>
          <a:p>
            <a:r>
              <a:rPr lang="en-US" altLang="sv-SE" dirty="0" smtClean="0"/>
              <a:t>P-type silicon substrate</a:t>
            </a:r>
            <a:endParaRPr lang="en-US" altLang="sv-SE" dirty="0"/>
          </a:p>
        </p:txBody>
      </p:sp>
      <p:grpSp>
        <p:nvGrpSpPr>
          <p:cNvPr id="9" name="Group 8"/>
          <p:cNvGrpSpPr/>
          <p:nvPr/>
        </p:nvGrpSpPr>
        <p:grpSpPr>
          <a:xfrm>
            <a:off x="5108028" y="2281890"/>
            <a:ext cx="2743200" cy="4387443"/>
            <a:chOff x="5533697" y="1869989"/>
            <a:chExt cx="2971800" cy="4387443"/>
          </a:xfrm>
        </p:grpSpPr>
        <p:sp>
          <p:nvSpPr>
            <p:cNvPr id="10" name="Rectangle 9"/>
            <p:cNvSpPr/>
            <p:nvPr/>
          </p:nvSpPr>
          <p:spPr>
            <a:xfrm>
              <a:off x="5533697" y="3667801"/>
              <a:ext cx="2971800" cy="1127235"/>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oup 10"/>
            <p:cNvGrpSpPr/>
            <p:nvPr/>
          </p:nvGrpSpPr>
          <p:grpSpPr>
            <a:xfrm>
              <a:off x="6012000" y="5888100"/>
              <a:ext cx="1467996" cy="369332"/>
              <a:chOff x="313193" y="491444"/>
              <a:chExt cx="1467996" cy="369332"/>
            </a:xfrm>
          </p:grpSpPr>
          <p:sp>
            <p:nvSpPr>
              <p:cNvPr id="13" name="Rectangle 12"/>
              <p:cNvSpPr/>
              <p:nvPr/>
            </p:nvSpPr>
            <p:spPr>
              <a:xfrm>
                <a:off x="313193" y="563444"/>
                <a:ext cx="540000" cy="216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925193" y="491444"/>
                <a:ext cx="855996" cy="369332"/>
              </a:xfrm>
              <a:prstGeom prst="rect">
                <a:avLst/>
              </a:prstGeom>
            </p:spPr>
            <p:txBody>
              <a:bodyPr wrap="none">
                <a:spAutoFit/>
              </a:bodyPr>
              <a:lstStyle/>
              <a:p>
                <a:r>
                  <a:rPr lang="en-US" altLang="sv-SE" dirty="0" smtClean="0"/>
                  <a:t>N-well</a:t>
                </a:r>
                <a:endParaRPr lang="en-US" altLang="sv-SE" dirty="0"/>
              </a:p>
            </p:txBody>
          </p:sp>
        </p:grpSp>
        <p:sp>
          <p:nvSpPr>
            <p:cNvPr id="12" name="Rounded Rectangle 11"/>
            <p:cNvSpPr/>
            <p:nvPr/>
          </p:nvSpPr>
          <p:spPr>
            <a:xfrm>
              <a:off x="5533697" y="1869989"/>
              <a:ext cx="2971800" cy="667842"/>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oup 14"/>
          <p:cNvGrpSpPr/>
          <p:nvPr/>
        </p:nvGrpSpPr>
        <p:grpSpPr>
          <a:xfrm>
            <a:off x="1149295" y="1464284"/>
            <a:ext cx="6869404" cy="4845049"/>
            <a:chOff x="1245070" y="1052383"/>
            <a:chExt cx="7441854" cy="4845049"/>
          </a:xfrm>
        </p:grpSpPr>
        <p:grpSp>
          <p:nvGrpSpPr>
            <p:cNvPr id="16" name="Group 15"/>
            <p:cNvGrpSpPr/>
            <p:nvPr/>
          </p:nvGrpSpPr>
          <p:grpSpPr>
            <a:xfrm>
              <a:off x="1623849" y="3839621"/>
              <a:ext cx="6700344" cy="748862"/>
              <a:chOff x="1623849" y="3839621"/>
              <a:chExt cx="6700344" cy="748862"/>
            </a:xfrm>
          </p:grpSpPr>
          <p:sp>
            <p:nvSpPr>
              <p:cNvPr id="25" name="Rectangle 24"/>
              <p:cNvSpPr/>
              <p:nvPr/>
            </p:nvSpPr>
            <p:spPr>
              <a:xfrm>
                <a:off x="5715000"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ctangle 25"/>
              <p:cNvSpPr/>
              <p:nvPr/>
            </p:nvSpPr>
            <p:spPr>
              <a:xfrm>
                <a:off x="1623849" y="3839621"/>
                <a:ext cx="2609193" cy="74886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oup 16"/>
            <p:cNvGrpSpPr/>
            <p:nvPr/>
          </p:nvGrpSpPr>
          <p:grpSpPr>
            <a:xfrm>
              <a:off x="6012000" y="5528100"/>
              <a:ext cx="2048504" cy="369332"/>
              <a:chOff x="6012000" y="5528100"/>
              <a:chExt cx="2048504" cy="369332"/>
            </a:xfrm>
          </p:grpSpPr>
          <p:sp>
            <p:nvSpPr>
              <p:cNvPr id="23" name="Rectangle 22"/>
              <p:cNvSpPr/>
              <p:nvPr/>
            </p:nvSpPr>
            <p:spPr>
              <a:xfrm>
                <a:off x="6012000" y="5600100"/>
                <a:ext cx="540000" cy="21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ctangle 23"/>
              <p:cNvSpPr/>
              <p:nvPr/>
            </p:nvSpPr>
            <p:spPr>
              <a:xfrm>
                <a:off x="6624000" y="5528100"/>
                <a:ext cx="1436504" cy="369332"/>
              </a:xfrm>
              <a:prstGeom prst="rect">
                <a:avLst/>
              </a:prstGeom>
            </p:spPr>
            <p:txBody>
              <a:bodyPr wrap="none">
                <a:spAutoFit/>
              </a:bodyPr>
              <a:lstStyle/>
              <a:p>
                <a:r>
                  <a:rPr lang="en-US" altLang="sv-SE" dirty="0" smtClean="0"/>
                  <a:t>Active areas</a:t>
                </a:r>
                <a:endParaRPr lang="en-US" altLang="sv-SE" dirty="0"/>
              </a:p>
            </p:txBody>
          </p:sp>
        </p:grpSp>
        <p:sp>
          <p:nvSpPr>
            <p:cNvPr id="18" name="Rectangle 17"/>
            <p:cNvSpPr/>
            <p:nvPr/>
          </p:nvSpPr>
          <p:spPr>
            <a:xfrm>
              <a:off x="5616412" y="1751568"/>
              <a:ext cx="2772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ctangle 18"/>
            <p:cNvSpPr/>
            <p:nvPr/>
          </p:nvSpPr>
          <p:spPr>
            <a:xfrm>
              <a:off x="8324193" y="1052383"/>
              <a:ext cx="362731"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ctangle 19"/>
            <p:cNvSpPr/>
            <p:nvPr/>
          </p:nvSpPr>
          <p:spPr>
            <a:xfrm>
              <a:off x="1615226" y="1751568"/>
              <a:ext cx="2700000" cy="112241"/>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ctangle 20"/>
            <p:cNvSpPr/>
            <p:nvPr/>
          </p:nvSpPr>
          <p:spPr>
            <a:xfrm>
              <a:off x="4205431" y="1052383"/>
              <a:ext cx="1509569"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ctangle 21"/>
            <p:cNvSpPr/>
            <p:nvPr/>
          </p:nvSpPr>
          <p:spPr>
            <a:xfrm>
              <a:off x="1245070" y="1052383"/>
              <a:ext cx="370542" cy="811428"/>
            </a:xfrm>
            <a:prstGeom prst="rect">
              <a:avLst/>
            </a:prstGeom>
            <a:pattFill prst="pct10">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4" name="Group 33"/>
          <p:cNvGrpSpPr/>
          <p:nvPr/>
        </p:nvGrpSpPr>
        <p:grpSpPr>
          <a:xfrm>
            <a:off x="1498937" y="2288356"/>
            <a:ext cx="5516682" cy="3660977"/>
            <a:chOff x="1623848" y="1876455"/>
            <a:chExt cx="5976406" cy="3660977"/>
          </a:xfrm>
        </p:grpSpPr>
        <p:grpSp>
          <p:nvGrpSpPr>
            <p:cNvPr id="35" name="Group 34"/>
            <p:cNvGrpSpPr/>
            <p:nvPr/>
          </p:nvGrpSpPr>
          <p:grpSpPr>
            <a:xfrm>
              <a:off x="1623848" y="3834121"/>
              <a:ext cx="5976406" cy="756000"/>
              <a:chOff x="1615965" y="3834121"/>
              <a:chExt cx="5976406" cy="756000"/>
            </a:xfrm>
          </p:grpSpPr>
          <p:sp>
            <p:nvSpPr>
              <p:cNvPr id="42" name="Rectangle 41"/>
              <p:cNvSpPr/>
              <p:nvPr/>
            </p:nvSpPr>
            <p:spPr>
              <a:xfrm>
                <a:off x="1615965" y="3834121"/>
                <a:ext cx="748800"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ctangle 42"/>
              <p:cNvSpPr/>
              <p:nvPr/>
            </p:nvSpPr>
            <p:spPr>
              <a:xfrm>
                <a:off x="5705317" y="3834121"/>
                <a:ext cx="1887054" cy="75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6" name="Group 35"/>
            <p:cNvGrpSpPr/>
            <p:nvPr/>
          </p:nvGrpSpPr>
          <p:grpSpPr>
            <a:xfrm>
              <a:off x="2232000" y="5168100"/>
              <a:ext cx="1679867" cy="369332"/>
              <a:chOff x="-1237004" y="5411377"/>
              <a:chExt cx="1679867" cy="369332"/>
            </a:xfrm>
          </p:grpSpPr>
          <p:sp>
            <p:nvSpPr>
              <p:cNvPr id="40" name="Rectangle 39"/>
              <p:cNvSpPr/>
              <p:nvPr/>
            </p:nvSpPr>
            <p:spPr>
              <a:xfrm>
                <a:off x="-1237004" y="5483377"/>
                <a:ext cx="540000" cy="216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ctangle 40"/>
              <p:cNvSpPr/>
              <p:nvPr/>
            </p:nvSpPr>
            <p:spPr>
              <a:xfrm>
                <a:off x="-661004" y="5411377"/>
                <a:ext cx="1103867" cy="369332"/>
              </a:xfrm>
              <a:prstGeom prst="rect">
                <a:avLst/>
              </a:prstGeom>
            </p:spPr>
            <p:txBody>
              <a:bodyPr wrap="none">
                <a:spAutoFit/>
              </a:bodyPr>
              <a:lstStyle/>
              <a:p>
                <a:r>
                  <a:rPr lang="en-US" altLang="sv-SE" dirty="0" smtClean="0"/>
                  <a:t>P+ select</a:t>
                </a:r>
                <a:endParaRPr lang="en-US" altLang="sv-SE" dirty="0"/>
              </a:p>
            </p:txBody>
          </p:sp>
        </p:grpSp>
        <p:sp>
          <p:nvSpPr>
            <p:cNvPr id="37" name="Rounded Rectangle 36"/>
            <p:cNvSpPr/>
            <p:nvPr/>
          </p:nvSpPr>
          <p:spPr>
            <a:xfrm>
              <a:off x="1623848" y="1876455"/>
              <a:ext cx="748800"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ounded Rectangle 37"/>
            <p:cNvSpPr/>
            <p:nvPr/>
          </p:nvSpPr>
          <p:spPr>
            <a:xfrm>
              <a:off x="5706450"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ounded Rectangle 38"/>
            <p:cNvSpPr/>
            <p:nvPr/>
          </p:nvSpPr>
          <p:spPr>
            <a:xfrm>
              <a:off x="6834352" y="1876455"/>
              <a:ext cx="757803" cy="39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oup 26"/>
          <p:cNvGrpSpPr/>
          <p:nvPr/>
        </p:nvGrpSpPr>
        <p:grpSpPr>
          <a:xfrm>
            <a:off x="2873475" y="1936138"/>
            <a:ext cx="4287668" cy="4013194"/>
            <a:chOff x="3112931" y="1524238"/>
            <a:chExt cx="4644973" cy="4013194"/>
          </a:xfrm>
        </p:grpSpPr>
        <p:sp>
          <p:nvSpPr>
            <p:cNvPr id="33" name="Rectangle 32"/>
            <p:cNvSpPr/>
            <p:nvPr/>
          </p:nvSpPr>
          <p:spPr>
            <a:xfrm>
              <a:off x="6624000" y="5168100"/>
              <a:ext cx="1133904" cy="369332"/>
            </a:xfrm>
            <a:prstGeom prst="rect">
              <a:avLst/>
            </a:prstGeom>
          </p:spPr>
          <p:txBody>
            <a:bodyPr wrap="none">
              <a:spAutoFit/>
            </a:bodyPr>
            <a:lstStyle/>
            <a:p>
              <a:r>
                <a:rPr lang="en-US" altLang="sv-SE" dirty="0" smtClean="0"/>
                <a:t>Poly gate</a:t>
              </a:r>
              <a:endParaRPr lang="en-US" altLang="sv-SE" dirty="0"/>
            </a:p>
          </p:txBody>
        </p:sp>
        <p:sp>
          <p:nvSpPr>
            <p:cNvPr id="29" name="Rectangle 28"/>
            <p:cNvSpPr/>
            <p:nvPr/>
          </p:nvSpPr>
          <p:spPr>
            <a:xfrm>
              <a:off x="3117194" y="1527330"/>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ctangle 29"/>
            <p:cNvSpPr/>
            <p:nvPr/>
          </p:nvSpPr>
          <p:spPr>
            <a:xfrm>
              <a:off x="6464253" y="1524238"/>
              <a:ext cx="384948" cy="216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Freeform 30"/>
            <p:cNvSpPr/>
            <p:nvPr/>
          </p:nvSpPr>
          <p:spPr>
            <a:xfrm>
              <a:off x="3112931" y="3048774"/>
              <a:ext cx="3721421" cy="1876097"/>
            </a:xfrm>
            <a:custGeom>
              <a:avLst/>
              <a:gdLst>
                <a:gd name="connsiteX0" fmla="*/ 0 w 3728545"/>
                <a:gd name="connsiteY0" fmla="*/ 1852448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52448 h 1876097"/>
                <a:gd name="connsiteX0" fmla="*/ 0 w 3728545"/>
                <a:gd name="connsiteY0" fmla="*/ 1876096 h 1876097"/>
                <a:gd name="connsiteX1" fmla="*/ 7883 w 3728545"/>
                <a:gd name="connsiteY1" fmla="*/ 0 h 1876097"/>
                <a:gd name="connsiteX2" fmla="*/ 3728545 w 3728545"/>
                <a:gd name="connsiteY2" fmla="*/ 7883 h 1876097"/>
                <a:gd name="connsiteX3" fmla="*/ 3728545 w 3728545"/>
                <a:gd name="connsiteY3" fmla="*/ 1876097 h 1876097"/>
                <a:gd name="connsiteX4" fmla="*/ 3358055 w 3728545"/>
                <a:gd name="connsiteY4" fmla="*/ 1868214 h 1876097"/>
                <a:gd name="connsiteX5" fmla="*/ 3350172 w 3728545"/>
                <a:gd name="connsiteY5" fmla="*/ 378373 h 1876097"/>
                <a:gd name="connsiteX6" fmla="*/ 370490 w 3728545"/>
                <a:gd name="connsiteY6" fmla="*/ 370490 h 1876097"/>
                <a:gd name="connsiteX7" fmla="*/ 378372 w 3728545"/>
                <a:gd name="connsiteY7" fmla="*/ 1868214 h 1876097"/>
                <a:gd name="connsiteX8" fmla="*/ 0 w 3728545"/>
                <a:gd name="connsiteY8" fmla="*/ 1876096 h 1876097"/>
                <a:gd name="connsiteX0" fmla="*/ 759 w 3721421"/>
                <a:gd name="connsiteY0" fmla="*/ 1860331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0331 h 1876097"/>
                <a:gd name="connsiteX0" fmla="*/ 759 w 3721421"/>
                <a:gd name="connsiteY0" fmla="*/ 1883980 h 1883980"/>
                <a:gd name="connsiteX1" fmla="*/ 759 w 3721421"/>
                <a:gd name="connsiteY1" fmla="*/ 0 h 1883980"/>
                <a:gd name="connsiteX2" fmla="*/ 3721421 w 3721421"/>
                <a:gd name="connsiteY2" fmla="*/ 7883 h 1883980"/>
                <a:gd name="connsiteX3" fmla="*/ 3721421 w 3721421"/>
                <a:gd name="connsiteY3" fmla="*/ 1876097 h 1883980"/>
                <a:gd name="connsiteX4" fmla="*/ 3350931 w 3721421"/>
                <a:gd name="connsiteY4" fmla="*/ 1868214 h 1883980"/>
                <a:gd name="connsiteX5" fmla="*/ 3343048 w 3721421"/>
                <a:gd name="connsiteY5" fmla="*/ 378373 h 1883980"/>
                <a:gd name="connsiteX6" fmla="*/ 363366 w 3721421"/>
                <a:gd name="connsiteY6" fmla="*/ 370490 h 1883980"/>
                <a:gd name="connsiteX7" fmla="*/ 371248 w 3721421"/>
                <a:gd name="connsiteY7" fmla="*/ 1868214 h 1883980"/>
                <a:gd name="connsiteX8" fmla="*/ 759 w 3721421"/>
                <a:gd name="connsiteY8" fmla="*/ 1883980 h 1883980"/>
                <a:gd name="connsiteX0" fmla="*/ 759 w 3721421"/>
                <a:gd name="connsiteY0" fmla="*/ 1868215 h 1876097"/>
                <a:gd name="connsiteX1" fmla="*/ 759 w 3721421"/>
                <a:gd name="connsiteY1" fmla="*/ 0 h 1876097"/>
                <a:gd name="connsiteX2" fmla="*/ 3721421 w 3721421"/>
                <a:gd name="connsiteY2" fmla="*/ 7883 h 1876097"/>
                <a:gd name="connsiteX3" fmla="*/ 3721421 w 3721421"/>
                <a:gd name="connsiteY3" fmla="*/ 1876097 h 1876097"/>
                <a:gd name="connsiteX4" fmla="*/ 3350931 w 3721421"/>
                <a:gd name="connsiteY4" fmla="*/ 1868214 h 1876097"/>
                <a:gd name="connsiteX5" fmla="*/ 3343048 w 3721421"/>
                <a:gd name="connsiteY5" fmla="*/ 378373 h 1876097"/>
                <a:gd name="connsiteX6" fmla="*/ 363366 w 3721421"/>
                <a:gd name="connsiteY6" fmla="*/ 370490 h 1876097"/>
                <a:gd name="connsiteX7" fmla="*/ 371248 w 3721421"/>
                <a:gd name="connsiteY7" fmla="*/ 1868214 h 1876097"/>
                <a:gd name="connsiteX8" fmla="*/ 759 w 3721421"/>
                <a:gd name="connsiteY8" fmla="*/ 1868215 h 187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1421" h="1876097">
                  <a:moveTo>
                    <a:pt x="759" y="1868215"/>
                  </a:moveTo>
                  <a:cubicBezTo>
                    <a:pt x="3387" y="1250732"/>
                    <a:pt x="-1869" y="617483"/>
                    <a:pt x="759" y="0"/>
                  </a:cubicBezTo>
                  <a:lnTo>
                    <a:pt x="3721421" y="7883"/>
                  </a:lnTo>
                  <a:lnTo>
                    <a:pt x="3721421" y="1876097"/>
                  </a:lnTo>
                  <a:lnTo>
                    <a:pt x="3350931" y="1868214"/>
                  </a:lnTo>
                  <a:cubicBezTo>
                    <a:pt x="3348303" y="1371600"/>
                    <a:pt x="3345676" y="874987"/>
                    <a:pt x="3343048" y="378373"/>
                  </a:cubicBezTo>
                  <a:lnTo>
                    <a:pt x="363366" y="370490"/>
                  </a:lnTo>
                  <a:cubicBezTo>
                    <a:pt x="365993" y="869731"/>
                    <a:pt x="368621" y="1368973"/>
                    <a:pt x="371248" y="1868214"/>
                  </a:cubicBezTo>
                  <a:lnTo>
                    <a:pt x="759" y="186821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9" name="Group 58"/>
          <p:cNvGrpSpPr/>
          <p:nvPr/>
        </p:nvGrpSpPr>
        <p:grpSpPr>
          <a:xfrm>
            <a:off x="1666295" y="4431181"/>
            <a:ext cx="5853174" cy="378372"/>
            <a:chOff x="1805152" y="4288221"/>
            <a:chExt cx="6340939" cy="378372"/>
          </a:xfrm>
        </p:grpSpPr>
        <p:sp>
          <p:nvSpPr>
            <p:cNvPr id="60" name="Rectangle 59"/>
            <p:cNvSpPr/>
            <p:nvPr/>
          </p:nvSpPr>
          <p:spPr>
            <a:xfrm>
              <a:off x="1805152"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ctangle 60"/>
            <p:cNvSpPr/>
            <p:nvPr/>
          </p:nvSpPr>
          <p:spPr>
            <a:xfrm>
              <a:off x="2555164"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ctangle 61"/>
            <p:cNvSpPr/>
            <p:nvPr/>
          </p:nvSpPr>
          <p:spPr>
            <a:xfrm>
              <a:off x="3669260"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ctangle 62"/>
            <p:cNvSpPr/>
            <p:nvPr/>
          </p:nvSpPr>
          <p:spPr>
            <a:xfrm>
              <a:off x="590361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ctangle 63"/>
            <p:cNvSpPr/>
            <p:nvPr/>
          </p:nvSpPr>
          <p:spPr>
            <a:xfrm>
              <a:off x="7016231"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ctangle 64"/>
            <p:cNvSpPr/>
            <p:nvPr/>
          </p:nvSpPr>
          <p:spPr>
            <a:xfrm>
              <a:off x="7767719" y="4288221"/>
              <a:ext cx="378372" cy="37837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66" name="Group 65"/>
          <p:cNvGrpSpPr/>
          <p:nvPr/>
        </p:nvGrpSpPr>
        <p:grpSpPr>
          <a:xfrm>
            <a:off x="2198558" y="5940000"/>
            <a:ext cx="1802747" cy="369332"/>
            <a:chOff x="2515019" y="5633248"/>
            <a:chExt cx="1952976" cy="369332"/>
          </a:xfrm>
        </p:grpSpPr>
        <p:sp>
          <p:nvSpPr>
            <p:cNvPr id="67" name="Rectangle 66"/>
            <p:cNvSpPr/>
            <p:nvPr/>
          </p:nvSpPr>
          <p:spPr>
            <a:xfrm>
              <a:off x="2515019" y="5705248"/>
              <a:ext cx="216000"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ctangle 67"/>
            <p:cNvSpPr/>
            <p:nvPr/>
          </p:nvSpPr>
          <p:spPr>
            <a:xfrm>
              <a:off x="2941248" y="5633248"/>
              <a:ext cx="1526747" cy="369332"/>
            </a:xfrm>
            <a:prstGeom prst="rect">
              <a:avLst/>
            </a:prstGeom>
          </p:spPr>
          <p:txBody>
            <a:bodyPr wrap="square">
              <a:spAutoFit/>
            </a:bodyPr>
            <a:lstStyle/>
            <a:p>
              <a:r>
                <a:rPr lang="en-US" altLang="sv-SE" dirty="0" smtClean="0"/>
                <a:t>Contact cuts</a:t>
              </a:r>
              <a:endParaRPr lang="en-US" altLang="sv-SE" dirty="0"/>
            </a:p>
          </p:txBody>
        </p:sp>
      </p:grpSp>
      <p:grpSp>
        <p:nvGrpSpPr>
          <p:cNvPr id="69" name="Group 68"/>
          <p:cNvGrpSpPr/>
          <p:nvPr/>
        </p:nvGrpSpPr>
        <p:grpSpPr>
          <a:xfrm>
            <a:off x="1673110" y="1795858"/>
            <a:ext cx="5822243" cy="467373"/>
            <a:chOff x="1812536" y="1635330"/>
            <a:chExt cx="6307430" cy="216000"/>
          </a:xfrm>
        </p:grpSpPr>
        <p:sp>
          <p:nvSpPr>
            <p:cNvPr id="70" name="Rectangle 69"/>
            <p:cNvSpPr/>
            <p:nvPr/>
          </p:nvSpPr>
          <p:spPr>
            <a:xfrm>
              <a:off x="1812536"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ctangle 70"/>
            <p:cNvSpPr/>
            <p:nvPr/>
          </p:nvSpPr>
          <p:spPr>
            <a:xfrm>
              <a:off x="2557458"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ctangle 71"/>
            <p:cNvSpPr/>
            <p:nvPr/>
          </p:nvSpPr>
          <p:spPr>
            <a:xfrm>
              <a:off x="3669613"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ctangle 72"/>
            <p:cNvSpPr/>
            <p:nvPr/>
          </p:nvSpPr>
          <p:spPr>
            <a:xfrm>
              <a:off x="589190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ctangle 73"/>
            <p:cNvSpPr/>
            <p:nvPr/>
          </p:nvSpPr>
          <p:spPr>
            <a:xfrm>
              <a:off x="7015772"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ctangle 74"/>
            <p:cNvSpPr/>
            <p:nvPr/>
          </p:nvSpPr>
          <p:spPr>
            <a:xfrm>
              <a:off x="7748979" y="1635330"/>
              <a:ext cx="370987" cy="216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6" name="Group 75"/>
          <p:cNvGrpSpPr/>
          <p:nvPr/>
        </p:nvGrpSpPr>
        <p:grpSpPr>
          <a:xfrm>
            <a:off x="1150392" y="3339242"/>
            <a:ext cx="6868308" cy="3330091"/>
            <a:chOff x="1246257" y="3196281"/>
            <a:chExt cx="7440667" cy="3330091"/>
          </a:xfrm>
        </p:grpSpPr>
        <p:sp>
          <p:nvSpPr>
            <p:cNvPr id="77" name="Rectangle 76"/>
            <p:cNvSpPr/>
            <p:nvPr/>
          </p:nvSpPr>
          <p:spPr>
            <a:xfrm>
              <a:off x="1985102" y="4201510"/>
              <a:ext cx="1032641"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ctangle 77"/>
            <p:cNvSpPr/>
            <p:nvPr/>
          </p:nvSpPr>
          <p:spPr>
            <a:xfrm>
              <a:off x="3559026" y="4201510"/>
              <a:ext cx="2801007"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ctangle 78"/>
            <p:cNvSpPr/>
            <p:nvPr/>
          </p:nvSpPr>
          <p:spPr>
            <a:xfrm>
              <a:off x="6917082" y="4201510"/>
              <a:ext cx="1035268" cy="543911"/>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ctangle 79"/>
            <p:cNvSpPr/>
            <p:nvPr/>
          </p:nvSpPr>
          <p:spPr>
            <a:xfrm>
              <a:off x="1246257"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ctangle 80"/>
            <p:cNvSpPr/>
            <p:nvPr/>
          </p:nvSpPr>
          <p:spPr>
            <a:xfrm>
              <a:off x="7948079" y="3196281"/>
              <a:ext cx="738845" cy="2066023"/>
            </a:xfrm>
            <a:prstGeom prst="rect">
              <a:avLst/>
            </a:prstGeom>
            <a:solidFill>
              <a:srgbClr val="0070C0">
                <a:alpha val="80000"/>
              </a:srgbClr>
            </a:solidFill>
            <a:ln>
              <a:solidFill>
                <a:srgbClr val="0070C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82" name="Group 81"/>
            <p:cNvGrpSpPr/>
            <p:nvPr/>
          </p:nvGrpSpPr>
          <p:grpSpPr>
            <a:xfrm>
              <a:off x="2222303" y="6157040"/>
              <a:ext cx="2023008" cy="369332"/>
              <a:chOff x="4387225" y="5897741"/>
              <a:chExt cx="2023008" cy="369332"/>
            </a:xfrm>
          </p:grpSpPr>
          <p:sp>
            <p:nvSpPr>
              <p:cNvPr id="83" name="Rectangle 82"/>
              <p:cNvSpPr/>
              <p:nvPr/>
            </p:nvSpPr>
            <p:spPr>
              <a:xfrm>
                <a:off x="4387225" y="5969741"/>
                <a:ext cx="540000"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ctangle 83"/>
              <p:cNvSpPr/>
              <p:nvPr/>
            </p:nvSpPr>
            <p:spPr>
              <a:xfrm>
                <a:off x="5008922" y="5897741"/>
                <a:ext cx="1401311" cy="369332"/>
              </a:xfrm>
              <a:prstGeom prst="rect">
                <a:avLst/>
              </a:prstGeom>
            </p:spPr>
            <p:txBody>
              <a:bodyPr wrap="none">
                <a:spAutoFit/>
              </a:bodyPr>
              <a:lstStyle/>
              <a:p>
                <a:r>
                  <a:rPr lang="en-US" altLang="sv-SE" dirty="0" smtClean="0"/>
                  <a:t>Metal wires</a:t>
                </a:r>
                <a:endParaRPr lang="en-US" altLang="sv-SE" dirty="0"/>
              </a:p>
            </p:txBody>
          </p:sp>
        </p:grpSp>
      </p:grpSp>
      <p:grpSp>
        <p:nvGrpSpPr>
          <p:cNvPr id="89" name="Group 88"/>
          <p:cNvGrpSpPr/>
          <p:nvPr/>
        </p:nvGrpSpPr>
        <p:grpSpPr>
          <a:xfrm>
            <a:off x="1673110" y="1795858"/>
            <a:ext cx="5822243" cy="467373"/>
            <a:chOff x="1812536" y="1635330"/>
            <a:chExt cx="6307430" cy="216000"/>
          </a:xfrm>
        </p:grpSpPr>
        <p:sp>
          <p:nvSpPr>
            <p:cNvPr id="90" name="Rectangle 89"/>
            <p:cNvSpPr/>
            <p:nvPr/>
          </p:nvSpPr>
          <p:spPr>
            <a:xfrm>
              <a:off x="1812536"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ctangle 90"/>
            <p:cNvSpPr/>
            <p:nvPr/>
          </p:nvSpPr>
          <p:spPr>
            <a:xfrm>
              <a:off x="2557458"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2" name="Rectangle 91"/>
            <p:cNvSpPr/>
            <p:nvPr/>
          </p:nvSpPr>
          <p:spPr>
            <a:xfrm>
              <a:off x="3669613"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3" name="Rectangle 92"/>
            <p:cNvSpPr/>
            <p:nvPr/>
          </p:nvSpPr>
          <p:spPr>
            <a:xfrm>
              <a:off x="589190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4" name="Rectangle 93"/>
            <p:cNvSpPr/>
            <p:nvPr/>
          </p:nvSpPr>
          <p:spPr>
            <a:xfrm>
              <a:off x="7015772"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5" name="Rectangle 94"/>
            <p:cNvSpPr/>
            <p:nvPr/>
          </p:nvSpPr>
          <p:spPr>
            <a:xfrm>
              <a:off x="7748979" y="1635330"/>
              <a:ext cx="370987" cy="216000"/>
            </a:xfrm>
            <a:prstGeom prst="rect">
              <a:avLst/>
            </a:pr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 name="Group 2"/>
          <p:cNvGrpSpPr/>
          <p:nvPr/>
        </p:nvGrpSpPr>
        <p:grpSpPr>
          <a:xfrm>
            <a:off x="2198533" y="2288355"/>
            <a:ext cx="5524415" cy="396000"/>
            <a:chOff x="2534144" y="2440755"/>
            <a:chExt cx="5984783" cy="396000"/>
          </a:xfrm>
        </p:grpSpPr>
        <p:sp>
          <p:nvSpPr>
            <p:cNvPr id="96" name="Rounded Rectangle 95"/>
            <p:cNvSpPr/>
            <p:nvPr/>
          </p:nvSpPr>
          <p:spPr>
            <a:xfrm>
              <a:off x="2534144" y="2440755"/>
              <a:ext cx="748800"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ounded Rectangle 96"/>
            <p:cNvSpPr/>
            <p:nvPr/>
          </p:nvSpPr>
          <p:spPr>
            <a:xfrm>
              <a:off x="3667542"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ounded Rectangle 97"/>
            <p:cNvSpPr/>
            <p:nvPr/>
          </p:nvSpPr>
          <p:spPr>
            <a:xfrm>
              <a:off x="7761124" y="2440755"/>
              <a:ext cx="757803" cy="39600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9" name="Rectangle 98"/>
          <p:cNvSpPr/>
          <p:nvPr/>
        </p:nvSpPr>
        <p:spPr>
          <a:xfrm>
            <a:off x="5548539" y="5652000"/>
            <a:ext cx="498462" cy="216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52038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4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xit" presetSubtype="0" fill="hold" nodeType="withEffect">
                                  <p:stCondLst>
                                    <p:cond delay="0"/>
                                  </p:stCondLst>
                                  <p:childTnLst>
                                    <p:set>
                                      <p:cBhvr>
                                        <p:cTn id="64" dur="1" fill="hold">
                                          <p:stCondLst>
                                            <p:cond delay="0"/>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55" grpId="0" animBg="1"/>
      <p:bldP spid="9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Prelab</a:t>
            </a:r>
            <a:r>
              <a:rPr lang="sv-SE" dirty="0" smtClean="0"/>
              <a:t> 3 </a:t>
            </a:r>
            <a:r>
              <a:rPr lang="sv-SE" dirty="0" err="1" smtClean="0"/>
              <a:t>assignment</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50</a:t>
            </a:fld>
            <a:endParaRPr lang="en-US"/>
          </a:p>
        </p:txBody>
      </p:sp>
      <p:grpSp>
        <p:nvGrpSpPr>
          <p:cNvPr id="7" name="Group 6"/>
          <p:cNvGrpSpPr>
            <a:grpSpLocks noChangeAspect="1"/>
          </p:cNvGrpSpPr>
          <p:nvPr/>
        </p:nvGrpSpPr>
        <p:grpSpPr bwMode="auto">
          <a:xfrm>
            <a:off x="1983768" y="1333308"/>
            <a:ext cx="5139690" cy="4740784"/>
            <a:chOff x="1576" y="8229"/>
            <a:chExt cx="9032" cy="8331"/>
          </a:xfrm>
        </p:grpSpPr>
        <p:sp>
          <p:nvSpPr>
            <p:cNvPr id="8" name="AutoShape 64"/>
            <p:cNvSpPr>
              <a:spLocks noChangeAspect="1" noChangeArrowheads="1" noTextEdit="1"/>
            </p:cNvSpPr>
            <p:nvPr/>
          </p:nvSpPr>
          <p:spPr bwMode="auto">
            <a:xfrm>
              <a:off x="1576" y="8229"/>
              <a:ext cx="9032" cy="8331"/>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sv-SE"/>
            </a:p>
          </p:txBody>
        </p:sp>
        <p:sp>
          <p:nvSpPr>
            <p:cNvPr id="9" name="Rectangle 8"/>
            <p:cNvSpPr>
              <a:spLocks noChangeArrowheads="1"/>
            </p:cNvSpPr>
            <p:nvPr/>
          </p:nvSpPr>
          <p:spPr bwMode="auto">
            <a:xfrm>
              <a:off x="1866" y="10753"/>
              <a:ext cx="680" cy="68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0" name="Rectangle 9"/>
            <p:cNvSpPr>
              <a:spLocks noChangeArrowheads="1"/>
            </p:cNvSpPr>
            <p:nvPr/>
          </p:nvSpPr>
          <p:spPr bwMode="auto">
            <a:xfrm>
              <a:off x="6171" y="8789"/>
              <a:ext cx="3969" cy="170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1" name="Rectangle 10"/>
            <p:cNvSpPr>
              <a:spLocks noChangeArrowheads="1"/>
            </p:cNvSpPr>
            <p:nvPr/>
          </p:nvSpPr>
          <p:spPr bwMode="auto">
            <a:xfrm>
              <a:off x="6374" y="9447"/>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2" name="Rectangle 11"/>
            <p:cNvSpPr>
              <a:spLocks noChangeArrowheads="1"/>
            </p:cNvSpPr>
            <p:nvPr/>
          </p:nvSpPr>
          <p:spPr bwMode="auto">
            <a:xfrm>
              <a:off x="9424" y="9447"/>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3" name="Rectangle 12"/>
            <p:cNvSpPr>
              <a:spLocks noChangeArrowheads="1"/>
            </p:cNvSpPr>
            <p:nvPr/>
          </p:nvSpPr>
          <p:spPr bwMode="auto">
            <a:xfrm>
              <a:off x="7719" y="9447"/>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4" name="Rectangle 13"/>
            <p:cNvSpPr>
              <a:spLocks noChangeArrowheads="1"/>
            </p:cNvSpPr>
            <p:nvPr/>
          </p:nvSpPr>
          <p:spPr bwMode="auto">
            <a:xfrm>
              <a:off x="1660" y="8789"/>
              <a:ext cx="2948" cy="1701"/>
            </a:xfrm>
            <a:prstGeom prst="rect">
              <a:avLst/>
            </a:prstGeom>
            <a:solidFill>
              <a:srgbClr val="FFFF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16" name="Line 73"/>
            <p:cNvCxnSpPr/>
            <p:nvPr/>
          </p:nvCxnSpPr>
          <p:spPr bwMode="auto">
            <a:xfrm>
              <a:off x="3059" y="10827"/>
              <a:ext cx="120" cy="78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sp>
          <p:nvSpPr>
            <p:cNvPr id="17" name="Rectangle 16"/>
            <p:cNvSpPr>
              <a:spLocks noChangeArrowheads="1"/>
            </p:cNvSpPr>
            <p:nvPr/>
          </p:nvSpPr>
          <p:spPr bwMode="auto">
            <a:xfrm>
              <a:off x="4013" y="9447"/>
              <a:ext cx="385"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8" name="Rectangle 17"/>
            <p:cNvSpPr>
              <a:spLocks noChangeArrowheads="1"/>
            </p:cNvSpPr>
            <p:nvPr/>
          </p:nvSpPr>
          <p:spPr bwMode="auto">
            <a:xfrm>
              <a:off x="1660" y="13569"/>
              <a:ext cx="2948" cy="1701"/>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19" name="Rectangle 18"/>
            <p:cNvSpPr>
              <a:spLocks noChangeArrowheads="1"/>
            </p:cNvSpPr>
            <p:nvPr/>
          </p:nvSpPr>
          <p:spPr bwMode="auto">
            <a:xfrm>
              <a:off x="4041" y="14227"/>
              <a:ext cx="385"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0" name="Rectangle 19"/>
            <p:cNvSpPr>
              <a:spLocks noChangeArrowheads="1"/>
            </p:cNvSpPr>
            <p:nvPr/>
          </p:nvSpPr>
          <p:spPr bwMode="auto">
            <a:xfrm>
              <a:off x="6185" y="13569"/>
              <a:ext cx="3969" cy="1701"/>
            </a:xfrm>
            <a:prstGeom prst="rect">
              <a:avLst/>
            </a:prstGeom>
            <a:solidFill>
              <a:srgbClr val="339966"/>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1" name="Rectangle 20"/>
            <p:cNvSpPr>
              <a:spLocks noChangeArrowheads="1"/>
            </p:cNvSpPr>
            <p:nvPr/>
          </p:nvSpPr>
          <p:spPr bwMode="auto">
            <a:xfrm>
              <a:off x="7899" y="14227"/>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2" name="Rectangle 21"/>
            <p:cNvSpPr>
              <a:spLocks noChangeArrowheads="1"/>
            </p:cNvSpPr>
            <p:nvPr/>
          </p:nvSpPr>
          <p:spPr bwMode="auto">
            <a:xfrm>
              <a:off x="6376" y="14227"/>
              <a:ext cx="385"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3" name="Rectangle 22"/>
            <p:cNvSpPr>
              <a:spLocks noChangeArrowheads="1"/>
            </p:cNvSpPr>
            <p:nvPr/>
          </p:nvSpPr>
          <p:spPr bwMode="auto">
            <a:xfrm>
              <a:off x="5199" y="8273"/>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4" name="Rectangle 23"/>
            <p:cNvSpPr>
              <a:spLocks noChangeArrowheads="1"/>
            </p:cNvSpPr>
            <p:nvPr/>
          </p:nvSpPr>
          <p:spPr bwMode="auto">
            <a:xfrm>
              <a:off x="2514" y="8273"/>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5" name="Rectangle 24"/>
            <p:cNvSpPr>
              <a:spLocks noChangeArrowheads="1"/>
            </p:cNvSpPr>
            <p:nvPr/>
          </p:nvSpPr>
          <p:spPr bwMode="auto">
            <a:xfrm>
              <a:off x="3342" y="8273"/>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6" name="Text Box 90"/>
            <p:cNvSpPr txBox="1">
              <a:spLocks noChangeArrowheads="1"/>
            </p:cNvSpPr>
            <p:nvPr/>
          </p:nvSpPr>
          <p:spPr bwMode="auto">
            <a:xfrm>
              <a:off x="2642" y="11577"/>
              <a:ext cx="1399"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3152" tIns="36576" rIns="73152" bIns="36576" anchor="t" anchorCtr="0" upright="1">
              <a:noAutofit/>
            </a:bodyPr>
            <a:lstStyle/>
            <a:p>
              <a:pPr>
                <a:spcAft>
                  <a:spcPts val="0"/>
                </a:spcAft>
              </a:pPr>
              <a:r>
                <a:rPr lang="sv-SE" sz="950">
                  <a:effectLst/>
                  <a:latin typeface="Arial"/>
                  <a:ea typeface="Times New Roman"/>
                </a:rPr>
                <a:t>Poly Pitch 1</a:t>
              </a:r>
              <a:endParaRPr lang="sv-SE" sz="1200">
                <a:effectLst/>
                <a:latin typeface="Times New Roman"/>
                <a:ea typeface="Times New Roman"/>
              </a:endParaRPr>
            </a:p>
          </p:txBody>
        </p:sp>
        <p:cxnSp>
          <p:nvCxnSpPr>
            <p:cNvPr id="27" name="Line 91"/>
            <p:cNvCxnSpPr/>
            <p:nvPr/>
          </p:nvCxnSpPr>
          <p:spPr bwMode="auto">
            <a:xfrm>
              <a:off x="2525" y="10796"/>
              <a:ext cx="805"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8" name="Rectangle 27"/>
            <p:cNvSpPr>
              <a:spLocks noChangeArrowheads="1"/>
            </p:cNvSpPr>
            <p:nvPr/>
          </p:nvSpPr>
          <p:spPr bwMode="auto">
            <a:xfrm>
              <a:off x="9424" y="14227"/>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29" name="Text Box 94"/>
            <p:cNvSpPr txBox="1">
              <a:spLocks noChangeArrowheads="1"/>
            </p:cNvSpPr>
            <p:nvPr/>
          </p:nvSpPr>
          <p:spPr bwMode="auto">
            <a:xfrm>
              <a:off x="8909" y="8789"/>
              <a:ext cx="987"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36576" rIns="0" bIns="36576" anchor="t" anchorCtr="0" upright="1">
              <a:noAutofit/>
            </a:bodyPr>
            <a:lstStyle/>
            <a:p>
              <a:pPr>
                <a:spcAft>
                  <a:spcPts val="0"/>
                </a:spcAft>
              </a:pPr>
              <a:r>
                <a:rPr lang="sv-SE" sz="950" dirty="0">
                  <a:effectLst/>
                  <a:latin typeface="Arial"/>
                  <a:ea typeface="Times New Roman"/>
                </a:rPr>
                <a:t>p-</a:t>
              </a:r>
              <a:r>
                <a:rPr lang="sv-SE" sz="950" dirty="0" err="1">
                  <a:effectLst/>
                  <a:latin typeface="Arial"/>
                  <a:ea typeface="Times New Roman"/>
                </a:rPr>
                <a:t>type</a:t>
              </a:r>
              <a:r>
                <a:rPr lang="sv-SE" sz="950" dirty="0">
                  <a:effectLst/>
                  <a:latin typeface="Arial"/>
                  <a:ea typeface="Times New Roman"/>
                </a:rPr>
                <a:t> </a:t>
              </a:r>
              <a:endParaRPr lang="sv-SE" sz="1200" dirty="0">
                <a:effectLst/>
                <a:latin typeface="Times New Roman"/>
                <a:ea typeface="Times New Roman"/>
              </a:endParaRPr>
            </a:p>
            <a:p>
              <a:pPr>
                <a:spcAft>
                  <a:spcPts val="0"/>
                </a:spcAft>
              </a:pPr>
              <a:r>
                <a:rPr lang="sv-SE" sz="950" dirty="0" smtClean="0">
                  <a:effectLst/>
                  <a:latin typeface="Arial"/>
                  <a:ea typeface="Times New Roman"/>
                </a:rPr>
                <a:t>MOSFET</a:t>
              </a:r>
              <a:endParaRPr lang="sv-SE" sz="1200" dirty="0">
                <a:effectLst/>
                <a:latin typeface="Times New Roman"/>
                <a:ea typeface="Times New Roman"/>
              </a:endParaRPr>
            </a:p>
          </p:txBody>
        </p:sp>
        <p:sp>
          <p:nvSpPr>
            <p:cNvPr id="30" name="Text Box 95"/>
            <p:cNvSpPr txBox="1">
              <a:spLocks noChangeArrowheads="1"/>
            </p:cNvSpPr>
            <p:nvPr/>
          </p:nvSpPr>
          <p:spPr bwMode="auto">
            <a:xfrm>
              <a:off x="9198" y="14671"/>
              <a:ext cx="987"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36576" rIns="0" bIns="36576" anchor="t" anchorCtr="0" upright="1">
              <a:noAutofit/>
            </a:bodyPr>
            <a:lstStyle/>
            <a:p>
              <a:pPr>
                <a:spcAft>
                  <a:spcPts val="0"/>
                </a:spcAft>
              </a:pPr>
              <a:r>
                <a:rPr lang="sv-SE" sz="950" dirty="0">
                  <a:effectLst/>
                  <a:latin typeface="Arial"/>
                  <a:ea typeface="Times New Roman"/>
                </a:rPr>
                <a:t>n-</a:t>
              </a:r>
              <a:r>
                <a:rPr lang="sv-SE" sz="950" dirty="0" err="1">
                  <a:effectLst/>
                  <a:latin typeface="Arial"/>
                  <a:ea typeface="Times New Roman"/>
                </a:rPr>
                <a:t>type</a:t>
              </a:r>
              <a:r>
                <a:rPr lang="sv-SE" sz="950" dirty="0">
                  <a:effectLst/>
                  <a:latin typeface="Arial"/>
                  <a:ea typeface="Times New Roman"/>
                </a:rPr>
                <a:t> </a:t>
              </a:r>
              <a:endParaRPr lang="sv-SE" sz="1200" dirty="0">
                <a:effectLst/>
                <a:latin typeface="Times New Roman"/>
                <a:ea typeface="Times New Roman"/>
              </a:endParaRPr>
            </a:p>
            <a:p>
              <a:pPr>
                <a:spcAft>
                  <a:spcPts val="0"/>
                </a:spcAft>
              </a:pPr>
              <a:r>
                <a:rPr lang="sv-SE" sz="950" dirty="0" smtClean="0">
                  <a:effectLst/>
                  <a:latin typeface="Arial"/>
                  <a:ea typeface="Times New Roman"/>
                </a:rPr>
                <a:t>MOSFET</a:t>
              </a:r>
              <a:endParaRPr lang="sv-SE" sz="1200" dirty="0">
                <a:effectLst/>
                <a:latin typeface="Times New Roman"/>
                <a:ea typeface="Times New Roman"/>
              </a:endParaRPr>
            </a:p>
          </p:txBody>
        </p:sp>
        <p:sp>
          <p:nvSpPr>
            <p:cNvPr id="31" name="Rectangle 30"/>
            <p:cNvSpPr>
              <a:spLocks noChangeArrowheads="1"/>
            </p:cNvSpPr>
            <p:nvPr/>
          </p:nvSpPr>
          <p:spPr bwMode="auto">
            <a:xfrm>
              <a:off x="2013" y="10909"/>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2" name="Rectangle 31"/>
            <p:cNvSpPr>
              <a:spLocks noChangeArrowheads="1"/>
            </p:cNvSpPr>
            <p:nvPr/>
          </p:nvSpPr>
          <p:spPr bwMode="auto">
            <a:xfrm>
              <a:off x="1845" y="12658"/>
              <a:ext cx="680" cy="68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3" name="Rectangle 32"/>
            <p:cNvSpPr>
              <a:spLocks noChangeArrowheads="1"/>
            </p:cNvSpPr>
            <p:nvPr/>
          </p:nvSpPr>
          <p:spPr bwMode="auto">
            <a:xfrm>
              <a:off x="2013" y="12806"/>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4" name="Rectangle 33"/>
            <p:cNvSpPr>
              <a:spLocks noChangeArrowheads="1"/>
            </p:cNvSpPr>
            <p:nvPr/>
          </p:nvSpPr>
          <p:spPr bwMode="auto">
            <a:xfrm>
              <a:off x="2514" y="12658"/>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5" name="Rectangle 34"/>
            <p:cNvSpPr>
              <a:spLocks noChangeArrowheads="1"/>
            </p:cNvSpPr>
            <p:nvPr/>
          </p:nvSpPr>
          <p:spPr bwMode="auto">
            <a:xfrm>
              <a:off x="3761" y="10753"/>
              <a:ext cx="680" cy="68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6" name="Rectangle 35"/>
            <p:cNvSpPr>
              <a:spLocks noChangeArrowheads="1"/>
            </p:cNvSpPr>
            <p:nvPr/>
          </p:nvSpPr>
          <p:spPr bwMode="auto">
            <a:xfrm>
              <a:off x="3908" y="10909"/>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7" name="Rectangle 36"/>
            <p:cNvSpPr>
              <a:spLocks noChangeArrowheads="1"/>
            </p:cNvSpPr>
            <p:nvPr/>
          </p:nvSpPr>
          <p:spPr bwMode="auto">
            <a:xfrm>
              <a:off x="3746" y="12658"/>
              <a:ext cx="680" cy="68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8" name="Rectangle 37"/>
            <p:cNvSpPr>
              <a:spLocks noChangeArrowheads="1"/>
            </p:cNvSpPr>
            <p:nvPr/>
          </p:nvSpPr>
          <p:spPr bwMode="auto">
            <a:xfrm>
              <a:off x="3908" y="12806"/>
              <a:ext cx="384" cy="385"/>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39" name="Rectangle 38"/>
            <p:cNvSpPr>
              <a:spLocks noChangeArrowheads="1"/>
            </p:cNvSpPr>
            <p:nvPr/>
          </p:nvSpPr>
          <p:spPr bwMode="auto">
            <a:xfrm>
              <a:off x="3330" y="12658"/>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40" name="Rectangle 39"/>
            <p:cNvSpPr>
              <a:spLocks noChangeArrowheads="1"/>
            </p:cNvSpPr>
            <p:nvPr/>
          </p:nvSpPr>
          <p:spPr bwMode="auto">
            <a:xfrm>
              <a:off x="5196" y="12658"/>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41" name="Text Box 65"/>
            <p:cNvSpPr txBox="1">
              <a:spLocks noChangeArrowheads="1"/>
            </p:cNvSpPr>
            <p:nvPr/>
          </p:nvSpPr>
          <p:spPr bwMode="auto">
            <a:xfrm>
              <a:off x="3559" y="15855"/>
              <a:ext cx="1861" cy="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3152" tIns="36576" rIns="73152" bIns="36576" anchor="t" anchorCtr="0" upright="1">
              <a:noAutofit/>
            </a:bodyPr>
            <a:lstStyle/>
            <a:p>
              <a:pPr>
                <a:spcAft>
                  <a:spcPts val="0"/>
                </a:spcAft>
              </a:pPr>
              <a:r>
                <a:rPr lang="sv-SE" sz="950">
                  <a:effectLst/>
                  <a:latin typeface="Arial"/>
                  <a:ea typeface="Times New Roman"/>
                </a:rPr>
                <a:t>Poly pitch 3</a:t>
              </a:r>
              <a:endParaRPr lang="sv-SE" sz="1200">
                <a:effectLst/>
                <a:latin typeface="Times New Roman"/>
                <a:ea typeface="Times New Roman"/>
              </a:endParaRPr>
            </a:p>
          </p:txBody>
        </p:sp>
        <p:cxnSp>
          <p:nvCxnSpPr>
            <p:cNvPr id="42" name="Line 92"/>
            <p:cNvCxnSpPr/>
            <p:nvPr/>
          </p:nvCxnSpPr>
          <p:spPr bwMode="auto">
            <a:xfrm>
              <a:off x="3358" y="15711"/>
              <a:ext cx="1838"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3" name="Rectangle 42"/>
            <p:cNvSpPr>
              <a:spLocks noChangeArrowheads="1"/>
            </p:cNvSpPr>
            <p:nvPr/>
          </p:nvSpPr>
          <p:spPr bwMode="auto">
            <a:xfrm>
              <a:off x="7035" y="8273"/>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44" name="Rectangle 43"/>
            <p:cNvSpPr>
              <a:spLocks noChangeArrowheads="1"/>
            </p:cNvSpPr>
            <p:nvPr/>
          </p:nvSpPr>
          <p:spPr bwMode="auto">
            <a:xfrm>
              <a:off x="8359" y="8273"/>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45" name="Line 87"/>
            <p:cNvCxnSpPr/>
            <p:nvPr/>
          </p:nvCxnSpPr>
          <p:spPr bwMode="auto">
            <a:xfrm>
              <a:off x="7035" y="11261"/>
              <a:ext cx="1309"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46" name="Text Box 89"/>
            <p:cNvSpPr txBox="1">
              <a:spLocks noChangeArrowheads="1"/>
            </p:cNvSpPr>
            <p:nvPr/>
          </p:nvSpPr>
          <p:spPr bwMode="auto">
            <a:xfrm>
              <a:off x="6705" y="11577"/>
              <a:ext cx="1863"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3152" tIns="36576" rIns="73152" bIns="36576" anchor="t" anchorCtr="0" upright="1">
              <a:noAutofit/>
            </a:bodyPr>
            <a:lstStyle/>
            <a:p>
              <a:pPr>
                <a:spcAft>
                  <a:spcPts val="0"/>
                </a:spcAft>
              </a:pPr>
              <a:r>
                <a:rPr lang="sv-SE" sz="950" dirty="0">
                  <a:effectLst/>
                  <a:latin typeface="Arial"/>
                  <a:ea typeface="Times New Roman"/>
                </a:rPr>
                <a:t>Poly Pitch 2</a:t>
              </a:r>
              <a:endParaRPr lang="sv-SE" sz="1200" dirty="0">
                <a:effectLst/>
                <a:latin typeface="Times New Roman"/>
                <a:ea typeface="Times New Roman"/>
              </a:endParaRPr>
            </a:p>
          </p:txBody>
        </p:sp>
        <p:sp>
          <p:nvSpPr>
            <p:cNvPr id="47" name="Rectangle 46"/>
            <p:cNvSpPr>
              <a:spLocks noChangeArrowheads="1"/>
            </p:cNvSpPr>
            <p:nvPr/>
          </p:nvSpPr>
          <p:spPr bwMode="auto">
            <a:xfrm>
              <a:off x="7035" y="12658"/>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48" name="Rectangle 47"/>
            <p:cNvSpPr>
              <a:spLocks noChangeArrowheads="1"/>
            </p:cNvSpPr>
            <p:nvPr/>
          </p:nvSpPr>
          <p:spPr bwMode="auto">
            <a:xfrm>
              <a:off x="8719" y="12658"/>
              <a:ext cx="419" cy="3160"/>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49" name="Text Box 118"/>
            <p:cNvSpPr txBox="1">
              <a:spLocks noChangeArrowheads="1"/>
            </p:cNvSpPr>
            <p:nvPr/>
          </p:nvSpPr>
          <p:spPr bwMode="auto">
            <a:xfrm>
              <a:off x="7249" y="15855"/>
              <a:ext cx="1861" cy="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3152" tIns="36576" rIns="73152" bIns="36576" anchor="t" anchorCtr="0" upright="1">
              <a:noAutofit/>
            </a:bodyPr>
            <a:lstStyle/>
            <a:p>
              <a:pPr>
                <a:spcAft>
                  <a:spcPts val="0"/>
                </a:spcAft>
              </a:pPr>
              <a:r>
                <a:rPr lang="sv-SE" sz="950">
                  <a:effectLst/>
                  <a:latin typeface="Arial"/>
                  <a:ea typeface="Times New Roman"/>
                </a:rPr>
                <a:t>Poly pitch 4</a:t>
              </a:r>
              <a:endParaRPr lang="sv-SE" sz="1200">
                <a:effectLst/>
                <a:latin typeface="Times New Roman"/>
                <a:ea typeface="Times New Roman"/>
              </a:endParaRPr>
            </a:p>
          </p:txBody>
        </p:sp>
        <p:cxnSp>
          <p:nvCxnSpPr>
            <p:cNvPr id="50" name="Line 119"/>
            <p:cNvCxnSpPr/>
            <p:nvPr/>
          </p:nvCxnSpPr>
          <p:spPr bwMode="auto">
            <a:xfrm>
              <a:off x="7048" y="15711"/>
              <a:ext cx="1671"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 name="Line 120"/>
            <p:cNvCxnSpPr/>
            <p:nvPr/>
          </p:nvCxnSpPr>
          <p:spPr bwMode="auto">
            <a:xfrm>
              <a:off x="9138" y="15711"/>
              <a:ext cx="1016" cy="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52" name="Text Box 121"/>
            <p:cNvSpPr txBox="1">
              <a:spLocks noChangeArrowheads="1"/>
            </p:cNvSpPr>
            <p:nvPr/>
          </p:nvSpPr>
          <p:spPr bwMode="auto">
            <a:xfrm>
              <a:off x="9094" y="15855"/>
              <a:ext cx="1289" cy="5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73152" tIns="36576" rIns="73152" bIns="36576" anchor="t" anchorCtr="0" upright="1">
              <a:noAutofit/>
            </a:bodyPr>
            <a:lstStyle/>
            <a:p>
              <a:pPr>
                <a:spcAft>
                  <a:spcPts val="0"/>
                </a:spcAft>
              </a:pPr>
              <a:r>
                <a:rPr lang="sv-SE" sz="950">
                  <a:effectLst/>
                  <a:latin typeface="Arial"/>
                  <a:ea typeface="Times New Roman"/>
                </a:rPr>
                <a:t>Min drain extension</a:t>
              </a:r>
              <a:endParaRPr lang="sv-SE" sz="1200">
                <a:effectLst/>
                <a:latin typeface="Times New Roman"/>
                <a:ea typeface="Times New Roman"/>
              </a:endParaRPr>
            </a:p>
            <a:p>
              <a:pPr>
                <a:spcAft>
                  <a:spcPts val="0"/>
                </a:spcAft>
              </a:pPr>
              <a:r>
                <a:rPr lang="sv-SE" sz="950">
                  <a:effectLst/>
                  <a:latin typeface="Arial"/>
                  <a:ea typeface="Times New Roman"/>
                </a:rPr>
                <a:t> </a:t>
              </a:r>
              <a:endParaRPr lang="sv-SE" sz="1200">
                <a:effectLst/>
                <a:latin typeface="Times New Roman"/>
                <a:ea typeface="Times New Roman"/>
              </a:endParaRPr>
            </a:p>
          </p:txBody>
        </p:sp>
        <p:cxnSp>
          <p:nvCxnSpPr>
            <p:cNvPr id="53" name="Line 122"/>
            <p:cNvCxnSpPr/>
            <p:nvPr/>
          </p:nvCxnSpPr>
          <p:spPr bwMode="auto">
            <a:xfrm flipV="1">
              <a:off x="7634" y="11294"/>
              <a:ext cx="120" cy="28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54" name="Rectangle 53"/>
          <p:cNvSpPr>
            <a:spLocks noChangeArrowheads="1"/>
          </p:cNvSpPr>
          <p:nvPr/>
        </p:nvSpPr>
        <p:spPr bwMode="auto">
          <a:xfrm>
            <a:off x="5330361" y="3849525"/>
            <a:ext cx="386956" cy="386956"/>
          </a:xfrm>
          <a:prstGeom prst="rect">
            <a:avLst/>
          </a:prstGeom>
          <a:solidFill>
            <a:srgbClr val="FF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sp>
        <p:nvSpPr>
          <p:cNvPr id="55" name="Rectangle 54"/>
          <p:cNvSpPr>
            <a:spLocks noChangeArrowheads="1"/>
          </p:cNvSpPr>
          <p:nvPr/>
        </p:nvSpPr>
        <p:spPr bwMode="auto">
          <a:xfrm>
            <a:off x="5422547" y="3933744"/>
            <a:ext cx="218516" cy="219086"/>
          </a:xfrm>
          <a:prstGeom prst="rect">
            <a:avLst/>
          </a:pr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sv-SE"/>
          </a:p>
        </p:txBody>
      </p:sp>
      <p:cxnSp>
        <p:nvCxnSpPr>
          <p:cNvPr id="56" name="Line 87"/>
          <p:cNvCxnSpPr/>
          <p:nvPr/>
        </p:nvCxnSpPr>
        <p:spPr bwMode="auto">
          <a:xfrm>
            <a:off x="3114675" y="1970224"/>
            <a:ext cx="279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7" name="Line 73"/>
          <p:cNvCxnSpPr/>
          <p:nvPr/>
        </p:nvCxnSpPr>
        <p:spPr bwMode="auto">
          <a:xfrm>
            <a:off x="1252626" y="1982845"/>
            <a:ext cx="1859780" cy="156985"/>
          </a:xfrm>
          <a:prstGeom prst="line">
            <a:avLst/>
          </a:prstGeom>
          <a:noFill/>
          <a:ln w="57150">
            <a:solidFill>
              <a:srgbClr val="000000"/>
            </a:solidFill>
            <a:round/>
            <a:headEnd type="none" w="med" len="med"/>
            <a:tailEnd type="triangle" w="med" len="med"/>
          </a:ln>
          <a:extLst>
            <a:ext uri="{909E8E84-426E-40dd-AFC4-6F175D3DCCD1}">
              <a14:hiddenFill xmlns:a14="http://schemas.microsoft.com/office/drawing/2010/main">
                <a:noFill/>
              </a14:hiddenFill>
            </a:ext>
          </a:extLst>
        </p:spPr>
      </p:cxnSp>
      <p:sp>
        <p:nvSpPr>
          <p:cNvPr id="58" name="Text Box 90"/>
          <p:cNvSpPr txBox="1">
            <a:spLocks noChangeArrowheads="1"/>
          </p:cNvSpPr>
          <p:nvPr/>
        </p:nvSpPr>
        <p:spPr bwMode="auto">
          <a:xfrm>
            <a:off x="139161" y="1390646"/>
            <a:ext cx="1817861" cy="85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3152" tIns="36576" rIns="73152" bIns="36576" anchor="t" anchorCtr="0" upright="1">
            <a:noAutofit/>
          </a:bodyPr>
          <a:lstStyle/>
          <a:p>
            <a:pPr>
              <a:spcAft>
                <a:spcPts val="0"/>
              </a:spcAft>
            </a:pPr>
            <a:r>
              <a:rPr lang="en-US" sz="950" dirty="0">
                <a:effectLst/>
                <a:latin typeface="Arial" panose="020B0604020202020204" pitchFamily="34" charset="0"/>
                <a:ea typeface="Times New Roman" panose="02020603050405020304" pitchFamily="18" charset="0"/>
              </a:rPr>
              <a:t>Minimum metal extension beyond contact when minimum wire width is used</a:t>
            </a:r>
            <a:endParaRPr lang="sv-SE" sz="1200" dirty="0">
              <a:effectLst/>
              <a:latin typeface="Times New Roman" panose="02020603050405020304" pitchFamily="18" charset="0"/>
              <a:ea typeface="Times New Roman" panose="02020603050405020304" pitchFamily="18" charset="0"/>
            </a:endParaRPr>
          </a:p>
        </p:txBody>
      </p:sp>
      <p:grpSp>
        <p:nvGrpSpPr>
          <p:cNvPr id="59" name="Group 58"/>
          <p:cNvGrpSpPr/>
          <p:nvPr/>
        </p:nvGrpSpPr>
        <p:grpSpPr>
          <a:xfrm>
            <a:off x="3124200" y="1848304"/>
            <a:ext cx="1817370" cy="405764"/>
            <a:chOff x="0" y="-7933"/>
            <a:chExt cx="1817730" cy="404446"/>
          </a:xfrm>
        </p:grpSpPr>
        <p:sp>
          <p:nvSpPr>
            <p:cNvPr id="60" name="Rectangle 59"/>
            <p:cNvSpPr>
              <a:spLocks noChangeArrowheads="1"/>
            </p:cNvSpPr>
            <p:nvPr/>
          </p:nvSpPr>
          <p:spPr bwMode="auto">
            <a:xfrm>
              <a:off x="0" y="167039"/>
              <a:ext cx="1817730" cy="229474"/>
            </a:xfrm>
            <a:prstGeom prst="rect">
              <a:avLst/>
            </a:prstGeom>
            <a:solidFill>
              <a:srgbClr val="558ED5">
                <a:alpha val="69804"/>
              </a:srgbClr>
            </a:solidFill>
            <a:ln w="9525">
              <a:solidFill>
                <a:schemeClr val="accent1"/>
              </a:solidFill>
              <a:miter lim="800000"/>
              <a:headEnd/>
              <a:tailEnd/>
            </a:ln>
          </p:spPr>
          <p:txBody>
            <a:bodyPr rot="0" vert="horz" wrap="square" lIns="91440" tIns="45720" rIns="91440" bIns="45720" anchor="t" anchorCtr="0" upright="1">
              <a:noAutofit/>
            </a:bodyPr>
            <a:lstStyle/>
            <a:p>
              <a:endParaRPr lang="sv-SE"/>
            </a:p>
          </p:txBody>
        </p:sp>
        <p:sp>
          <p:nvSpPr>
            <p:cNvPr id="61" name="Rectangle 60"/>
            <p:cNvSpPr>
              <a:spLocks noChangeArrowheads="1"/>
            </p:cNvSpPr>
            <p:nvPr/>
          </p:nvSpPr>
          <p:spPr bwMode="auto">
            <a:xfrm rot="16200000">
              <a:off x="1504789" y="74088"/>
              <a:ext cx="394408" cy="230366"/>
            </a:xfrm>
            <a:prstGeom prst="rect">
              <a:avLst/>
            </a:prstGeom>
            <a:solidFill>
              <a:srgbClr val="558ED5">
                <a:alpha val="69804"/>
              </a:srgbClr>
            </a:solidFill>
            <a:ln w="9525">
              <a:solidFill>
                <a:schemeClr val="accent1"/>
              </a:solidFill>
              <a:miter lim="800000"/>
              <a:headEnd/>
              <a:tailEnd/>
            </a:ln>
          </p:spPr>
          <p:txBody>
            <a:bodyPr rot="0" vert="horz" wrap="square" lIns="91440" tIns="45720" rIns="91440" bIns="45720" anchor="t" anchorCtr="0" upright="1">
              <a:noAutofit/>
            </a:bodyPr>
            <a:lstStyle/>
            <a:p>
              <a:endParaRPr lang="sv-SE"/>
            </a:p>
          </p:txBody>
        </p:sp>
      </p:grpSp>
    </p:spTree>
    <p:extLst>
      <p:ext uri="{BB962C8B-B14F-4D97-AF65-F5344CB8AC3E}">
        <p14:creationId xmlns:p14="http://schemas.microsoft.com/office/powerpoint/2010/main" val="12527118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Prelab</a:t>
            </a:r>
            <a:r>
              <a:rPr lang="sv-SE" dirty="0" smtClean="0"/>
              <a:t> 3 layout templates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51</a:t>
            </a:fld>
            <a:endParaRPr lang="en-US"/>
          </a:p>
        </p:txBody>
      </p:sp>
      <p:sp>
        <p:nvSpPr>
          <p:cNvPr id="142" name="Rectangle 136"/>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43" name="Rectangle 137"/>
          <p:cNvSpPr>
            <a:spLocks noChangeArrowheads="1"/>
          </p:cNvSpPr>
          <p:nvPr/>
        </p:nvSpPr>
        <p:spPr bwMode="auto">
          <a:xfrm>
            <a:off x="0" y="6319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17" name="Group 216"/>
          <p:cNvGrpSpPr/>
          <p:nvPr/>
        </p:nvGrpSpPr>
        <p:grpSpPr>
          <a:xfrm>
            <a:off x="784129" y="1687327"/>
            <a:ext cx="3336925" cy="3602990"/>
            <a:chOff x="0" y="0"/>
            <a:chExt cx="3336925" cy="3603178"/>
          </a:xfrm>
        </p:grpSpPr>
        <p:sp>
          <p:nvSpPr>
            <p:cNvPr id="218" name="Rectangle 217"/>
            <p:cNvSpPr>
              <a:spLocks noChangeAspect="1"/>
            </p:cNvSpPr>
            <p:nvPr/>
          </p:nvSpPr>
          <p:spPr>
            <a:xfrm>
              <a:off x="114300" y="85725"/>
              <a:ext cx="3106069" cy="1854480"/>
            </a:xfrm>
            <a:prstGeom prst="rect">
              <a:avLst/>
            </a:prstGeom>
            <a:solidFill>
              <a:srgbClr val="CC9900">
                <a:alpha val="50196"/>
              </a:srgbClr>
            </a:solidFill>
            <a:ln>
              <a:solidFill>
                <a:srgbClr val="CC99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19" name="Rectangle 218"/>
            <p:cNvSpPr/>
            <p:nvPr/>
          </p:nvSpPr>
          <p:spPr>
            <a:xfrm>
              <a:off x="0" y="85725"/>
              <a:ext cx="3336925" cy="1851214"/>
            </a:xfrm>
            <a:prstGeom prst="rect">
              <a:avLst/>
            </a:prstGeom>
            <a:noFill/>
            <a:ln w="6350">
              <a:solidFill>
                <a:schemeClr val="tx1"/>
              </a:solidFill>
              <a:prstDash val="lgDash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0" name="Rectangle 219"/>
            <p:cNvSpPr/>
            <p:nvPr/>
          </p:nvSpPr>
          <p:spPr>
            <a:xfrm>
              <a:off x="0" y="1943100"/>
              <a:ext cx="3336925" cy="1586688"/>
            </a:xfrm>
            <a:prstGeom prst="rect">
              <a:avLst/>
            </a:prstGeom>
            <a:noFill/>
            <a:ln w="6350">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1" name="Rectangle 220"/>
            <p:cNvSpPr/>
            <p:nvPr/>
          </p:nvSpPr>
          <p:spPr>
            <a:xfrm>
              <a:off x="257175" y="2638425"/>
              <a:ext cx="2074443" cy="330307"/>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2" name="Rectangle 221"/>
            <p:cNvSpPr/>
            <p:nvPr/>
          </p:nvSpPr>
          <p:spPr>
            <a:xfrm>
              <a:off x="257175" y="504825"/>
              <a:ext cx="2074443" cy="488929"/>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3" name="Rectangle 222"/>
            <p:cNvSpPr/>
            <p:nvPr/>
          </p:nvSpPr>
          <p:spPr>
            <a:xfrm>
              <a:off x="485775" y="333374"/>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4" name="Rectangle 223"/>
            <p:cNvSpPr/>
            <p:nvPr/>
          </p:nvSpPr>
          <p:spPr>
            <a:xfrm>
              <a:off x="857250" y="333374"/>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5" name="Rectangle 224"/>
            <p:cNvSpPr/>
            <p:nvPr/>
          </p:nvSpPr>
          <p:spPr>
            <a:xfrm>
              <a:off x="676275" y="5619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6" name="Rectangle 225"/>
            <p:cNvSpPr/>
            <p:nvPr/>
          </p:nvSpPr>
          <p:spPr>
            <a:xfrm>
              <a:off x="676275" y="8001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7" name="Rectangle 226"/>
            <p:cNvSpPr/>
            <p:nvPr/>
          </p:nvSpPr>
          <p:spPr>
            <a:xfrm>
              <a:off x="676275" y="27241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8" name="Rectangle 227"/>
            <p:cNvSpPr/>
            <p:nvPr/>
          </p:nvSpPr>
          <p:spPr>
            <a:xfrm>
              <a:off x="285750" y="5619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29" name="Rectangle 228"/>
            <p:cNvSpPr/>
            <p:nvPr/>
          </p:nvSpPr>
          <p:spPr>
            <a:xfrm>
              <a:off x="285750" y="8001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0" name="Rectangle 229"/>
            <p:cNvSpPr/>
            <p:nvPr/>
          </p:nvSpPr>
          <p:spPr>
            <a:xfrm>
              <a:off x="285750" y="27241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1" name="Rectangle 230"/>
            <p:cNvSpPr/>
            <p:nvPr/>
          </p:nvSpPr>
          <p:spPr>
            <a:xfrm>
              <a:off x="1247775" y="333374"/>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2" name="Rectangle 231"/>
            <p:cNvSpPr/>
            <p:nvPr/>
          </p:nvSpPr>
          <p:spPr>
            <a:xfrm>
              <a:off x="1066800" y="5619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3" name="Rectangle 232"/>
            <p:cNvSpPr/>
            <p:nvPr/>
          </p:nvSpPr>
          <p:spPr>
            <a:xfrm>
              <a:off x="1066800" y="8001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4" name="Rectangle 233"/>
            <p:cNvSpPr/>
            <p:nvPr/>
          </p:nvSpPr>
          <p:spPr>
            <a:xfrm>
              <a:off x="1066800" y="27241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5" name="Rectangle 234"/>
            <p:cNvSpPr/>
            <p:nvPr/>
          </p:nvSpPr>
          <p:spPr>
            <a:xfrm>
              <a:off x="1619250" y="333374"/>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6" name="Rectangle 235"/>
            <p:cNvSpPr/>
            <p:nvPr/>
          </p:nvSpPr>
          <p:spPr>
            <a:xfrm>
              <a:off x="1438275" y="5619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7" name="Rectangle 236"/>
            <p:cNvSpPr/>
            <p:nvPr/>
          </p:nvSpPr>
          <p:spPr>
            <a:xfrm>
              <a:off x="1438275" y="8001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8" name="Rectangle 237"/>
            <p:cNvSpPr/>
            <p:nvPr/>
          </p:nvSpPr>
          <p:spPr>
            <a:xfrm>
              <a:off x="1438275" y="27241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39" name="Rectangle 238"/>
            <p:cNvSpPr/>
            <p:nvPr/>
          </p:nvSpPr>
          <p:spPr>
            <a:xfrm>
              <a:off x="2000250" y="333374"/>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0" name="Rectangle 239"/>
            <p:cNvSpPr/>
            <p:nvPr/>
          </p:nvSpPr>
          <p:spPr>
            <a:xfrm>
              <a:off x="1819275" y="5619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1" name="Rectangle 240"/>
            <p:cNvSpPr/>
            <p:nvPr/>
          </p:nvSpPr>
          <p:spPr>
            <a:xfrm>
              <a:off x="1819275" y="8001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2" name="Rectangle 241"/>
            <p:cNvSpPr/>
            <p:nvPr/>
          </p:nvSpPr>
          <p:spPr>
            <a:xfrm>
              <a:off x="1819275" y="27241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3" name="Rectangle 242"/>
            <p:cNvSpPr/>
            <p:nvPr/>
          </p:nvSpPr>
          <p:spPr>
            <a:xfrm>
              <a:off x="2190750" y="5619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4" name="Rectangle 243"/>
            <p:cNvSpPr/>
            <p:nvPr/>
          </p:nvSpPr>
          <p:spPr>
            <a:xfrm>
              <a:off x="2190750" y="8001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5" name="Rectangle 244"/>
            <p:cNvSpPr/>
            <p:nvPr/>
          </p:nvSpPr>
          <p:spPr>
            <a:xfrm>
              <a:off x="2190750" y="27241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246" name="Group 245"/>
            <p:cNvGrpSpPr/>
            <p:nvPr/>
          </p:nvGrpSpPr>
          <p:grpSpPr>
            <a:xfrm>
              <a:off x="2533650" y="514350"/>
              <a:ext cx="541930" cy="2535312"/>
              <a:chOff x="0" y="51856"/>
              <a:chExt cx="1025525" cy="3450804"/>
            </a:xfrm>
          </p:grpSpPr>
          <p:sp>
            <p:nvSpPr>
              <p:cNvPr id="280" name="Rectangle 279"/>
              <p:cNvSpPr/>
              <p:nvPr/>
            </p:nvSpPr>
            <p:spPr>
              <a:xfrm>
                <a:off x="0" y="51856"/>
                <a:ext cx="1025525" cy="1385570"/>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81" name="Rectangle 280"/>
              <p:cNvSpPr/>
              <p:nvPr/>
            </p:nvSpPr>
            <p:spPr>
              <a:xfrm>
                <a:off x="0" y="2600325"/>
                <a:ext cx="1025525" cy="902335"/>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sp>
          <p:nvSpPr>
            <p:cNvPr id="247" name="Rectangle 246"/>
            <p:cNvSpPr/>
            <p:nvPr/>
          </p:nvSpPr>
          <p:spPr>
            <a:xfrm>
              <a:off x="2743200" y="333374"/>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8" name="Rectangle 247"/>
            <p:cNvSpPr/>
            <p:nvPr/>
          </p:nvSpPr>
          <p:spPr>
            <a:xfrm>
              <a:off x="2571750" y="80962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49" name="Rectangle 248"/>
            <p:cNvSpPr/>
            <p:nvPr/>
          </p:nvSpPr>
          <p:spPr>
            <a:xfrm>
              <a:off x="2571750" y="10477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0" name="Rectangle 249"/>
            <p:cNvSpPr/>
            <p:nvPr/>
          </p:nvSpPr>
          <p:spPr>
            <a:xfrm>
              <a:off x="2571750" y="24765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1" name="Rectangle 250"/>
            <p:cNvSpPr/>
            <p:nvPr/>
          </p:nvSpPr>
          <p:spPr>
            <a:xfrm>
              <a:off x="2571750" y="12858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2" name="Rectangle 251"/>
            <p:cNvSpPr/>
            <p:nvPr/>
          </p:nvSpPr>
          <p:spPr>
            <a:xfrm>
              <a:off x="2571750" y="27336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3" name="Rectangle 252"/>
            <p:cNvSpPr/>
            <p:nvPr/>
          </p:nvSpPr>
          <p:spPr>
            <a:xfrm>
              <a:off x="2924175" y="80962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4" name="Rectangle 253"/>
            <p:cNvSpPr/>
            <p:nvPr/>
          </p:nvSpPr>
          <p:spPr>
            <a:xfrm>
              <a:off x="2924175" y="104775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5" name="Rectangle 254"/>
            <p:cNvSpPr/>
            <p:nvPr/>
          </p:nvSpPr>
          <p:spPr>
            <a:xfrm>
              <a:off x="2924175" y="2476500"/>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6" name="Rectangle 255"/>
            <p:cNvSpPr/>
            <p:nvPr/>
          </p:nvSpPr>
          <p:spPr>
            <a:xfrm>
              <a:off x="2924175" y="12858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57" name="Rectangle 256"/>
            <p:cNvSpPr/>
            <p:nvPr/>
          </p:nvSpPr>
          <p:spPr>
            <a:xfrm>
              <a:off x="2924175" y="2733675"/>
              <a:ext cx="118926" cy="118967"/>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258" name="Group 257"/>
            <p:cNvGrpSpPr/>
            <p:nvPr/>
          </p:nvGrpSpPr>
          <p:grpSpPr>
            <a:xfrm>
              <a:off x="590550" y="2076450"/>
              <a:ext cx="158568" cy="158622"/>
              <a:chOff x="0" y="0"/>
              <a:chExt cx="215900" cy="215900"/>
            </a:xfrm>
          </p:grpSpPr>
          <p:sp>
            <p:nvSpPr>
              <p:cNvPr id="278" name="Rectangle 277"/>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79" name="Rectangle 278"/>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259" name="Group 258"/>
            <p:cNvGrpSpPr/>
            <p:nvPr/>
          </p:nvGrpSpPr>
          <p:grpSpPr>
            <a:xfrm>
              <a:off x="819150" y="1152525"/>
              <a:ext cx="158568" cy="158624"/>
              <a:chOff x="0" y="-661105"/>
              <a:chExt cx="215900" cy="215903"/>
            </a:xfrm>
          </p:grpSpPr>
          <p:sp>
            <p:nvSpPr>
              <p:cNvPr id="276" name="Rectangle 275"/>
              <p:cNvSpPr/>
              <p:nvPr/>
            </p:nvSpPr>
            <p:spPr>
              <a:xfrm>
                <a:off x="0" y="-661105"/>
                <a:ext cx="215900" cy="215903"/>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77" name="Rectangle 276"/>
              <p:cNvSpPr/>
              <p:nvPr/>
            </p:nvSpPr>
            <p:spPr>
              <a:xfrm>
                <a:off x="28575" y="-632537"/>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260" name="Group 259"/>
            <p:cNvGrpSpPr/>
            <p:nvPr/>
          </p:nvGrpSpPr>
          <p:grpSpPr>
            <a:xfrm>
              <a:off x="1200150" y="1152525"/>
              <a:ext cx="158568" cy="158624"/>
              <a:chOff x="0" y="-661105"/>
              <a:chExt cx="215900" cy="215903"/>
            </a:xfrm>
          </p:grpSpPr>
          <p:sp>
            <p:nvSpPr>
              <p:cNvPr id="274" name="Rectangle 273"/>
              <p:cNvSpPr/>
              <p:nvPr/>
            </p:nvSpPr>
            <p:spPr>
              <a:xfrm>
                <a:off x="0" y="-661105"/>
                <a:ext cx="215900" cy="215903"/>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75" name="Rectangle 274"/>
              <p:cNvSpPr/>
              <p:nvPr/>
            </p:nvSpPr>
            <p:spPr>
              <a:xfrm>
                <a:off x="28575" y="-632537"/>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261" name="Group 260"/>
            <p:cNvGrpSpPr/>
            <p:nvPr/>
          </p:nvGrpSpPr>
          <p:grpSpPr>
            <a:xfrm>
              <a:off x="1485900" y="2085975"/>
              <a:ext cx="158568" cy="158622"/>
              <a:chOff x="0" y="-12963"/>
              <a:chExt cx="215900" cy="215900"/>
            </a:xfrm>
          </p:grpSpPr>
          <p:sp>
            <p:nvSpPr>
              <p:cNvPr id="272" name="Rectangle 271"/>
              <p:cNvSpPr/>
              <p:nvPr/>
            </p:nvSpPr>
            <p:spPr>
              <a:xfrm>
                <a:off x="0" y="-12963"/>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73" name="Rectangle 272"/>
              <p:cNvSpPr/>
              <p:nvPr/>
            </p:nvSpPr>
            <p:spPr>
              <a:xfrm>
                <a:off x="28575" y="15612"/>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262" name="Group 261"/>
            <p:cNvGrpSpPr/>
            <p:nvPr/>
          </p:nvGrpSpPr>
          <p:grpSpPr>
            <a:xfrm>
              <a:off x="1962150" y="1638300"/>
              <a:ext cx="158568" cy="158622"/>
              <a:chOff x="0" y="0"/>
              <a:chExt cx="215900" cy="215900"/>
            </a:xfrm>
          </p:grpSpPr>
          <p:sp>
            <p:nvSpPr>
              <p:cNvPr id="270" name="Rectangle 269"/>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71" name="Rectangle 270"/>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263" name="Group 262"/>
            <p:cNvGrpSpPr/>
            <p:nvPr/>
          </p:nvGrpSpPr>
          <p:grpSpPr>
            <a:xfrm>
              <a:off x="2695575" y="1638300"/>
              <a:ext cx="158568" cy="158622"/>
              <a:chOff x="0" y="0"/>
              <a:chExt cx="215900" cy="215900"/>
            </a:xfrm>
          </p:grpSpPr>
          <p:sp>
            <p:nvSpPr>
              <p:cNvPr id="268" name="Rectangle 267"/>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69" name="Rectangle 268"/>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sp>
          <p:nvSpPr>
            <p:cNvPr id="264" name="Rectangle 263"/>
            <p:cNvSpPr/>
            <p:nvPr/>
          </p:nvSpPr>
          <p:spPr>
            <a:xfrm>
              <a:off x="0" y="3048000"/>
              <a:ext cx="3336925" cy="555178"/>
            </a:xfrm>
            <a:prstGeom prst="rect">
              <a:avLst/>
            </a:prstGeom>
            <a:solidFill>
              <a:srgbClr val="558ED5">
                <a:alpha val="69804"/>
              </a:srgb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65" name="Rectangle 264"/>
            <p:cNvSpPr/>
            <p:nvPr/>
          </p:nvSpPr>
          <p:spPr>
            <a:xfrm>
              <a:off x="2571750" y="561975"/>
              <a:ext cx="118745" cy="11874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66" name="Rectangle 265"/>
            <p:cNvSpPr/>
            <p:nvPr/>
          </p:nvSpPr>
          <p:spPr>
            <a:xfrm>
              <a:off x="2924175" y="561975"/>
              <a:ext cx="118745" cy="11874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67" name="Rectangle 266"/>
            <p:cNvSpPr/>
            <p:nvPr/>
          </p:nvSpPr>
          <p:spPr>
            <a:xfrm>
              <a:off x="0" y="0"/>
              <a:ext cx="3336925" cy="554990"/>
            </a:xfrm>
            <a:prstGeom prst="rect">
              <a:avLst/>
            </a:prstGeom>
            <a:solidFill>
              <a:srgbClr val="558ED5">
                <a:alpha val="69804"/>
              </a:srgb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282" name="Group 281"/>
          <p:cNvGrpSpPr/>
          <p:nvPr/>
        </p:nvGrpSpPr>
        <p:grpSpPr>
          <a:xfrm>
            <a:off x="4499177" y="1687327"/>
            <a:ext cx="3905885" cy="3602990"/>
            <a:chOff x="0" y="0"/>
            <a:chExt cx="3905885" cy="3603253"/>
          </a:xfrm>
        </p:grpSpPr>
        <p:sp>
          <p:nvSpPr>
            <p:cNvPr id="283" name="Rectangle 282"/>
            <p:cNvSpPr>
              <a:spLocks noChangeAspect="1"/>
            </p:cNvSpPr>
            <p:nvPr/>
          </p:nvSpPr>
          <p:spPr>
            <a:xfrm>
              <a:off x="123825" y="76200"/>
              <a:ext cx="3653892" cy="1854733"/>
            </a:xfrm>
            <a:prstGeom prst="rect">
              <a:avLst/>
            </a:prstGeom>
            <a:solidFill>
              <a:srgbClr val="CC9900">
                <a:alpha val="50196"/>
              </a:srgbClr>
            </a:solidFill>
            <a:ln>
              <a:solidFill>
                <a:srgbClr val="CC99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284" name="Group 283"/>
            <p:cNvGrpSpPr/>
            <p:nvPr/>
          </p:nvGrpSpPr>
          <p:grpSpPr>
            <a:xfrm>
              <a:off x="1819275" y="485775"/>
              <a:ext cx="1098968" cy="2459536"/>
              <a:chOff x="0" y="-201264"/>
              <a:chExt cx="2824480" cy="3347205"/>
            </a:xfrm>
          </p:grpSpPr>
          <p:sp>
            <p:nvSpPr>
              <p:cNvPr id="353" name="Rectangle 352"/>
              <p:cNvSpPr/>
              <p:nvPr/>
            </p:nvSpPr>
            <p:spPr>
              <a:xfrm>
                <a:off x="0" y="2696362"/>
                <a:ext cx="2824480" cy="449579"/>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54" name="Rectangle 353"/>
              <p:cNvSpPr/>
              <p:nvPr/>
            </p:nvSpPr>
            <p:spPr>
              <a:xfrm>
                <a:off x="0" y="-201264"/>
                <a:ext cx="2824480" cy="665480"/>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sp>
          <p:nvSpPr>
            <p:cNvPr id="285" name="Rectangle 284"/>
            <p:cNvSpPr/>
            <p:nvPr/>
          </p:nvSpPr>
          <p:spPr>
            <a:xfrm>
              <a:off x="0" y="76200"/>
              <a:ext cx="3905885" cy="1851467"/>
            </a:xfrm>
            <a:prstGeom prst="rect">
              <a:avLst/>
            </a:prstGeom>
            <a:noFill/>
            <a:ln w="6350">
              <a:solidFill>
                <a:schemeClr val="tx1"/>
              </a:solidFill>
              <a:prstDash val="lgDash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86" name="Rectangle 285"/>
            <p:cNvSpPr/>
            <p:nvPr/>
          </p:nvSpPr>
          <p:spPr>
            <a:xfrm>
              <a:off x="0" y="1933575"/>
              <a:ext cx="3905885" cy="1586905"/>
            </a:xfrm>
            <a:prstGeom prst="rect">
              <a:avLst/>
            </a:prstGeom>
            <a:noFill/>
            <a:ln w="6350">
              <a:solidFill>
                <a:schemeClr val="tx1"/>
              </a:solidFill>
              <a:prstDash val="dash"/>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287" name="Group 286"/>
            <p:cNvGrpSpPr/>
            <p:nvPr/>
          </p:nvGrpSpPr>
          <p:grpSpPr>
            <a:xfrm>
              <a:off x="247650" y="495300"/>
              <a:ext cx="1392959" cy="2453232"/>
              <a:chOff x="0" y="-192686"/>
              <a:chExt cx="2824480" cy="3338625"/>
            </a:xfrm>
          </p:grpSpPr>
          <p:sp>
            <p:nvSpPr>
              <p:cNvPr id="351" name="Rectangle 350"/>
              <p:cNvSpPr/>
              <p:nvPr/>
            </p:nvSpPr>
            <p:spPr>
              <a:xfrm>
                <a:off x="0" y="2696360"/>
                <a:ext cx="2824480" cy="449579"/>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52" name="Rectangle 351"/>
              <p:cNvSpPr/>
              <p:nvPr/>
            </p:nvSpPr>
            <p:spPr>
              <a:xfrm>
                <a:off x="0" y="-192686"/>
                <a:ext cx="2824480" cy="665480"/>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sp>
          <p:nvSpPr>
            <p:cNvPr id="288" name="Rectangle 287"/>
            <p:cNvSpPr/>
            <p:nvPr/>
          </p:nvSpPr>
          <p:spPr>
            <a:xfrm>
              <a:off x="476250" y="342900"/>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89" name="Rectangle 288"/>
            <p:cNvSpPr/>
            <p:nvPr/>
          </p:nvSpPr>
          <p:spPr>
            <a:xfrm>
              <a:off x="857250" y="342900"/>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0" name="Rectangle 289"/>
            <p:cNvSpPr/>
            <p:nvPr/>
          </p:nvSpPr>
          <p:spPr>
            <a:xfrm>
              <a:off x="676275" y="5619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1" name="Rectangle 290"/>
            <p:cNvSpPr/>
            <p:nvPr/>
          </p:nvSpPr>
          <p:spPr>
            <a:xfrm>
              <a:off x="676275" y="800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2" name="Rectangle 291"/>
            <p:cNvSpPr/>
            <p:nvPr/>
          </p:nvSpPr>
          <p:spPr>
            <a:xfrm>
              <a:off x="676275"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3" name="Rectangle 292"/>
            <p:cNvSpPr/>
            <p:nvPr/>
          </p:nvSpPr>
          <p:spPr>
            <a:xfrm>
              <a:off x="276225" y="5619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4" name="Rectangle 293"/>
            <p:cNvSpPr/>
            <p:nvPr/>
          </p:nvSpPr>
          <p:spPr>
            <a:xfrm>
              <a:off x="276225" y="800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5" name="Rectangle 294"/>
            <p:cNvSpPr/>
            <p:nvPr/>
          </p:nvSpPr>
          <p:spPr>
            <a:xfrm>
              <a:off x="276225"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6" name="Rectangle 295"/>
            <p:cNvSpPr/>
            <p:nvPr/>
          </p:nvSpPr>
          <p:spPr>
            <a:xfrm>
              <a:off x="1238250" y="342900"/>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7" name="Rectangle 296"/>
            <p:cNvSpPr/>
            <p:nvPr/>
          </p:nvSpPr>
          <p:spPr>
            <a:xfrm>
              <a:off x="1057275" y="5619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8" name="Rectangle 297"/>
            <p:cNvSpPr/>
            <p:nvPr/>
          </p:nvSpPr>
          <p:spPr>
            <a:xfrm>
              <a:off x="1057275" y="800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299" name="Rectangle 298"/>
            <p:cNvSpPr/>
            <p:nvPr/>
          </p:nvSpPr>
          <p:spPr>
            <a:xfrm>
              <a:off x="1057275"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0" name="Rectangle 299"/>
            <p:cNvSpPr/>
            <p:nvPr/>
          </p:nvSpPr>
          <p:spPr>
            <a:xfrm>
              <a:off x="2133600" y="342900"/>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1" name="Rectangle 300"/>
            <p:cNvSpPr/>
            <p:nvPr/>
          </p:nvSpPr>
          <p:spPr>
            <a:xfrm>
              <a:off x="1438275" y="5619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2" name="Rectangle 301"/>
            <p:cNvSpPr/>
            <p:nvPr/>
          </p:nvSpPr>
          <p:spPr>
            <a:xfrm>
              <a:off x="1438275" y="800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3" name="Rectangle 302"/>
            <p:cNvSpPr/>
            <p:nvPr/>
          </p:nvSpPr>
          <p:spPr>
            <a:xfrm>
              <a:off x="1438275"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4" name="Rectangle 303"/>
            <p:cNvSpPr/>
            <p:nvPr/>
          </p:nvSpPr>
          <p:spPr>
            <a:xfrm>
              <a:off x="2514600" y="342900"/>
              <a:ext cx="118800" cy="28800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5" name="Rectangle 304"/>
            <p:cNvSpPr/>
            <p:nvPr/>
          </p:nvSpPr>
          <p:spPr>
            <a:xfrm>
              <a:off x="2333625" y="55245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6" name="Rectangle 305"/>
            <p:cNvSpPr/>
            <p:nvPr/>
          </p:nvSpPr>
          <p:spPr>
            <a:xfrm>
              <a:off x="2333625" y="7905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7" name="Rectangle 306"/>
            <p:cNvSpPr/>
            <p:nvPr/>
          </p:nvSpPr>
          <p:spPr>
            <a:xfrm>
              <a:off x="2333625"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8" name="Rectangle 307"/>
            <p:cNvSpPr/>
            <p:nvPr/>
          </p:nvSpPr>
          <p:spPr>
            <a:xfrm>
              <a:off x="2705100" y="55245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09" name="Rectangle 308"/>
            <p:cNvSpPr/>
            <p:nvPr/>
          </p:nvSpPr>
          <p:spPr>
            <a:xfrm>
              <a:off x="2705100" y="7905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10" name="Rectangle 309"/>
            <p:cNvSpPr/>
            <p:nvPr/>
          </p:nvSpPr>
          <p:spPr>
            <a:xfrm>
              <a:off x="2705100"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311" name="Group 310"/>
            <p:cNvGrpSpPr/>
            <p:nvPr/>
          </p:nvGrpSpPr>
          <p:grpSpPr>
            <a:xfrm>
              <a:off x="590550" y="2066925"/>
              <a:ext cx="158662" cy="158644"/>
              <a:chOff x="0" y="0"/>
              <a:chExt cx="215900" cy="215900"/>
            </a:xfrm>
          </p:grpSpPr>
          <p:sp>
            <p:nvSpPr>
              <p:cNvPr id="349" name="Rectangle 348"/>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50" name="Rectangle 349"/>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312" name="Group 311"/>
            <p:cNvGrpSpPr/>
            <p:nvPr/>
          </p:nvGrpSpPr>
          <p:grpSpPr>
            <a:xfrm>
              <a:off x="809625" y="1143000"/>
              <a:ext cx="158662" cy="158646"/>
              <a:chOff x="0" y="-661105"/>
              <a:chExt cx="215900" cy="215903"/>
            </a:xfrm>
          </p:grpSpPr>
          <p:sp>
            <p:nvSpPr>
              <p:cNvPr id="347" name="Rectangle 346"/>
              <p:cNvSpPr/>
              <p:nvPr/>
            </p:nvSpPr>
            <p:spPr>
              <a:xfrm>
                <a:off x="0" y="-661105"/>
                <a:ext cx="215900" cy="215903"/>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48" name="Rectangle 347"/>
              <p:cNvSpPr/>
              <p:nvPr/>
            </p:nvSpPr>
            <p:spPr>
              <a:xfrm>
                <a:off x="28574" y="-632537"/>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313" name="Group 312"/>
            <p:cNvGrpSpPr/>
            <p:nvPr/>
          </p:nvGrpSpPr>
          <p:grpSpPr>
            <a:xfrm>
              <a:off x="1200150" y="1143000"/>
              <a:ext cx="158662" cy="158646"/>
              <a:chOff x="0" y="-661105"/>
              <a:chExt cx="215900" cy="215903"/>
            </a:xfrm>
          </p:grpSpPr>
          <p:sp>
            <p:nvSpPr>
              <p:cNvPr id="345" name="Rectangle 344"/>
              <p:cNvSpPr/>
              <p:nvPr/>
            </p:nvSpPr>
            <p:spPr>
              <a:xfrm>
                <a:off x="0" y="-661105"/>
                <a:ext cx="215900" cy="215903"/>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46" name="Rectangle 345"/>
              <p:cNvSpPr/>
              <p:nvPr/>
            </p:nvSpPr>
            <p:spPr>
              <a:xfrm>
                <a:off x="28574" y="-632537"/>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314" name="Group 313"/>
            <p:cNvGrpSpPr/>
            <p:nvPr/>
          </p:nvGrpSpPr>
          <p:grpSpPr>
            <a:xfrm>
              <a:off x="2000250" y="2085975"/>
              <a:ext cx="158662" cy="158644"/>
              <a:chOff x="0" y="0"/>
              <a:chExt cx="215900" cy="215900"/>
            </a:xfrm>
          </p:grpSpPr>
          <p:sp>
            <p:nvSpPr>
              <p:cNvPr id="343" name="Rectangle 342"/>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44" name="Rectangle 343"/>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315" name="Group 314"/>
            <p:cNvGrpSpPr/>
            <p:nvPr/>
          </p:nvGrpSpPr>
          <p:grpSpPr>
            <a:xfrm>
              <a:off x="2466975" y="1628775"/>
              <a:ext cx="158662" cy="158644"/>
              <a:chOff x="0" y="0"/>
              <a:chExt cx="215900" cy="215900"/>
            </a:xfrm>
          </p:grpSpPr>
          <p:sp>
            <p:nvSpPr>
              <p:cNvPr id="341" name="Rectangle 340"/>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42" name="Rectangle 341"/>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316" name="Group 315"/>
            <p:cNvGrpSpPr/>
            <p:nvPr/>
          </p:nvGrpSpPr>
          <p:grpSpPr>
            <a:xfrm>
              <a:off x="3105150" y="353695"/>
              <a:ext cx="542251" cy="2880000"/>
              <a:chOff x="0" y="105432"/>
              <a:chExt cx="737870" cy="3919422"/>
            </a:xfrm>
          </p:grpSpPr>
          <p:grpSp>
            <p:nvGrpSpPr>
              <p:cNvPr id="324" name="Group 323"/>
              <p:cNvGrpSpPr/>
              <p:nvPr/>
            </p:nvGrpSpPr>
            <p:grpSpPr>
              <a:xfrm>
                <a:off x="0" y="270138"/>
                <a:ext cx="737870" cy="3489697"/>
                <a:chOff x="0" y="12963"/>
                <a:chExt cx="1025525" cy="3489697"/>
              </a:xfrm>
            </p:grpSpPr>
            <p:sp>
              <p:nvSpPr>
                <p:cNvPr id="339" name="Rectangle 338"/>
                <p:cNvSpPr/>
                <p:nvPr/>
              </p:nvSpPr>
              <p:spPr>
                <a:xfrm>
                  <a:off x="0" y="12963"/>
                  <a:ext cx="1025525" cy="1385570"/>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40" name="Rectangle 339"/>
                <p:cNvSpPr/>
                <p:nvPr/>
              </p:nvSpPr>
              <p:spPr>
                <a:xfrm>
                  <a:off x="0" y="2600325"/>
                  <a:ext cx="1025525" cy="902335"/>
                </a:xfrm>
                <a:prstGeom prst="rect">
                  <a:avLst/>
                </a:prstGeom>
                <a:solidFill>
                  <a:srgbClr val="92D05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sp>
            <p:nvSpPr>
              <p:cNvPr id="325" name="Rectangle 324"/>
              <p:cNvSpPr/>
              <p:nvPr/>
            </p:nvSpPr>
            <p:spPr>
              <a:xfrm>
                <a:off x="285750" y="105432"/>
                <a:ext cx="161658" cy="3919422"/>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6" name="Rectangle 325"/>
              <p:cNvSpPr/>
              <p:nvPr/>
            </p:nvSpPr>
            <p:spPr>
              <a:xfrm>
                <a:off x="47625" y="710651"/>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7" name="Rectangle 326"/>
              <p:cNvSpPr/>
              <p:nvPr/>
            </p:nvSpPr>
            <p:spPr>
              <a:xfrm>
                <a:off x="47625" y="1047464"/>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8" name="Rectangle 327"/>
              <p:cNvSpPr/>
              <p:nvPr/>
            </p:nvSpPr>
            <p:spPr>
              <a:xfrm>
                <a:off x="47625" y="298132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9" name="Rectangle 328"/>
              <p:cNvSpPr/>
              <p:nvPr/>
            </p:nvSpPr>
            <p:spPr>
              <a:xfrm>
                <a:off x="47625" y="1371315"/>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0" name="Rectangle 329"/>
              <p:cNvSpPr/>
              <p:nvPr/>
            </p:nvSpPr>
            <p:spPr>
              <a:xfrm>
                <a:off x="47625" y="33051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1" name="Rectangle 330"/>
              <p:cNvSpPr/>
              <p:nvPr/>
            </p:nvSpPr>
            <p:spPr>
              <a:xfrm>
                <a:off x="533400" y="710651"/>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2" name="Rectangle 331"/>
              <p:cNvSpPr/>
              <p:nvPr/>
            </p:nvSpPr>
            <p:spPr>
              <a:xfrm>
                <a:off x="533400" y="1047464"/>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3" name="Rectangle 332"/>
              <p:cNvSpPr/>
              <p:nvPr/>
            </p:nvSpPr>
            <p:spPr>
              <a:xfrm>
                <a:off x="533400" y="298132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4" name="Rectangle 333"/>
              <p:cNvSpPr/>
              <p:nvPr/>
            </p:nvSpPr>
            <p:spPr>
              <a:xfrm>
                <a:off x="533400" y="1371315"/>
                <a:ext cx="161926"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5" name="Rectangle 334"/>
              <p:cNvSpPr/>
              <p:nvPr/>
            </p:nvSpPr>
            <p:spPr>
              <a:xfrm>
                <a:off x="533400" y="33051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nvGrpSpPr>
              <p:cNvPr id="336" name="Group 335"/>
              <p:cNvGrpSpPr/>
              <p:nvPr/>
            </p:nvGrpSpPr>
            <p:grpSpPr>
              <a:xfrm>
                <a:off x="228600" y="1838325"/>
                <a:ext cx="215900" cy="215900"/>
                <a:chOff x="0" y="0"/>
                <a:chExt cx="215900" cy="215900"/>
              </a:xfrm>
            </p:grpSpPr>
            <p:sp>
              <p:nvSpPr>
                <p:cNvPr id="337" name="Rectangle 336"/>
                <p:cNvSpPr/>
                <p:nvPr/>
              </p:nvSpPr>
              <p:spPr>
                <a:xfrm>
                  <a:off x="0" y="0"/>
                  <a:ext cx="215900" cy="215900"/>
                </a:xfrm>
                <a:prstGeom prst="rect">
                  <a:avLst/>
                </a:prstGeom>
                <a:solidFill>
                  <a:srgbClr val="FF0000"/>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38" name="Rectangle 337"/>
                <p:cNvSpPr/>
                <p:nvPr/>
              </p:nvSpPr>
              <p:spPr>
                <a:xfrm>
                  <a:off x="28575" y="28575"/>
                  <a:ext cx="161925" cy="16192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sp>
          <p:nvSpPr>
            <p:cNvPr id="317" name="Rectangle 316"/>
            <p:cNvSpPr/>
            <p:nvPr/>
          </p:nvSpPr>
          <p:spPr>
            <a:xfrm>
              <a:off x="0" y="3048000"/>
              <a:ext cx="3905885" cy="555253"/>
            </a:xfrm>
            <a:prstGeom prst="rect">
              <a:avLst/>
            </a:prstGeom>
            <a:solidFill>
              <a:srgbClr val="558ED5">
                <a:alpha val="69804"/>
              </a:srgb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18" name="Rectangle 317"/>
            <p:cNvSpPr/>
            <p:nvPr/>
          </p:nvSpPr>
          <p:spPr>
            <a:xfrm>
              <a:off x="1924050" y="55245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19" name="Rectangle 318"/>
            <p:cNvSpPr/>
            <p:nvPr/>
          </p:nvSpPr>
          <p:spPr>
            <a:xfrm>
              <a:off x="1924050" y="790575"/>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0" name="Rectangle 319"/>
            <p:cNvSpPr/>
            <p:nvPr/>
          </p:nvSpPr>
          <p:spPr>
            <a:xfrm>
              <a:off x="1924050" y="2705100"/>
              <a:ext cx="118996" cy="118983"/>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1" name="Rectangle 320"/>
            <p:cNvSpPr/>
            <p:nvPr/>
          </p:nvSpPr>
          <p:spPr>
            <a:xfrm>
              <a:off x="0" y="0"/>
              <a:ext cx="3905885" cy="555253"/>
            </a:xfrm>
            <a:prstGeom prst="rect">
              <a:avLst/>
            </a:prstGeom>
            <a:solidFill>
              <a:srgbClr val="558ED5">
                <a:alpha val="69804"/>
              </a:srgb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2" name="Rectangle 321"/>
            <p:cNvSpPr/>
            <p:nvPr/>
          </p:nvSpPr>
          <p:spPr>
            <a:xfrm>
              <a:off x="3133725" y="561975"/>
              <a:ext cx="118745" cy="11874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
          <p:nvSpPr>
            <p:cNvPr id="323" name="Rectangle 322"/>
            <p:cNvSpPr/>
            <p:nvPr/>
          </p:nvSpPr>
          <p:spPr>
            <a:xfrm>
              <a:off x="3486150" y="561975"/>
              <a:ext cx="118745" cy="118745"/>
            </a:xfrm>
            <a:prstGeom prst="rect">
              <a:avLst/>
            </a:prstGeom>
            <a:solidFill>
              <a:schemeClr val="tx1"/>
            </a:solidFill>
            <a:ln w="635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grpSp>
      <p:grpSp>
        <p:nvGrpSpPr>
          <p:cNvPr id="7" name="Group 6"/>
          <p:cNvGrpSpPr/>
          <p:nvPr/>
        </p:nvGrpSpPr>
        <p:grpSpPr>
          <a:xfrm>
            <a:off x="1708059" y="2126216"/>
            <a:ext cx="4965121" cy="2636596"/>
            <a:chOff x="1708059" y="2126216"/>
            <a:chExt cx="4965121" cy="2636596"/>
          </a:xfrm>
        </p:grpSpPr>
        <p:sp>
          <p:nvSpPr>
            <p:cNvPr id="3" name="Oval 2"/>
            <p:cNvSpPr/>
            <p:nvPr/>
          </p:nvSpPr>
          <p:spPr bwMode="auto">
            <a:xfrm>
              <a:off x="1719747" y="4154054"/>
              <a:ext cx="381000" cy="572010"/>
            </a:xfrm>
            <a:prstGeom prst="ellips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rtlCol="0" anchor="ctr"/>
            <a:lstStyle/>
            <a:p>
              <a:pPr algn="ctr"/>
              <a:endParaRPr lang="sv-SE"/>
            </a:p>
          </p:txBody>
        </p:sp>
        <p:sp>
          <p:nvSpPr>
            <p:cNvPr id="147" name="Oval 146"/>
            <p:cNvSpPr/>
            <p:nvPr/>
          </p:nvSpPr>
          <p:spPr bwMode="auto">
            <a:xfrm>
              <a:off x="5817802" y="4190802"/>
              <a:ext cx="852201" cy="572010"/>
            </a:xfrm>
            <a:prstGeom prst="ellips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rtlCol="0" anchor="ctr"/>
            <a:lstStyle/>
            <a:p>
              <a:pPr algn="ctr"/>
              <a:endParaRPr lang="sv-SE"/>
            </a:p>
          </p:txBody>
        </p:sp>
        <p:sp>
          <p:nvSpPr>
            <p:cNvPr id="148" name="Oval 147"/>
            <p:cNvSpPr/>
            <p:nvPr/>
          </p:nvSpPr>
          <p:spPr bwMode="auto">
            <a:xfrm>
              <a:off x="1708059" y="2126216"/>
              <a:ext cx="381000" cy="572010"/>
            </a:xfrm>
            <a:prstGeom prst="ellips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rtlCol="0" anchor="ctr"/>
            <a:lstStyle/>
            <a:p>
              <a:pPr algn="ctr"/>
              <a:endParaRPr lang="sv-SE"/>
            </a:p>
          </p:txBody>
        </p:sp>
        <p:sp>
          <p:nvSpPr>
            <p:cNvPr id="149" name="Oval 148"/>
            <p:cNvSpPr/>
            <p:nvPr/>
          </p:nvSpPr>
          <p:spPr bwMode="auto">
            <a:xfrm>
              <a:off x="5820979" y="2145884"/>
              <a:ext cx="852201" cy="572010"/>
            </a:xfrm>
            <a:prstGeom prst="ellipse">
              <a:avLst/>
            </a:prstGeom>
            <a:noFill/>
            <a:ln w="57150">
              <a:solidFill>
                <a:srgbClr val="3366FF"/>
              </a:solidFill>
              <a:round/>
              <a:headEnd/>
              <a:tailEnd/>
            </a:ln>
            <a:extLst>
              <a:ext uri="{909E8E84-426E-40dd-AFC4-6F175D3DCCD1}">
                <a14:hiddenFill xmlns:a14="http://schemas.microsoft.com/office/drawing/2010/main">
                  <a:noFill/>
                </a14:hiddenFill>
              </a:ext>
            </a:extLst>
          </p:spPr>
          <p:txBody>
            <a:bodyPr rtlCol="0" anchor="ctr"/>
            <a:lstStyle/>
            <a:p>
              <a:pPr algn="ctr"/>
              <a:endParaRPr lang="sv-SE"/>
            </a:p>
          </p:txBody>
        </p:sp>
      </p:grpSp>
    </p:spTree>
    <p:extLst>
      <p:ext uri="{BB962C8B-B14F-4D97-AF65-F5344CB8AC3E}">
        <p14:creationId xmlns:p14="http://schemas.microsoft.com/office/powerpoint/2010/main" val="1711303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Prelab</a:t>
            </a:r>
            <a:r>
              <a:rPr lang="sv-SE" dirty="0" smtClean="0"/>
              <a:t> 3 layout templates</a:t>
            </a:r>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52</a:t>
            </a:fld>
            <a:endParaRPr lang="en-US"/>
          </a:p>
        </p:txBody>
      </p:sp>
      <p:sp>
        <p:nvSpPr>
          <p:cNvPr id="141" name="Rectangle 13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42" name="Rectangle 136"/>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143" name="Rectangle 137"/>
          <p:cNvSpPr>
            <a:spLocks noChangeArrowheads="1"/>
          </p:cNvSpPr>
          <p:nvPr/>
        </p:nvSpPr>
        <p:spPr bwMode="auto">
          <a:xfrm>
            <a:off x="0" y="6319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v-SE" altLang="sv-SE"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35" y="1687327"/>
            <a:ext cx="3515702" cy="36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447" y="1687327"/>
            <a:ext cx="4071367" cy="357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599726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layers</a:t>
            </a:r>
            <a:endParaRPr lang="en-US" dirty="0"/>
          </a:p>
        </p:txBody>
      </p:sp>
      <p:sp>
        <p:nvSpPr>
          <p:cNvPr id="3" name="Content Placeholder 2"/>
          <p:cNvSpPr>
            <a:spLocks noGrp="1"/>
          </p:cNvSpPr>
          <p:nvPr>
            <p:ph idx="1"/>
          </p:nvPr>
        </p:nvSpPr>
        <p:spPr>
          <a:xfrm>
            <a:off x="457200" y="1600200"/>
            <a:ext cx="8229600" cy="4555587"/>
          </a:xfrm>
        </p:spPr>
        <p:txBody>
          <a:bodyPr>
            <a:normAutofit lnSpcReduction="10000"/>
          </a:bodyPr>
          <a:lstStyle/>
          <a:p>
            <a:r>
              <a:rPr lang="en-US" b="1" dirty="0" smtClean="0"/>
              <a:t>Physical layers </a:t>
            </a:r>
            <a:r>
              <a:rPr lang="en-US" dirty="0" smtClean="0"/>
              <a:t>in your layout:</a:t>
            </a:r>
          </a:p>
          <a:p>
            <a:pPr lvl="1"/>
            <a:r>
              <a:rPr lang="en-US" dirty="0" smtClean="0">
                <a:solidFill>
                  <a:srgbClr val="FF8000"/>
                </a:solidFill>
              </a:rPr>
              <a:t>N-well (NW)</a:t>
            </a:r>
          </a:p>
          <a:p>
            <a:pPr lvl="1"/>
            <a:r>
              <a:rPr lang="en-US" dirty="0" smtClean="0">
                <a:solidFill>
                  <a:srgbClr val="00FF00"/>
                </a:solidFill>
              </a:rPr>
              <a:t>Diffusion/Active (OD)</a:t>
            </a:r>
          </a:p>
          <a:p>
            <a:pPr lvl="1"/>
            <a:r>
              <a:rPr lang="en-US" dirty="0" smtClean="0">
                <a:solidFill>
                  <a:srgbClr val="FF0000"/>
                </a:solidFill>
              </a:rPr>
              <a:t>Poly (PO)</a:t>
            </a:r>
          </a:p>
          <a:p>
            <a:pPr lvl="1"/>
            <a:r>
              <a:rPr lang="en-US" b="1" dirty="0" smtClean="0">
                <a:solidFill>
                  <a:srgbClr val="3366FF"/>
                </a:solidFill>
              </a:rPr>
              <a:t>Metal-1 (M1)</a:t>
            </a:r>
          </a:p>
          <a:p>
            <a:pPr lvl="1"/>
            <a:r>
              <a:rPr lang="en-US" dirty="0" smtClean="0"/>
              <a:t>Contact hole (CO)</a:t>
            </a:r>
          </a:p>
          <a:p>
            <a:r>
              <a:rPr lang="en-US" b="1" dirty="0" smtClean="0"/>
              <a:t>Non-physical layers</a:t>
            </a:r>
            <a:r>
              <a:rPr lang="en-US" dirty="0" smtClean="0"/>
              <a:t> required in your layout:</a:t>
            </a:r>
          </a:p>
          <a:p>
            <a:pPr lvl="1"/>
            <a:r>
              <a:rPr lang="en-US" dirty="0" smtClean="0"/>
              <a:t>P-select (PPLUS) </a:t>
            </a:r>
            <a:r>
              <a:rPr lang="en-US" dirty="0" smtClean="0">
                <a:solidFill>
                  <a:srgbClr val="FF6FCF"/>
                </a:solidFill>
              </a:rPr>
              <a:t>(pink dots)</a:t>
            </a:r>
          </a:p>
          <a:p>
            <a:pPr lvl="1"/>
            <a:r>
              <a:rPr lang="en-US" dirty="0" smtClean="0"/>
              <a:t>N-select (NPLUS) </a:t>
            </a:r>
            <a:r>
              <a:rPr lang="en-US" dirty="0" smtClean="0">
                <a:solidFill>
                  <a:srgbClr val="FFFF00"/>
                </a:solidFill>
              </a:rPr>
              <a:t>(yellow dots)</a:t>
            </a:r>
          </a:p>
          <a:p>
            <a:pPr lvl="1"/>
            <a:endParaRPr lang="en-US" dirty="0"/>
          </a:p>
        </p:txBody>
      </p:sp>
      <p:sp>
        <p:nvSpPr>
          <p:cNvPr id="4" name="Date Placeholder 3"/>
          <p:cNvSpPr>
            <a:spLocks noGrp="1"/>
          </p:cNvSpPr>
          <p:nvPr>
            <p:ph type="dt" sz="half" idx="10"/>
          </p:nvPr>
        </p:nvSpPr>
        <p:spPr>
          <a:xfrm>
            <a:off x="457200" y="6245225"/>
            <a:ext cx="2133600" cy="476250"/>
          </a:xfrm>
        </p:spPr>
        <p:txBody>
          <a:bodyPr/>
          <a:lstStyle/>
          <a:p>
            <a:pPr>
              <a:defRPr/>
            </a:pPr>
            <a:r>
              <a:rPr lang="sv-SE" smtClean="0"/>
              <a:t>2018-09-27</a:t>
            </a:r>
            <a:endParaRPr lang="en-US" dirty="0"/>
          </a:p>
        </p:txBody>
      </p:sp>
      <p:sp>
        <p:nvSpPr>
          <p:cNvPr id="5" name="Footer Placeholder 4"/>
          <p:cNvSpPr>
            <a:spLocks noGrp="1"/>
          </p:cNvSpPr>
          <p:nvPr>
            <p:ph type="ftr" sz="quarter" idx="11"/>
          </p:nvPr>
        </p:nvSpPr>
        <p:spPr>
          <a:xfrm>
            <a:off x="3124200" y="6245225"/>
            <a:ext cx="2895600" cy="476250"/>
          </a:xfrm>
        </p:spPr>
        <p:txBody>
          <a:bodyPr/>
          <a:lstStyle/>
          <a:p>
            <a:pPr>
              <a:defRPr/>
            </a:pPr>
            <a:r>
              <a:rPr lang="en-US" smtClean="0"/>
              <a:t>MCC092: Integrated electronic circuit design</a:t>
            </a:r>
            <a:endParaRPr lang="en-US" dirty="0"/>
          </a:p>
        </p:txBody>
      </p:sp>
      <p:sp>
        <p:nvSpPr>
          <p:cNvPr id="6" name="Slide Number Placeholder 5"/>
          <p:cNvSpPr>
            <a:spLocks noGrp="1"/>
          </p:cNvSpPr>
          <p:nvPr>
            <p:ph type="sldNum" sz="quarter" idx="12"/>
          </p:nvPr>
        </p:nvSpPr>
        <p:spPr/>
        <p:txBody>
          <a:bodyPr/>
          <a:lstStyle/>
          <a:p>
            <a:fld id="{112B585A-C521-441E-B402-A9F7912DA359}" type="slidenum">
              <a:rPr lang="sv-SE" smtClean="0"/>
              <a:t>53</a:t>
            </a:fld>
            <a:endParaRPr lang="sv-SE"/>
          </a:p>
        </p:txBody>
      </p:sp>
    </p:spTree>
    <p:extLst>
      <p:ext uri="{BB962C8B-B14F-4D97-AF65-F5344CB8AC3E}">
        <p14:creationId xmlns:p14="http://schemas.microsoft.com/office/powerpoint/2010/main" val="321914316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layers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54</a:t>
            </a:fld>
            <a:endParaRPr lang="sv-SE"/>
          </a:p>
        </p:txBody>
      </p:sp>
    </p:spTree>
    <p:extLst>
      <p:ext uri="{BB962C8B-B14F-4D97-AF65-F5344CB8AC3E}">
        <p14:creationId xmlns:p14="http://schemas.microsoft.com/office/powerpoint/2010/main" val="275744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46" name="Rectangle 42"/>
          <p:cNvSpPr>
            <a:spLocks noChangeArrowheads="1"/>
          </p:cNvSpPr>
          <p:nvPr/>
        </p:nvSpPr>
        <p:spPr bwMode="auto">
          <a:xfrm>
            <a:off x="259200" y="4154400"/>
            <a:ext cx="6426200" cy="631825"/>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221" name="Rectangle 39"/>
          <p:cNvSpPr>
            <a:spLocks noChangeArrowheads="1"/>
          </p:cNvSpPr>
          <p:nvPr/>
        </p:nvSpPr>
        <p:spPr bwMode="auto">
          <a:xfrm>
            <a:off x="3484563" y="2290763"/>
            <a:ext cx="2890838" cy="1112837"/>
          </a:xfrm>
          <a:prstGeom prst="rect">
            <a:avLst/>
          </a:prstGeom>
          <a:solidFill>
            <a:srgbClr val="CC9900"/>
          </a:solidFill>
          <a:ln w="19050">
            <a:solidFill>
              <a:srgbClr val="CC99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nvGrpSpPr>
          <p:cNvPr id="10" name="Group 9"/>
          <p:cNvGrpSpPr/>
          <p:nvPr/>
        </p:nvGrpSpPr>
        <p:grpSpPr>
          <a:xfrm>
            <a:off x="921600" y="2538000"/>
            <a:ext cx="5100637" cy="2252663"/>
            <a:chOff x="921600" y="2538000"/>
            <a:chExt cx="5100637" cy="2252663"/>
          </a:xfrm>
        </p:grpSpPr>
        <p:sp>
          <p:nvSpPr>
            <p:cNvPr id="4215" name="Rectangle 79"/>
            <p:cNvSpPr>
              <a:spLocks noChangeArrowheads="1"/>
            </p:cNvSpPr>
            <p:nvPr/>
          </p:nvSpPr>
          <p:spPr bwMode="auto">
            <a:xfrm>
              <a:off x="977162" y="2538000"/>
              <a:ext cx="2187575" cy="612775"/>
            </a:xfrm>
            <a:prstGeom prst="rect">
              <a:avLst/>
            </a:prstGeom>
            <a:solidFill>
              <a:srgbClr val="33CC33"/>
            </a:solidFill>
            <a:ln w="19050">
              <a:solidFill>
                <a:srgbClr val="33CC33"/>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216" name="Rectangle 106"/>
            <p:cNvSpPr>
              <a:spLocks noChangeArrowheads="1"/>
            </p:cNvSpPr>
            <p:nvPr/>
          </p:nvSpPr>
          <p:spPr bwMode="auto">
            <a:xfrm>
              <a:off x="3834662" y="2538000"/>
              <a:ext cx="2187575" cy="612775"/>
            </a:xfrm>
            <a:prstGeom prst="rect">
              <a:avLst/>
            </a:prstGeom>
            <a:solidFill>
              <a:srgbClr val="33CC33"/>
            </a:solidFill>
            <a:ln w="19050">
              <a:solidFill>
                <a:srgbClr val="33CC33"/>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217" name="Rectangle 36"/>
            <p:cNvSpPr>
              <a:spLocks noChangeArrowheads="1"/>
            </p:cNvSpPr>
            <p:nvPr/>
          </p:nvSpPr>
          <p:spPr bwMode="auto">
            <a:xfrm>
              <a:off x="3766400" y="4611275"/>
              <a:ext cx="2235200" cy="179388"/>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218" name="Rectangle 37"/>
            <p:cNvSpPr>
              <a:spLocks noChangeArrowheads="1"/>
            </p:cNvSpPr>
            <p:nvPr/>
          </p:nvSpPr>
          <p:spPr bwMode="auto">
            <a:xfrm>
              <a:off x="921600" y="4611275"/>
              <a:ext cx="2201862" cy="179388"/>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sp>
        <p:nvSpPr>
          <p:cNvPr id="4106" name="Rectangle 2"/>
          <p:cNvSpPr>
            <a:spLocks noGrp="1" noChangeArrowheads="1"/>
          </p:cNvSpPr>
          <p:nvPr>
            <p:ph type="title"/>
          </p:nvPr>
        </p:nvSpPr>
        <p:spPr>
          <a:xfrm>
            <a:off x="358775" y="-266700"/>
            <a:ext cx="8785225" cy="1143000"/>
          </a:xfrm>
        </p:spPr>
        <p:txBody>
          <a:bodyPr/>
          <a:lstStyle/>
          <a:p>
            <a:r>
              <a:rPr lang="sv-SE" altLang="sv-SE" smtClean="0"/>
              <a:t>CMOS Layout</a:t>
            </a:r>
          </a:p>
        </p:txBody>
      </p:sp>
      <p:grpSp>
        <p:nvGrpSpPr>
          <p:cNvPr id="8" name="Group 7"/>
          <p:cNvGrpSpPr/>
          <p:nvPr/>
        </p:nvGrpSpPr>
        <p:grpSpPr>
          <a:xfrm>
            <a:off x="3479800" y="4800600"/>
            <a:ext cx="2894013" cy="965200"/>
            <a:chOff x="3479800" y="4800600"/>
            <a:chExt cx="2894013" cy="965200"/>
          </a:xfrm>
          <a:solidFill>
            <a:srgbClr val="CC9900"/>
          </a:solidFill>
        </p:grpSpPr>
        <p:sp>
          <p:nvSpPr>
            <p:cNvPr id="4222" name="Rectangle 43"/>
            <p:cNvSpPr>
              <a:spLocks noChangeArrowheads="1"/>
            </p:cNvSpPr>
            <p:nvPr/>
          </p:nvSpPr>
          <p:spPr bwMode="auto">
            <a:xfrm>
              <a:off x="3479800" y="4800600"/>
              <a:ext cx="2894013" cy="965200"/>
            </a:xfrm>
            <a:prstGeom prst="rect">
              <a:avLst/>
            </a:prstGeom>
            <a:grpFill/>
            <a:ln w="19050">
              <a:solidFill>
                <a:srgbClr val="CC9900"/>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75151" name="Rectangle 47"/>
            <p:cNvSpPr>
              <a:spLocks noChangeArrowheads="1"/>
            </p:cNvSpPr>
            <p:nvPr/>
          </p:nvSpPr>
          <p:spPr bwMode="auto">
            <a:xfrm>
              <a:off x="4140200" y="5387975"/>
              <a:ext cx="463550" cy="212725"/>
            </a:xfrm>
            <a:prstGeom prst="rect">
              <a:avLst/>
            </a:prstGeom>
            <a:grpFill/>
            <a:ln w="9525">
              <a:solidFill>
                <a:srgbClr val="CC9900"/>
              </a:solidFill>
              <a:miter lim="800000"/>
              <a:headEnd/>
              <a:tailEnd/>
            </a:ln>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a:solidFill>
                    <a:srgbClr val="000000"/>
                  </a:solidFill>
                  <a:latin typeface="Geneva"/>
                </a:rPr>
                <a:t>n-well</a:t>
              </a:r>
              <a:endParaRPr lang="sv-SE" altLang="sv-SE" sz="1400" dirty="0">
                <a:solidFill>
                  <a:schemeClr val="tx1"/>
                </a:solidFill>
                <a:latin typeface="Times New Roman" panose="02020603050405020304" pitchFamily="18" charset="0"/>
              </a:endParaRPr>
            </a:p>
          </p:txBody>
        </p:sp>
      </p:grpSp>
      <p:grpSp>
        <p:nvGrpSpPr>
          <p:cNvPr id="5" name="Group 162"/>
          <p:cNvGrpSpPr>
            <a:grpSpLocks/>
          </p:cNvGrpSpPr>
          <p:nvPr/>
        </p:nvGrpSpPr>
        <p:grpSpPr bwMode="auto">
          <a:xfrm>
            <a:off x="4851400" y="4916488"/>
            <a:ext cx="1006475" cy="1201737"/>
            <a:chOff x="3056" y="3097"/>
            <a:chExt cx="634" cy="757"/>
          </a:xfrm>
        </p:grpSpPr>
        <p:sp>
          <p:nvSpPr>
            <p:cNvPr id="4213" name="Rectangle 67"/>
            <p:cNvSpPr>
              <a:spLocks noChangeArrowheads="1"/>
            </p:cNvSpPr>
            <p:nvPr/>
          </p:nvSpPr>
          <p:spPr bwMode="auto">
            <a:xfrm>
              <a:off x="3056" y="3720"/>
              <a:ext cx="63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VDD-contact</a:t>
              </a:r>
              <a:endParaRPr lang="sv-SE" altLang="sv-SE" sz="1400">
                <a:solidFill>
                  <a:schemeClr val="tx1"/>
                </a:solidFill>
                <a:latin typeface="Times New Roman" panose="02020603050405020304" pitchFamily="18" charset="0"/>
              </a:endParaRPr>
            </a:p>
          </p:txBody>
        </p:sp>
        <p:sp>
          <p:nvSpPr>
            <p:cNvPr id="4214" name="Line 68"/>
            <p:cNvSpPr>
              <a:spLocks noChangeShapeType="1"/>
            </p:cNvSpPr>
            <p:nvPr/>
          </p:nvSpPr>
          <p:spPr bwMode="auto">
            <a:xfrm flipV="1">
              <a:off x="3596" y="3097"/>
              <a:ext cx="46" cy="60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grpSp>
      <p:grpSp>
        <p:nvGrpSpPr>
          <p:cNvPr id="4110" name="Group 160"/>
          <p:cNvGrpSpPr>
            <a:grpSpLocks/>
          </p:cNvGrpSpPr>
          <p:nvPr/>
        </p:nvGrpSpPr>
        <p:grpSpPr bwMode="auto">
          <a:xfrm>
            <a:off x="266699" y="4799014"/>
            <a:ext cx="6508751" cy="1319212"/>
            <a:chOff x="168" y="3023"/>
            <a:chExt cx="4040" cy="1009"/>
          </a:xfrm>
        </p:grpSpPr>
        <p:sp>
          <p:nvSpPr>
            <p:cNvPr id="4211" name="Rectangle 46"/>
            <p:cNvSpPr>
              <a:spLocks noChangeArrowheads="1"/>
            </p:cNvSpPr>
            <p:nvPr/>
          </p:nvSpPr>
          <p:spPr bwMode="auto">
            <a:xfrm>
              <a:off x="672" y="3801"/>
              <a:ext cx="115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smtClean="0">
                  <a:solidFill>
                    <a:srgbClr val="000000"/>
                  </a:solidFill>
                  <a:latin typeface="Geneva"/>
                </a:rPr>
                <a:t>p-type silicon substrate</a:t>
              </a:r>
              <a:endParaRPr lang="sv-SE" altLang="sv-SE" sz="1400" dirty="0">
                <a:solidFill>
                  <a:schemeClr val="tx1"/>
                </a:solidFill>
                <a:latin typeface="Times New Roman" panose="02020603050405020304" pitchFamily="18" charset="0"/>
              </a:endParaRPr>
            </a:p>
          </p:txBody>
        </p:sp>
        <p:sp>
          <p:nvSpPr>
            <p:cNvPr id="4212" name="Rectangle 74"/>
            <p:cNvSpPr>
              <a:spLocks noChangeArrowheads="1"/>
            </p:cNvSpPr>
            <p:nvPr/>
          </p:nvSpPr>
          <p:spPr bwMode="auto">
            <a:xfrm>
              <a:off x="168" y="3023"/>
              <a:ext cx="4040" cy="100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sp>
        <p:nvSpPr>
          <p:cNvPr id="4111" name="Rectangle 28"/>
          <p:cNvSpPr>
            <a:spLocks noChangeArrowheads="1"/>
          </p:cNvSpPr>
          <p:nvPr/>
        </p:nvSpPr>
        <p:spPr bwMode="auto">
          <a:xfrm>
            <a:off x="3449638" y="714375"/>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in</a:t>
            </a:r>
            <a:endParaRPr lang="sv-SE" altLang="sv-SE" sz="1400">
              <a:solidFill>
                <a:schemeClr val="tx1"/>
              </a:solidFill>
              <a:latin typeface="Times New Roman" panose="02020603050405020304" pitchFamily="18" charset="0"/>
            </a:endParaRPr>
          </a:p>
        </p:txBody>
      </p:sp>
      <p:grpSp>
        <p:nvGrpSpPr>
          <p:cNvPr id="7" name="Group 170"/>
          <p:cNvGrpSpPr>
            <a:grpSpLocks/>
          </p:cNvGrpSpPr>
          <p:nvPr/>
        </p:nvGrpSpPr>
        <p:grpSpPr bwMode="auto">
          <a:xfrm>
            <a:off x="923925" y="4803775"/>
            <a:ext cx="4441825" cy="304800"/>
            <a:chOff x="594" y="3144"/>
            <a:chExt cx="2798" cy="192"/>
          </a:xfrm>
        </p:grpSpPr>
        <p:grpSp>
          <p:nvGrpSpPr>
            <p:cNvPr id="4203" name="Group 156"/>
            <p:cNvGrpSpPr>
              <a:grpSpLocks/>
            </p:cNvGrpSpPr>
            <p:nvPr/>
          </p:nvGrpSpPr>
          <p:grpSpPr bwMode="auto">
            <a:xfrm>
              <a:off x="594" y="3144"/>
              <a:ext cx="2798" cy="192"/>
              <a:chOff x="594" y="3032"/>
              <a:chExt cx="2798" cy="192"/>
            </a:xfrm>
          </p:grpSpPr>
          <p:sp>
            <p:nvSpPr>
              <p:cNvPr id="4208" name="AutoShape 94"/>
              <p:cNvSpPr>
                <a:spLocks/>
              </p:cNvSpPr>
              <p:nvPr/>
            </p:nvSpPr>
            <p:spPr bwMode="auto">
              <a:xfrm rot="5400000">
                <a:off x="684" y="2942"/>
                <a:ext cx="192" cy="372"/>
              </a:xfrm>
              <a:prstGeom prst="rightBracket">
                <a:avLst>
                  <a:gd name="adj" fmla="val 22281"/>
                </a:avLst>
              </a:prstGeom>
              <a:solidFill>
                <a:srgbClr val="33CC33"/>
              </a:solidFill>
              <a:ln w="12700">
                <a:solidFill>
                  <a:srgbClr val="33CC33"/>
                </a:solidFill>
                <a:round/>
                <a:headEnd type="none" w="sm" len="sm"/>
                <a:tailEnd type="none" w="sm" len="sm"/>
              </a:ln>
            </p:spPr>
            <p:txBody>
              <a:bodyPr wrap="none" anchor="ct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209" name="AutoShape 116"/>
              <p:cNvSpPr>
                <a:spLocks/>
              </p:cNvSpPr>
              <p:nvPr/>
            </p:nvSpPr>
            <p:spPr bwMode="auto">
              <a:xfrm rot="5400000">
                <a:off x="2517" y="2916"/>
                <a:ext cx="192" cy="424"/>
              </a:xfrm>
              <a:prstGeom prst="rightBracket">
                <a:avLst>
                  <a:gd name="adj" fmla="val 25672"/>
                </a:avLst>
              </a:prstGeom>
              <a:solidFill>
                <a:srgbClr val="33CC33"/>
              </a:solidFill>
              <a:ln w="12700">
                <a:solidFill>
                  <a:srgbClr val="33CC33"/>
                </a:solidFill>
                <a:round/>
                <a:headEnd type="none" w="sm" len="sm"/>
                <a:tailEnd type="none" w="sm" len="sm"/>
              </a:ln>
            </p:spPr>
            <p:txBody>
              <a:bodyPr wrap="none" anchor="ct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210" name="AutoShape 117"/>
              <p:cNvSpPr>
                <a:spLocks/>
              </p:cNvSpPr>
              <p:nvPr/>
            </p:nvSpPr>
            <p:spPr bwMode="auto">
              <a:xfrm rot="5400000">
                <a:off x="3124" y="2956"/>
                <a:ext cx="192" cy="344"/>
              </a:xfrm>
              <a:prstGeom prst="rightBracket">
                <a:avLst>
                  <a:gd name="adj" fmla="val 20828"/>
                </a:avLst>
              </a:prstGeom>
              <a:solidFill>
                <a:srgbClr val="33CC33"/>
              </a:solidFill>
              <a:ln w="12700">
                <a:solidFill>
                  <a:srgbClr val="33CC33"/>
                </a:solidFill>
                <a:round/>
                <a:headEnd type="none" w="sm" len="sm"/>
                <a:tailEnd type="none" w="sm" len="sm"/>
              </a:ln>
            </p:spPr>
            <p:txBody>
              <a:bodyPr wrap="none" anchor="ct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nvGrpSpPr>
            <p:cNvPr id="4204" name="Group 167"/>
            <p:cNvGrpSpPr>
              <a:grpSpLocks/>
            </p:cNvGrpSpPr>
            <p:nvPr/>
          </p:nvGrpSpPr>
          <p:grpSpPr bwMode="auto">
            <a:xfrm>
              <a:off x="700" y="3161"/>
              <a:ext cx="2579" cy="134"/>
              <a:chOff x="700" y="3049"/>
              <a:chExt cx="2579" cy="134"/>
            </a:xfrm>
          </p:grpSpPr>
          <p:sp>
            <p:nvSpPr>
              <p:cNvPr id="4205" name="Rectangle 90"/>
              <p:cNvSpPr>
                <a:spLocks noChangeArrowheads="1"/>
              </p:cNvSpPr>
              <p:nvPr/>
            </p:nvSpPr>
            <p:spPr bwMode="auto">
              <a:xfrm>
                <a:off x="2564" y="3049"/>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p+</a:t>
                </a:r>
                <a:endParaRPr lang="sv-SE" altLang="sv-SE" sz="1400">
                  <a:solidFill>
                    <a:schemeClr val="tx1"/>
                  </a:solidFill>
                  <a:latin typeface="Times New Roman" panose="02020603050405020304" pitchFamily="18" charset="0"/>
                </a:endParaRPr>
              </a:p>
            </p:txBody>
          </p:sp>
          <p:sp>
            <p:nvSpPr>
              <p:cNvPr id="4206" name="Rectangle 91"/>
              <p:cNvSpPr>
                <a:spLocks noChangeArrowheads="1"/>
              </p:cNvSpPr>
              <p:nvPr/>
            </p:nvSpPr>
            <p:spPr bwMode="auto">
              <a:xfrm>
                <a:off x="3152" y="3049"/>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a:solidFill>
                      <a:srgbClr val="000000"/>
                    </a:solidFill>
                    <a:latin typeface="Geneva"/>
                  </a:rPr>
                  <a:t>p+</a:t>
                </a:r>
                <a:endParaRPr lang="sv-SE" altLang="sv-SE" sz="1400" dirty="0">
                  <a:solidFill>
                    <a:schemeClr val="tx1"/>
                  </a:solidFill>
                  <a:latin typeface="Times New Roman" panose="02020603050405020304" pitchFamily="18" charset="0"/>
                </a:endParaRPr>
              </a:p>
            </p:txBody>
          </p:sp>
          <p:sp>
            <p:nvSpPr>
              <p:cNvPr id="4207" name="Rectangle 120"/>
              <p:cNvSpPr>
                <a:spLocks noChangeArrowheads="1"/>
              </p:cNvSpPr>
              <p:nvPr/>
            </p:nvSpPr>
            <p:spPr bwMode="auto">
              <a:xfrm>
                <a:off x="700" y="3049"/>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p+</a:t>
                </a:r>
                <a:endParaRPr lang="sv-SE" altLang="sv-SE" sz="1400">
                  <a:solidFill>
                    <a:schemeClr val="tx1"/>
                  </a:solidFill>
                  <a:latin typeface="Times New Roman" panose="02020603050405020304" pitchFamily="18" charset="0"/>
                </a:endParaRPr>
              </a:p>
            </p:txBody>
          </p:sp>
        </p:grpSp>
      </p:grpSp>
      <p:grpSp>
        <p:nvGrpSpPr>
          <p:cNvPr id="11" name="Group 189"/>
          <p:cNvGrpSpPr>
            <a:grpSpLocks/>
          </p:cNvGrpSpPr>
          <p:nvPr/>
        </p:nvGrpSpPr>
        <p:grpSpPr bwMode="auto">
          <a:xfrm>
            <a:off x="1520825" y="4803775"/>
            <a:ext cx="4457700" cy="304800"/>
            <a:chOff x="958" y="3032"/>
            <a:chExt cx="2808" cy="192"/>
          </a:xfrm>
        </p:grpSpPr>
        <p:sp>
          <p:nvSpPr>
            <p:cNvPr id="4194" name="AutoShape 114"/>
            <p:cNvSpPr>
              <a:spLocks/>
            </p:cNvSpPr>
            <p:nvPr/>
          </p:nvSpPr>
          <p:spPr bwMode="auto">
            <a:xfrm rot="5400000">
              <a:off x="1041" y="2949"/>
              <a:ext cx="192" cy="357"/>
            </a:xfrm>
            <a:prstGeom prst="rightBracket">
              <a:avLst>
                <a:gd name="adj" fmla="val 21615"/>
              </a:avLst>
            </a:prstGeom>
            <a:solidFill>
              <a:srgbClr val="33CC33"/>
            </a:solidFill>
            <a:ln w="12700">
              <a:solidFill>
                <a:srgbClr val="33CC33"/>
              </a:solidFill>
              <a:round/>
              <a:headEnd type="none" w="sm" len="sm"/>
              <a:tailEnd type="none" w="sm" len="sm"/>
            </a:ln>
          </p:spPr>
          <p:txBody>
            <a:bodyPr wrap="none" anchor="ct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95" name="AutoShape 115"/>
            <p:cNvSpPr>
              <a:spLocks/>
            </p:cNvSpPr>
            <p:nvPr/>
          </p:nvSpPr>
          <p:spPr bwMode="auto">
            <a:xfrm rot="5400000">
              <a:off x="1659" y="2919"/>
              <a:ext cx="192" cy="418"/>
            </a:xfrm>
            <a:prstGeom prst="rightBracket">
              <a:avLst>
                <a:gd name="adj" fmla="val 25309"/>
              </a:avLst>
            </a:prstGeom>
            <a:solidFill>
              <a:srgbClr val="33CC33"/>
            </a:solidFill>
            <a:ln w="12700">
              <a:solidFill>
                <a:srgbClr val="33CC33"/>
              </a:solidFill>
              <a:round/>
              <a:headEnd type="none" w="sm" len="sm"/>
              <a:tailEnd type="none" w="sm" len="sm"/>
            </a:ln>
          </p:spPr>
          <p:txBody>
            <a:bodyPr wrap="none" anchor="ct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96" name="AutoShape 118"/>
            <p:cNvSpPr>
              <a:spLocks/>
            </p:cNvSpPr>
            <p:nvPr/>
          </p:nvSpPr>
          <p:spPr bwMode="auto">
            <a:xfrm rot="5400000">
              <a:off x="3479" y="2937"/>
              <a:ext cx="192" cy="382"/>
            </a:xfrm>
            <a:prstGeom prst="rightBracket">
              <a:avLst>
                <a:gd name="adj" fmla="val 23129"/>
              </a:avLst>
            </a:prstGeom>
            <a:solidFill>
              <a:srgbClr val="33CC33"/>
            </a:solidFill>
            <a:ln w="12700">
              <a:solidFill>
                <a:srgbClr val="33CC33"/>
              </a:solidFill>
              <a:round/>
              <a:headEnd type="none" w="sm" len="sm"/>
              <a:tailEnd type="none" w="sm" len="sm"/>
            </a:ln>
          </p:spPr>
          <p:txBody>
            <a:bodyPr wrap="none" anchor="ct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97" name="Rectangle 81"/>
            <p:cNvSpPr>
              <a:spLocks noChangeArrowheads="1"/>
            </p:cNvSpPr>
            <p:nvPr/>
          </p:nvSpPr>
          <p:spPr bwMode="auto">
            <a:xfrm>
              <a:off x="3522" y="3049"/>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n+</a:t>
              </a:r>
              <a:endParaRPr lang="sv-SE" altLang="sv-SE" sz="1400">
                <a:solidFill>
                  <a:schemeClr val="tx1"/>
                </a:solidFill>
                <a:latin typeface="Times New Roman" panose="02020603050405020304" pitchFamily="18" charset="0"/>
              </a:endParaRPr>
            </a:p>
          </p:txBody>
        </p:sp>
        <p:sp>
          <p:nvSpPr>
            <p:cNvPr id="4198" name="Rectangle 119"/>
            <p:cNvSpPr>
              <a:spLocks noChangeArrowheads="1"/>
            </p:cNvSpPr>
            <p:nvPr/>
          </p:nvSpPr>
          <p:spPr bwMode="auto">
            <a:xfrm>
              <a:off x="1658" y="3049"/>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n+</a:t>
              </a:r>
              <a:endParaRPr lang="sv-SE" altLang="sv-SE" sz="1400">
                <a:solidFill>
                  <a:schemeClr val="tx1"/>
                </a:solidFill>
                <a:latin typeface="Times New Roman" panose="02020603050405020304" pitchFamily="18" charset="0"/>
              </a:endParaRPr>
            </a:p>
          </p:txBody>
        </p:sp>
        <p:sp>
          <p:nvSpPr>
            <p:cNvPr id="4199" name="Rectangle 121"/>
            <p:cNvSpPr>
              <a:spLocks noChangeArrowheads="1"/>
            </p:cNvSpPr>
            <p:nvPr/>
          </p:nvSpPr>
          <p:spPr bwMode="auto">
            <a:xfrm>
              <a:off x="1072" y="3049"/>
              <a:ext cx="12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n+</a:t>
              </a:r>
              <a:endParaRPr lang="sv-SE" altLang="sv-SE" sz="1400">
                <a:solidFill>
                  <a:schemeClr val="tx1"/>
                </a:solidFill>
                <a:latin typeface="Times New Roman" panose="02020603050405020304" pitchFamily="18" charset="0"/>
              </a:endParaRPr>
            </a:p>
          </p:txBody>
        </p:sp>
      </p:grpSp>
      <p:grpSp>
        <p:nvGrpSpPr>
          <p:cNvPr id="13" name="Group 163"/>
          <p:cNvGrpSpPr>
            <a:grpSpLocks/>
          </p:cNvGrpSpPr>
          <p:nvPr/>
        </p:nvGrpSpPr>
        <p:grpSpPr bwMode="auto">
          <a:xfrm>
            <a:off x="511175" y="5119688"/>
            <a:ext cx="987425" cy="598487"/>
            <a:chOff x="322" y="3225"/>
            <a:chExt cx="622" cy="377"/>
          </a:xfrm>
        </p:grpSpPr>
        <p:sp>
          <p:nvSpPr>
            <p:cNvPr id="4189" name="Rectangle 65"/>
            <p:cNvSpPr>
              <a:spLocks noChangeArrowheads="1"/>
            </p:cNvSpPr>
            <p:nvPr/>
          </p:nvSpPr>
          <p:spPr bwMode="auto">
            <a:xfrm>
              <a:off x="322" y="3468"/>
              <a:ext cx="6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a:solidFill>
                    <a:srgbClr val="000000"/>
                  </a:solidFill>
                  <a:latin typeface="Geneva"/>
                </a:rPr>
                <a:t>VSS-contact</a:t>
              </a:r>
              <a:endParaRPr lang="sv-SE" altLang="sv-SE" sz="1400" dirty="0">
                <a:solidFill>
                  <a:schemeClr val="tx1"/>
                </a:solidFill>
                <a:latin typeface="Times New Roman" panose="02020603050405020304" pitchFamily="18" charset="0"/>
              </a:endParaRPr>
            </a:p>
          </p:txBody>
        </p:sp>
        <p:sp>
          <p:nvSpPr>
            <p:cNvPr id="4190" name="Line 66"/>
            <p:cNvSpPr>
              <a:spLocks noChangeShapeType="1"/>
            </p:cNvSpPr>
            <p:nvPr/>
          </p:nvSpPr>
          <p:spPr bwMode="auto">
            <a:xfrm flipV="1">
              <a:off x="863" y="3225"/>
              <a:ext cx="15" cy="25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grpSp>
      <p:sp>
        <p:nvSpPr>
          <p:cNvPr id="4117" name="Line 11"/>
          <p:cNvSpPr>
            <a:spLocks noChangeShapeType="1"/>
          </p:cNvSpPr>
          <p:nvPr/>
        </p:nvSpPr>
        <p:spPr bwMode="auto">
          <a:xfrm flipV="1">
            <a:off x="1208088" y="1227138"/>
            <a:ext cx="4762" cy="6270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18" name="Line 12"/>
          <p:cNvSpPr>
            <a:spLocks noChangeShapeType="1"/>
          </p:cNvSpPr>
          <p:nvPr/>
        </p:nvSpPr>
        <p:spPr bwMode="auto">
          <a:xfrm flipH="1" flipV="1">
            <a:off x="5697538" y="1227138"/>
            <a:ext cx="7937" cy="6270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19" name="Line 15"/>
          <p:cNvSpPr>
            <a:spLocks noChangeShapeType="1"/>
          </p:cNvSpPr>
          <p:nvPr/>
        </p:nvSpPr>
        <p:spPr bwMode="auto">
          <a:xfrm>
            <a:off x="2457450" y="1504950"/>
            <a:ext cx="1947863"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0" name="Line 23"/>
          <p:cNvSpPr>
            <a:spLocks noChangeShapeType="1"/>
          </p:cNvSpPr>
          <p:nvPr/>
        </p:nvSpPr>
        <p:spPr bwMode="auto">
          <a:xfrm flipV="1">
            <a:off x="4595813" y="1022350"/>
            <a:ext cx="3175" cy="28733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1" name="Line 24"/>
          <p:cNvSpPr>
            <a:spLocks noChangeShapeType="1"/>
          </p:cNvSpPr>
          <p:nvPr/>
        </p:nvSpPr>
        <p:spPr bwMode="auto">
          <a:xfrm>
            <a:off x="2235200" y="1025525"/>
            <a:ext cx="2370138" cy="15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2" name="Line 25"/>
          <p:cNvSpPr>
            <a:spLocks noChangeShapeType="1"/>
          </p:cNvSpPr>
          <p:nvPr/>
        </p:nvSpPr>
        <p:spPr bwMode="auto">
          <a:xfrm>
            <a:off x="2044700" y="1322388"/>
            <a:ext cx="4318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3" name="Line 26"/>
          <p:cNvSpPr>
            <a:spLocks noChangeShapeType="1"/>
          </p:cNvSpPr>
          <p:nvPr/>
        </p:nvSpPr>
        <p:spPr bwMode="auto">
          <a:xfrm>
            <a:off x="4395788" y="1322388"/>
            <a:ext cx="431800"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4" name="Line 27"/>
          <p:cNvSpPr>
            <a:spLocks noChangeShapeType="1"/>
          </p:cNvSpPr>
          <p:nvPr/>
        </p:nvSpPr>
        <p:spPr bwMode="auto">
          <a:xfrm flipV="1">
            <a:off x="3400425" y="868363"/>
            <a:ext cx="4763" cy="14446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5" name="Line 29"/>
          <p:cNvSpPr>
            <a:spLocks noChangeShapeType="1"/>
          </p:cNvSpPr>
          <p:nvPr/>
        </p:nvSpPr>
        <p:spPr bwMode="auto">
          <a:xfrm>
            <a:off x="3400425" y="1504950"/>
            <a:ext cx="4763" cy="1936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6" name="Rectangle 30"/>
          <p:cNvSpPr>
            <a:spLocks noChangeArrowheads="1"/>
          </p:cNvSpPr>
          <p:nvPr/>
        </p:nvSpPr>
        <p:spPr bwMode="auto">
          <a:xfrm>
            <a:off x="3449638" y="1533525"/>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smtClean="0">
                <a:solidFill>
                  <a:srgbClr val="000000"/>
                </a:solidFill>
                <a:latin typeface="Geneva"/>
              </a:rPr>
              <a:t>out</a:t>
            </a:r>
            <a:endParaRPr lang="sv-SE" altLang="sv-SE" sz="1400" dirty="0">
              <a:solidFill>
                <a:schemeClr val="tx1"/>
              </a:solidFill>
              <a:latin typeface="Times New Roman" panose="02020603050405020304" pitchFamily="18" charset="0"/>
            </a:endParaRPr>
          </a:p>
        </p:txBody>
      </p:sp>
      <p:sp>
        <p:nvSpPr>
          <p:cNvPr id="4127" name="Oval 31"/>
          <p:cNvSpPr>
            <a:spLocks noChangeArrowheads="1"/>
          </p:cNvSpPr>
          <p:nvPr/>
        </p:nvSpPr>
        <p:spPr bwMode="auto">
          <a:xfrm>
            <a:off x="4524375" y="1158875"/>
            <a:ext cx="147638" cy="150813"/>
          </a:xfrm>
          <a:prstGeom prst="ellipse">
            <a:avLst/>
          </a:prstGeom>
          <a:solidFill>
            <a:schemeClr val="bg1"/>
          </a:solidFill>
          <a:ln w="19050">
            <a:solidFill>
              <a:srgbClr val="000000"/>
            </a:solidFill>
            <a:round/>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28" name="Line 130"/>
          <p:cNvSpPr>
            <a:spLocks noChangeShapeType="1"/>
          </p:cNvSpPr>
          <p:nvPr/>
        </p:nvSpPr>
        <p:spPr bwMode="auto">
          <a:xfrm flipV="1">
            <a:off x="2246313" y="1038225"/>
            <a:ext cx="3175" cy="27781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29" name="Line 164"/>
          <p:cNvSpPr>
            <a:spLocks noChangeShapeType="1"/>
          </p:cNvSpPr>
          <p:nvPr/>
        </p:nvSpPr>
        <p:spPr bwMode="auto">
          <a:xfrm>
            <a:off x="4800600" y="1498600"/>
            <a:ext cx="901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sv-SE"/>
          </a:p>
        </p:txBody>
      </p:sp>
      <p:grpSp>
        <p:nvGrpSpPr>
          <p:cNvPr id="14" name="Group 128"/>
          <p:cNvGrpSpPr>
            <a:grpSpLocks/>
          </p:cNvGrpSpPr>
          <p:nvPr/>
        </p:nvGrpSpPr>
        <p:grpSpPr bwMode="auto">
          <a:xfrm>
            <a:off x="1162050" y="4152900"/>
            <a:ext cx="4584700" cy="633413"/>
            <a:chOff x="676" y="718"/>
            <a:chExt cx="2888" cy="415"/>
          </a:xfrm>
        </p:grpSpPr>
        <p:sp>
          <p:nvSpPr>
            <p:cNvPr id="4183" name="Rectangle 122"/>
            <p:cNvSpPr>
              <a:spLocks noChangeArrowheads="1"/>
            </p:cNvSpPr>
            <p:nvPr/>
          </p:nvSpPr>
          <p:spPr bwMode="auto">
            <a:xfrm>
              <a:off x="3092" y="718"/>
              <a:ext cx="116" cy="41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4" name="Rectangle 123"/>
            <p:cNvSpPr>
              <a:spLocks noChangeArrowheads="1"/>
            </p:cNvSpPr>
            <p:nvPr/>
          </p:nvSpPr>
          <p:spPr bwMode="auto">
            <a:xfrm>
              <a:off x="3456" y="718"/>
              <a:ext cx="108" cy="41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5" name="Rectangle 124"/>
            <p:cNvSpPr>
              <a:spLocks noChangeArrowheads="1"/>
            </p:cNvSpPr>
            <p:nvPr/>
          </p:nvSpPr>
          <p:spPr bwMode="auto">
            <a:xfrm>
              <a:off x="2515" y="718"/>
              <a:ext cx="108" cy="41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6" name="Rectangle 125"/>
            <p:cNvSpPr>
              <a:spLocks noChangeArrowheads="1"/>
            </p:cNvSpPr>
            <p:nvPr/>
          </p:nvSpPr>
          <p:spPr bwMode="auto">
            <a:xfrm>
              <a:off x="1634" y="718"/>
              <a:ext cx="117" cy="41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7" name="Rectangle 126"/>
            <p:cNvSpPr>
              <a:spLocks noChangeArrowheads="1"/>
            </p:cNvSpPr>
            <p:nvPr/>
          </p:nvSpPr>
          <p:spPr bwMode="auto">
            <a:xfrm>
              <a:off x="676" y="718"/>
              <a:ext cx="124" cy="41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8" name="Rectangle 127"/>
            <p:cNvSpPr>
              <a:spLocks noChangeArrowheads="1"/>
            </p:cNvSpPr>
            <p:nvPr/>
          </p:nvSpPr>
          <p:spPr bwMode="auto">
            <a:xfrm>
              <a:off x="1040" y="718"/>
              <a:ext cx="108" cy="415"/>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nvGrpSpPr>
          <p:cNvPr id="29" name="Group 28"/>
          <p:cNvGrpSpPr/>
          <p:nvPr/>
        </p:nvGrpSpPr>
        <p:grpSpPr>
          <a:xfrm>
            <a:off x="915988" y="3784601"/>
            <a:ext cx="5089525" cy="1014413"/>
            <a:chOff x="915988" y="3784601"/>
            <a:chExt cx="5089525" cy="1014413"/>
          </a:xfrm>
        </p:grpSpPr>
        <p:sp>
          <p:nvSpPr>
            <p:cNvPr id="4157" name="Rectangle 70"/>
            <p:cNvSpPr>
              <a:spLocks noChangeArrowheads="1"/>
            </p:cNvSpPr>
            <p:nvPr/>
          </p:nvSpPr>
          <p:spPr bwMode="auto">
            <a:xfrm>
              <a:off x="2447925" y="3784601"/>
              <a:ext cx="1962150" cy="3540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58" name="Rectangle 73"/>
            <p:cNvSpPr>
              <a:spLocks noChangeArrowheads="1"/>
            </p:cNvSpPr>
            <p:nvPr/>
          </p:nvSpPr>
          <p:spPr bwMode="auto">
            <a:xfrm>
              <a:off x="915988" y="3784601"/>
              <a:ext cx="1101725" cy="3540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59" name="Rectangle 69"/>
            <p:cNvSpPr>
              <a:spLocks noChangeArrowheads="1"/>
            </p:cNvSpPr>
            <p:nvPr/>
          </p:nvSpPr>
          <p:spPr bwMode="auto">
            <a:xfrm>
              <a:off x="4903788" y="3784601"/>
              <a:ext cx="1101725" cy="3540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60" name="Rectangle 56"/>
            <p:cNvSpPr>
              <a:spLocks noChangeArrowheads="1"/>
            </p:cNvSpPr>
            <p:nvPr/>
          </p:nvSpPr>
          <p:spPr bwMode="auto">
            <a:xfrm>
              <a:off x="4987925" y="4140201"/>
              <a:ext cx="1841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61" name="Rectangle 57"/>
            <p:cNvSpPr>
              <a:spLocks noChangeArrowheads="1"/>
            </p:cNvSpPr>
            <p:nvPr/>
          </p:nvSpPr>
          <p:spPr bwMode="auto">
            <a:xfrm>
              <a:off x="5565775" y="4140201"/>
              <a:ext cx="1714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62" name="Rectangle 58"/>
            <p:cNvSpPr>
              <a:spLocks noChangeArrowheads="1"/>
            </p:cNvSpPr>
            <p:nvPr/>
          </p:nvSpPr>
          <p:spPr bwMode="auto">
            <a:xfrm>
              <a:off x="4071938" y="4140201"/>
              <a:ext cx="1714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63" name="Rectangle 59"/>
            <p:cNvSpPr>
              <a:spLocks noChangeArrowheads="1"/>
            </p:cNvSpPr>
            <p:nvPr/>
          </p:nvSpPr>
          <p:spPr bwMode="auto">
            <a:xfrm>
              <a:off x="2686089" y="4124324"/>
              <a:ext cx="185738"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65" name="Rectangle 60"/>
            <p:cNvSpPr>
              <a:spLocks noChangeArrowheads="1"/>
            </p:cNvSpPr>
            <p:nvPr/>
          </p:nvSpPr>
          <p:spPr bwMode="auto">
            <a:xfrm>
              <a:off x="1730375" y="4140201"/>
              <a:ext cx="1714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64" name="Rectangle 61"/>
            <p:cNvSpPr>
              <a:spLocks noChangeArrowheads="1"/>
            </p:cNvSpPr>
            <p:nvPr/>
          </p:nvSpPr>
          <p:spPr bwMode="auto">
            <a:xfrm>
              <a:off x="1719263" y="4133350"/>
              <a:ext cx="1968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sp>
        <p:nvSpPr>
          <p:cNvPr id="4134" name="Rectangle 7"/>
          <p:cNvSpPr>
            <a:spLocks noChangeArrowheads="1"/>
          </p:cNvSpPr>
          <p:nvPr/>
        </p:nvSpPr>
        <p:spPr bwMode="auto">
          <a:xfrm>
            <a:off x="1066800" y="1876425"/>
            <a:ext cx="3444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VSS</a:t>
            </a:r>
            <a:endParaRPr lang="sv-SE" altLang="sv-SE" sz="1400">
              <a:solidFill>
                <a:schemeClr val="tx1"/>
              </a:solidFill>
              <a:latin typeface="Times New Roman" panose="02020603050405020304" pitchFamily="18" charset="0"/>
            </a:endParaRPr>
          </a:p>
        </p:txBody>
      </p:sp>
      <p:sp>
        <p:nvSpPr>
          <p:cNvPr id="4135" name="Rectangle 53"/>
          <p:cNvSpPr>
            <a:spLocks noChangeArrowheads="1"/>
          </p:cNvSpPr>
          <p:nvPr/>
        </p:nvSpPr>
        <p:spPr bwMode="auto">
          <a:xfrm>
            <a:off x="5559425" y="1895475"/>
            <a:ext cx="3762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a:solidFill>
                  <a:srgbClr val="000000"/>
                </a:solidFill>
                <a:latin typeface="Geneva"/>
              </a:rPr>
              <a:t>VDD</a:t>
            </a:r>
            <a:endParaRPr lang="sv-SE" altLang="sv-SE" sz="1400">
              <a:solidFill>
                <a:schemeClr val="tx1"/>
              </a:solidFill>
              <a:latin typeface="Times New Roman" panose="02020603050405020304" pitchFamily="18" charset="0"/>
            </a:endParaRPr>
          </a:p>
        </p:txBody>
      </p:sp>
      <p:sp>
        <p:nvSpPr>
          <p:cNvPr id="4136" name="Line 173"/>
          <p:cNvSpPr>
            <a:spLocks noChangeShapeType="1"/>
          </p:cNvSpPr>
          <p:nvPr/>
        </p:nvSpPr>
        <p:spPr bwMode="auto">
          <a:xfrm>
            <a:off x="4391025" y="1419225"/>
            <a:ext cx="428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37" name="Line 174"/>
          <p:cNvSpPr>
            <a:spLocks noChangeShapeType="1"/>
          </p:cNvSpPr>
          <p:nvPr/>
        </p:nvSpPr>
        <p:spPr bwMode="auto">
          <a:xfrm>
            <a:off x="2049463" y="1417638"/>
            <a:ext cx="4762" cy="841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38" name="Line 175"/>
          <p:cNvSpPr>
            <a:spLocks noChangeShapeType="1"/>
          </p:cNvSpPr>
          <p:nvPr/>
        </p:nvSpPr>
        <p:spPr bwMode="auto">
          <a:xfrm>
            <a:off x="4810125" y="1409700"/>
            <a:ext cx="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39" name="Line 176"/>
          <p:cNvSpPr>
            <a:spLocks noChangeShapeType="1"/>
          </p:cNvSpPr>
          <p:nvPr/>
        </p:nvSpPr>
        <p:spPr bwMode="auto">
          <a:xfrm>
            <a:off x="4397375" y="1416050"/>
            <a:ext cx="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0" name="Line 177"/>
          <p:cNvSpPr>
            <a:spLocks noChangeShapeType="1"/>
          </p:cNvSpPr>
          <p:nvPr/>
        </p:nvSpPr>
        <p:spPr bwMode="auto">
          <a:xfrm>
            <a:off x="2044700" y="1416050"/>
            <a:ext cx="4286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1" name="Line 178"/>
          <p:cNvSpPr>
            <a:spLocks noChangeShapeType="1"/>
          </p:cNvSpPr>
          <p:nvPr/>
        </p:nvSpPr>
        <p:spPr bwMode="auto">
          <a:xfrm>
            <a:off x="2463800" y="1406525"/>
            <a:ext cx="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2" name="Line 179"/>
          <p:cNvSpPr>
            <a:spLocks noChangeShapeType="1"/>
          </p:cNvSpPr>
          <p:nvPr/>
        </p:nvSpPr>
        <p:spPr bwMode="auto">
          <a:xfrm>
            <a:off x="2051050" y="1412875"/>
            <a:ext cx="0" cy="952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3" name="Line 180"/>
          <p:cNvSpPr>
            <a:spLocks noChangeShapeType="1"/>
          </p:cNvSpPr>
          <p:nvPr/>
        </p:nvSpPr>
        <p:spPr bwMode="auto">
          <a:xfrm flipH="1">
            <a:off x="1209675" y="1504950"/>
            <a:ext cx="8382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175299" name="Text Box 195"/>
          <p:cNvSpPr txBox="1">
            <a:spLocks noChangeArrowheads="1"/>
          </p:cNvSpPr>
          <p:nvPr/>
        </p:nvSpPr>
        <p:spPr bwMode="auto">
          <a:xfrm>
            <a:off x="6829425" y="668338"/>
            <a:ext cx="1438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err="1">
                <a:solidFill>
                  <a:schemeClr val="tx1"/>
                </a:solidFill>
                <a:latin typeface="Arial" panose="020B0604020202020204" pitchFamily="34" charset="0"/>
              </a:rPr>
              <a:t>Well</a:t>
            </a:r>
            <a:r>
              <a:rPr lang="sv-SE" altLang="sv-SE" sz="2000" dirty="0">
                <a:solidFill>
                  <a:schemeClr val="tx1"/>
                </a:solidFill>
                <a:latin typeface="Arial" panose="020B0604020202020204" pitchFamily="34" charset="0"/>
              </a:rPr>
              <a:t>-mask</a:t>
            </a:r>
            <a:endParaRPr lang="en-US" altLang="sv-SE" sz="2000" dirty="0">
              <a:solidFill>
                <a:schemeClr val="tx1"/>
              </a:solidFill>
              <a:latin typeface="Arial" panose="020B0604020202020204" pitchFamily="34" charset="0"/>
            </a:endParaRPr>
          </a:p>
        </p:txBody>
      </p:sp>
      <p:sp>
        <p:nvSpPr>
          <p:cNvPr id="175300" name="Text Box 196"/>
          <p:cNvSpPr txBox="1">
            <a:spLocks noChangeArrowheads="1"/>
          </p:cNvSpPr>
          <p:nvPr/>
        </p:nvSpPr>
        <p:spPr bwMode="auto">
          <a:xfrm>
            <a:off x="6829425" y="2713038"/>
            <a:ext cx="16208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a:solidFill>
                  <a:schemeClr val="tx1"/>
                </a:solidFill>
                <a:latin typeface="Arial" panose="020B0604020202020204" pitchFamily="34" charset="0"/>
              </a:rPr>
              <a:t>N</a:t>
            </a:r>
            <a:r>
              <a:rPr lang="sv-SE" altLang="sv-SE" sz="2000" baseline="30000" dirty="0">
                <a:solidFill>
                  <a:schemeClr val="tx1"/>
                </a:solidFill>
                <a:latin typeface="Arial" panose="020B0604020202020204" pitchFamily="34" charset="0"/>
              </a:rPr>
              <a:t>+</a:t>
            </a:r>
            <a:r>
              <a:rPr lang="sv-SE" altLang="sv-SE" sz="2000" dirty="0">
                <a:solidFill>
                  <a:schemeClr val="tx1"/>
                </a:solidFill>
                <a:latin typeface="Arial" panose="020B0604020202020204" pitchFamily="34" charset="0"/>
              </a:rPr>
              <a:t>-diffusion</a:t>
            </a:r>
            <a:endParaRPr lang="en-US" altLang="sv-SE" sz="2000" dirty="0">
              <a:solidFill>
                <a:schemeClr val="tx1"/>
              </a:solidFill>
              <a:latin typeface="Arial" panose="020B0604020202020204" pitchFamily="34" charset="0"/>
            </a:endParaRPr>
          </a:p>
        </p:txBody>
      </p:sp>
      <p:sp>
        <p:nvSpPr>
          <p:cNvPr id="175301" name="Text Box 197"/>
          <p:cNvSpPr txBox="1">
            <a:spLocks noChangeArrowheads="1"/>
          </p:cNvSpPr>
          <p:nvPr/>
        </p:nvSpPr>
        <p:spPr bwMode="auto">
          <a:xfrm>
            <a:off x="6829425" y="3398837"/>
            <a:ext cx="160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a:solidFill>
                  <a:schemeClr val="tx1"/>
                </a:solidFill>
                <a:latin typeface="Arial" panose="020B0604020202020204" pitchFamily="34" charset="0"/>
              </a:rPr>
              <a:t>P</a:t>
            </a:r>
            <a:r>
              <a:rPr lang="sv-SE" altLang="sv-SE" sz="2000" baseline="30000" dirty="0">
                <a:solidFill>
                  <a:schemeClr val="tx1"/>
                </a:solidFill>
                <a:latin typeface="Arial" panose="020B0604020202020204" pitchFamily="34" charset="0"/>
              </a:rPr>
              <a:t>+</a:t>
            </a:r>
            <a:r>
              <a:rPr lang="sv-SE" altLang="sv-SE" sz="2000" dirty="0">
                <a:solidFill>
                  <a:schemeClr val="tx1"/>
                </a:solidFill>
                <a:latin typeface="Arial" panose="020B0604020202020204" pitchFamily="34" charset="0"/>
              </a:rPr>
              <a:t>-diffusion</a:t>
            </a:r>
            <a:endParaRPr lang="en-US" altLang="sv-SE" sz="2000" dirty="0">
              <a:solidFill>
                <a:schemeClr val="tx1"/>
              </a:solidFill>
              <a:latin typeface="Arial" panose="020B0604020202020204" pitchFamily="34" charset="0"/>
            </a:endParaRPr>
          </a:p>
        </p:txBody>
      </p:sp>
      <p:sp>
        <p:nvSpPr>
          <p:cNvPr id="175302" name="Text Box 198"/>
          <p:cNvSpPr txBox="1">
            <a:spLocks noChangeArrowheads="1"/>
          </p:cNvSpPr>
          <p:nvPr/>
        </p:nvSpPr>
        <p:spPr bwMode="auto">
          <a:xfrm>
            <a:off x="6829425" y="1062038"/>
            <a:ext cx="1697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b="1" dirty="0">
                <a:solidFill>
                  <a:schemeClr val="tx1"/>
                </a:solidFill>
                <a:latin typeface="Arial" panose="020B0604020202020204" pitchFamily="34" charset="0"/>
              </a:rPr>
              <a:t>Active-mask</a:t>
            </a:r>
            <a:endParaRPr lang="en-US" altLang="sv-SE" sz="2000" b="1" dirty="0">
              <a:solidFill>
                <a:schemeClr val="tx1"/>
              </a:solidFill>
              <a:latin typeface="Arial" panose="020B0604020202020204" pitchFamily="34" charset="0"/>
            </a:endParaRPr>
          </a:p>
        </p:txBody>
      </p:sp>
      <p:sp>
        <p:nvSpPr>
          <p:cNvPr id="175303" name="Text Box 199"/>
          <p:cNvSpPr txBox="1">
            <a:spLocks noChangeArrowheads="1"/>
          </p:cNvSpPr>
          <p:nvPr/>
        </p:nvSpPr>
        <p:spPr bwMode="auto">
          <a:xfrm>
            <a:off x="6829425" y="1363663"/>
            <a:ext cx="1989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err="1">
                <a:solidFill>
                  <a:schemeClr val="tx1"/>
                </a:solidFill>
                <a:latin typeface="Arial" panose="020B0604020202020204" pitchFamily="34" charset="0"/>
              </a:rPr>
              <a:t>Shallow</a:t>
            </a:r>
            <a:r>
              <a:rPr lang="sv-SE" altLang="sv-SE" sz="2000" dirty="0">
                <a:solidFill>
                  <a:schemeClr val="tx1"/>
                </a:solidFill>
                <a:latin typeface="Arial" panose="020B0604020202020204" pitchFamily="34" charset="0"/>
              </a:rPr>
              <a:t> trench</a:t>
            </a:r>
          </a:p>
          <a:p>
            <a:pPr>
              <a:spcBef>
                <a:spcPct val="0"/>
              </a:spcBef>
              <a:buFontTx/>
              <a:buNone/>
            </a:pPr>
            <a:r>
              <a:rPr lang="sv-SE" altLang="sv-SE" sz="2000" dirty="0">
                <a:solidFill>
                  <a:schemeClr val="tx1"/>
                </a:solidFill>
                <a:latin typeface="Arial" panose="020B0604020202020204" pitchFamily="34" charset="0"/>
              </a:rPr>
              <a:t>Isolation (STI)</a:t>
            </a:r>
            <a:endParaRPr lang="en-US" altLang="sv-SE" sz="2000" dirty="0">
              <a:solidFill>
                <a:schemeClr val="tx1"/>
              </a:solidFill>
              <a:latin typeface="Arial" panose="020B0604020202020204" pitchFamily="34" charset="0"/>
            </a:endParaRPr>
          </a:p>
        </p:txBody>
      </p:sp>
      <p:sp>
        <p:nvSpPr>
          <p:cNvPr id="175304" name="Text Box 200"/>
          <p:cNvSpPr txBox="1">
            <a:spLocks noChangeArrowheads="1"/>
          </p:cNvSpPr>
          <p:nvPr/>
        </p:nvSpPr>
        <p:spPr bwMode="auto">
          <a:xfrm>
            <a:off x="6829425" y="2389188"/>
            <a:ext cx="20237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b="1" dirty="0">
                <a:solidFill>
                  <a:schemeClr val="tx1"/>
                </a:solidFill>
                <a:latin typeface="Arial" panose="020B0604020202020204" pitchFamily="34" charset="0"/>
              </a:rPr>
              <a:t>N</a:t>
            </a:r>
            <a:r>
              <a:rPr lang="sv-SE" altLang="sv-SE" sz="2000" b="1" baseline="30000" dirty="0">
                <a:solidFill>
                  <a:schemeClr val="tx1"/>
                </a:solidFill>
                <a:latin typeface="Arial" panose="020B0604020202020204" pitchFamily="34" charset="0"/>
              </a:rPr>
              <a:t>+</a:t>
            </a:r>
            <a:r>
              <a:rPr lang="sv-SE" altLang="sv-SE" sz="2000" b="1" dirty="0">
                <a:solidFill>
                  <a:schemeClr val="tx1"/>
                </a:solidFill>
                <a:latin typeface="Arial" panose="020B0604020202020204" pitchFamily="34" charset="0"/>
              </a:rPr>
              <a:t>-</a:t>
            </a:r>
            <a:r>
              <a:rPr lang="sv-SE" altLang="sv-SE" sz="2000" b="1" dirty="0" err="1">
                <a:solidFill>
                  <a:schemeClr val="tx1"/>
                </a:solidFill>
                <a:latin typeface="Arial" panose="020B0604020202020204" pitchFamily="34" charset="0"/>
              </a:rPr>
              <a:t>select</a:t>
            </a:r>
            <a:r>
              <a:rPr lang="sv-SE" altLang="sv-SE" sz="2000" b="1" dirty="0">
                <a:solidFill>
                  <a:schemeClr val="tx1"/>
                </a:solidFill>
                <a:latin typeface="Arial" panose="020B0604020202020204" pitchFamily="34" charset="0"/>
              </a:rPr>
              <a:t>-mask</a:t>
            </a:r>
            <a:endParaRPr lang="en-US" altLang="sv-SE" sz="2000" b="1" dirty="0">
              <a:solidFill>
                <a:schemeClr val="tx1"/>
              </a:solidFill>
              <a:latin typeface="Arial" panose="020B0604020202020204" pitchFamily="34" charset="0"/>
            </a:endParaRPr>
          </a:p>
        </p:txBody>
      </p:sp>
      <p:sp>
        <p:nvSpPr>
          <p:cNvPr id="175305" name="Text Box 201"/>
          <p:cNvSpPr txBox="1">
            <a:spLocks noChangeArrowheads="1"/>
          </p:cNvSpPr>
          <p:nvPr/>
        </p:nvSpPr>
        <p:spPr bwMode="auto">
          <a:xfrm>
            <a:off x="6829425" y="1965626"/>
            <a:ext cx="1439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a:solidFill>
                  <a:schemeClr val="tx1"/>
                </a:solidFill>
                <a:latin typeface="Arial" panose="020B0604020202020204" pitchFamily="34" charset="0"/>
              </a:rPr>
              <a:t>poly-mask</a:t>
            </a:r>
            <a:endParaRPr lang="en-US" altLang="sv-SE" sz="2000" dirty="0">
              <a:solidFill>
                <a:schemeClr val="tx1"/>
              </a:solidFill>
              <a:latin typeface="Arial" panose="020B0604020202020204" pitchFamily="34" charset="0"/>
            </a:endParaRPr>
          </a:p>
        </p:txBody>
      </p:sp>
      <p:sp>
        <p:nvSpPr>
          <p:cNvPr id="175306" name="Text Box 202"/>
          <p:cNvSpPr txBox="1">
            <a:spLocks noChangeArrowheads="1"/>
          </p:cNvSpPr>
          <p:nvPr/>
        </p:nvSpPr>
        <p:spPr bwMode="auto">
          <a:xfrm>
            <a:off x="6829425" y="5224463"/>
            <a:ext cx="156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a:solidFill>
                  <a:schemeClr val="tx1"/>
                </a:solidFill>
                <a:latin typeface="Arial" panose="020B0604020202020204" pitchFamily="34" charset="0"/>
              </a:rPr>
              <a:t>Metal-mask</a:t>
            </a:r>
            <a:endParaRPr lang="en-US" altLang="sv-SE" sz="2000" dirty="0">
              <a:solidFill>
                <a:schemeClr val="tx1"/>
              </a:solidFill>
              <a:latin typeface="Arial" panose="020B0604020202020204" pitchFamily="34" charset="0"/>
            </a:endParaRPr>
          </a:p>
        </p:txBody>
      </p:sp>
      <p:sp>
        <p:nvSpPr>
          <p:cNvPr id="175307" name="Text Box 203"/>
          <p:cNvSpPr txBox="1">
            <a:spLocks noChangeArrowheads="1"/>
          </p:cNvSpPr>
          <p:nvPr/>
        </p:nvSpPr>
        <p:spPr bwMode="auto">
          <a:xfrm>
            <a:off x="6829425" y="4478338"/>
            <a:ext cx="1863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a:solidFill>
                  <a:schemeClr val="tx1"/>
                </a:solidFill>
                <a:latin typeface="Arial" panose="020B0604020202020204" pitchFamily="34" charset="0"/>
              </a:rPr>
              <a:t>Contact-mask</a:t>
            </a:r>
            <a:endParaRPr lang="en-US" altLang="sv-SE" sz="2000" dirty="0">
              <a:solidFill>
                <a:schemeClr val="tx1"/>
              </a:solidFill>
              <a:latin typeface="Arial" panose="020B0604020202020204" pitchFamily="34" charset="0"/>
            </a:endParaRPr>
          </a:p>
        </p:txBody>
      </p:sp>
      <p:sp>
        <p:nvSpPr>
          <p:cNvPr id="175308" name="Text Box 204"/>
          <p:cNvSpPr txBox="1">
            <a:spLocks noChangeArrowheads="1"/>
          </p:cNvSpPr>
          <p:nvPr/>
        </p:nvSpPr>
        <p:spPr bwMode="auto">
          <a:xfrm>
            <a:off x="6829425" y="4865688"/>
            <a:ext cx="173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a:solidFill>
                  <a:schemeClr val="tx1"/>
                </a:solidFill>
                <a:latin typeface="Arial" panose="020B0604020202020204" pitchFamily="34" charset="0"/>
              </a:rPr>
              <a:t>Contact-etch</a:t>
            </a:r>
            <a:endParaRPr lang="en-US" altLang="sv-SE" sz="2000">
              <a:solidFill>
                <a:schemeClr val="tx1"/>
              </a:solidFill>
              <a:latin typeface="Arial" panose="020B0604020202020204" pitchFamily="34" charset="0"/>
            </a:endParaRPr>
          </a:p>
        </p:txBody>
      </p:sp>
      <p:sp>
        <p:nvSpPr>
          <p:cNvPr id="175309" name="Text Box 205"/>
          <p:cNvSpPr txBox="1">
            <a:spLocks noChangeArrowheads="1"/>
          </p:cNvSpPr>
          <p:nvPr/>
        </p:nvSpPr>
        <p:spPr bwMode="auto">
          <a:xfrm>
            <a:off x="6829425" y="4135438"/>
            <a:ext cx="1509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err="1">
                <a:solidFill>
                  <a:schemeClr val="tx1"/>
                </a:solidFill>
                <a:latin typeface="Arial" panose="020B0604020202020204" pitchFamily="34" charset="0"/>
              </a:rPr>
              <a:t>Field</a:t>
            </a:r>
            <a:r>
              <a:rPr lang="sv-SE" altLang="sv-SE" sz="2000" dirty="0">
                <a:solidFill>
                  <a:schemeClr val="tx1"/>
                </a:solidFill>
                <a:latin typeface="Arial" panose="020B0604020202020204" pitchFamily="34" charset="0"/>
              </a:rPr>
              <a:t> </a:t>
            </a:r>
            <a:r>
              <a:rPr lang="sv-SE" altLang="sv-SE" sz="2000" dirty="0" err="1">
                <a:solidFill>
                  <a:schemeClr val="tx1"/>
                </a:solidFill>
                <a:latin typeface="Arial" panose="020B0604020202020204" pitchFamily="34" charset="0"/>
              </a:rPr>
              <a:t>oxide</a:t>
            </a:r>
            <a:endParaRPr lang="en-US" altLang="sv-SE" sz="2000" dirty="0">
              <a:solidFill>
                <a:schemeClr val="tx1"/>
              </a:solidFill>
              <a:latin typeface="Arial" panose="020B0604020202020204" pitchFamily="34" charset="0"/>
            </a:endParaRPr>
          </a:p>
        </p:txBody>
      </p:sp>
      <p:sp>
        <p:nvSpPr>
          <p:cNvPr id="175310" name="Text Box 206"/>
          <p:cNvSpPr txBox="1">
            <a:spLocks noChangeArrowheads="1"/>
          </p:cNvSpPr>
          <p:nvPr/>
        </p:nvSpPr>
        <p:spPr bwMode="auto">
          <a:xfrm>
            <a:off x="6829425" y="3760787"/>
            <a:ext cx="16022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dirty="0" smtClean="0">
                <a:solidFill>
                  <a:schemeClr val="tx1"/>
                </a:solidFill>
                <a:latin typeface="Arial" panose="020B0604020202020204" pitchFamily="34" charset="0"/>
              </a:rPr>
              <a:t>Body-</a:t>
            </a:r>
            <a:r>
              <a:rPr lang="sv-SE" altLang="sv-SE" sz="2000" dirty="0" err="1" smtClean="0">
                <a:solidFill>
                  <a:schemeClr val="tx1"/>
                </a:solidFill>
                <a:latin typeface="Arial" panose="020B0604020202020204" pitchFamily="34" charset="0"/>
              </a:rPr>
              <a:t>ties</a:t>
            </a:r>
            <a:endParaRPr lang="en-US" altLang="sv-SE" sz="2000" dirty="0">
              <a:solidFill>
                <a:schemeClr val="tx1"/>
              </a:solidFill>
              <a:latin typeface="Arial" panose="020B0604020202020204" pitchFamily="34" charset="0"/>
            </a:endParaRPr>
          </a:p>
        </p:txBody>
      </p:sp>
      <p:grpSp>
        <p:nvGrpSpPr>
          <p:cNvPr id="6" name="Group 5"/>
          <p:cNvGrpSpPr/>
          <p:nvPr/>
        </p:nvGrpSpPr>
        <p:grpSpPr>
          <a:xfrm>
            <a:off x="266700" y="4433972"/>
            <a:ext cx="6419850" cy="359861"/>
            <a:chOff x="266700" y="4433972"/>
            <a:chExt cx="6419850" cy="359861"/>
          </a:xfrm>
        </p:grpSpPr>
        <p:sp>
          <p:nvSpPr>
            <p:cNvPr id="128" name="Rectangle 42"/>
            <p:cNvSpPr>
              <a:spLocks noChangeArrowheads="1"/>
            </p:cNvSpPr>
            <p:nvPr/>
          </p:nvSpPr>
          <p:spPr bwMode="auto">
            <a:xfrm>
              <a:off x="266700" y="4433972"/>
              <a:ext cx="3213100" cy="358191"/>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29" name="Rectangle 42"/>
            <p:cNvSpPr>
              <a:spLocks noChangeArrowheads="1"/>
            </p:cNvSpPr>
            <p:nvPr/>
          </p:nvSpPr>
          <p:spPr bwMode="auto">
            <a:xfrm>
              <a:off x="6372225" y="4435642"/>
              <a:ext cx="314325" cy="358191"/>
            </a:xfrm>
            <a:prstGeom prst="rect">
              <a:avLst/>
            </a:prstGeom>
            <a:solidFill>
              <a:srgbClr val="FCF3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nvGrpSpPr>
          <p:cNvPr id="28" name="Group 27"/>
          <p:cNvGrpSpPr/>
          <p:nvPr/>
        </p:nvGrpSpPr>
        <p:grpSpPr>
          <a:xfrm>
            <a:off x="177800" y="4760526"/>
            <a:ext cx="6597651" cy="605223"/>
            <a:chOff x="177800" y="4760526"/>
            <a:chExt cx="6597651" cy="605223"/>
          </a:xfrm>
        </p:grpSpPr>
        <p:grpSp>
          <p:nvGrpSpPr>
            <p:cNvPr id="25" name="Group 24"/>
            <p:cNvGrpSpPr/>
            <p:nvPr/>
          </p:nvGrpSpPr>
          <p:grpSpPr>
            <a:xfrm>
              <a:off x="177800" y="4793562"/>
              <a:ext cx="744838" cy="572187"/>
              <a:chOff x="177800" y="4793562"/>
              <a:chExt cx="744838" cy="572187"/>
            </a:xfrm>
          </p:grpSpPr>
          <p:sp>
            <p:nvSpPr>
              <p:cNvPr id="4200" name="Rectangle 75"/>
              <p:cNvSpPr>
                <a:spLocks noChangeArrowheads="1"/>
              </p:cNvSpPr>
              <p:nvPr/>
            </p:nvSpPr>
            <p:spPr bwMode="auto">
              <a:xfrm>
                <a:off x="177800" y="4793562"/>
                <a:ext cx="744538" cy="562663"/>
              </a:xfrm>
              <a:prstGeom prst="rect">
                <a:avLst/>
              </a:prstGeom>
              <a:solidFill>
                <a:schemeClr val="bg1"/>
              </a:solidFill>
              <a:ln w="9525">
                <a:solidFill>
                  <a:schemeClr val="bg1"/>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cxnSp>
            <p:nvCxnSpPr>
              <p:cNvPr id="18" name="Straight Connector 17"/>
              <p:cNvCxnSpPr/>
              <p:nvPr/>
            </p:nvCxnSpPr>
            <p:spPr bwMode="auto">
              <a:xfrm flipV="1">
                <a:off x="259640" y="5363912"/>
                <a:ext cx="662698" cy="183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H="1" flipV="1">
                <a:off x="922638" y="4799013"/>
                <a:ext cx="0" cy="564899"/>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26" name="Group 25"/>
            <p:cNvGrpSpPr/>
            <p:nvPr/>
          </p:nvGrpSpPr>
          <p:grpSpPr>
            <a:xfrm>
              <a:off x="5985067" y="4783137"/>
              <a:ext cx="790384" cy="576941"/>
              <a:chOff x="5985067" y="4783137"/>
              <a:chExt cx="790384" cy="576941"/>
            </a:xfrm>
          </p:grpSpPr>
          <p:sp>
            <p:nvSpPr>
              <p:cNvPr id="4202" name="Rectangle 77"/>
              <p:cNvSpPr>
                <a:spLocks noChangeArrowheads="1"/>
              </p:cNvSpPr>
              <p:nvPr/>
            </p:nvSpPr>
            <p:spPr bwMode="auto">
              <a:xfrm>
                <a:off x="5986463" y="4783137"/>
                <a:ext cx="788988" cy="573087"/>
              </a:xfrm>
              <a:prstGeom prst="rect">
                <a:avLst/>
              </a:prstGeom>
              <a:solidFill>
                <a:schemeClr val="bg1"/>
              </a:solidFill>
              <a:ln w="9525">
                <a:solidFill>
                  <a:schemeClr val="bg1"/>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cxnSp>
            <p:nvCxnSpPr>
              <p:cNvPr id="143" name="Straight Connector 142"/>
              <p:cNvCxnSpPr/>
              <p:nvPr/>
            </p:nvCxnSpPr>
            <p:spPr bwMode="auto">
              <a:xfrm>
                <a:off x="5985067" y="5353840"/>
                <a:ext cx="687582"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4" name="Straight Connector 143"/>
              <p:cNvCxnSpPr/>
              <p:nvPr/>
            </p:nvCxnSpPr>
            <p:spPr bwMode="auto">
              <a:xfrm flipH="1" flipV="1">
                <a:off x="5992169" y="4795179"/>
                <a:ext cx="0" cy="564899"/>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27" name="Group 26"/>
            <p:cNvGrpSpPr/>
            <p:nvPr/>
          </p:nvGrpSpPr>
          <p:grpSpPr>
            <a:xfrm>
              <a:off x="3116263" y="4760526"/>
              <a:ext cx="673200" cy="586174"/>
              <a:chOff x="3116263" y="4760526"/>
              <a:chExt cx="673200" cy="586174"/>
            </a:xfrm>
          </p:grpSpPr>
          <p:sp>
            <p:nvSpPr>
              <p:cNvPr id="4201" name="Rectangle 76"/>
              <p:cNvSpPr>
                <a:spLocks noChangeArrowheads="1"/>
              </p:cNvSpPr>
              <p:nvPr/>
            </p:nvSpPr>
            <p:spPr bwMode="auto">
              <a:xfrm>
                <a:off x="3121025" y="4783138"/>
                <a:ext cx="654050" cy="563562"/>
              </a:xfrm>
              <a:prstGeom prst="rect">
                <a:avLst/>
              </a:prstGeom>
              <a:solidFill>
                <a:schemeClr val="bg1"/>
              </a:solidFill>
              <a:ln w="19050">
                <a:solidFill>
                  <a:srgbClr val="000000"/>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48" name="Rectangle 76"/>
              <p:cNvSpPr>
                <a:spLocks noChangeArrowheads="1"/>
              </p:cNvSpPr>
              <p:nvPr/>
            </p:nvSpPr>
            <p:spPr bwMode="auto">
              <a:xfrm>
                <a:off x="3116263" y="4760526"/>
                <a:ext cx="673200" cy="36000"/>
              </a:xfrm>
              <a:prstGeom prst="rect">
                <a:avLst/>
              </a:prstGeom>
              <a:solidFill>
                <a:schemeClr val="bg1"/>
              </a:solidFill>
              <a:ln w="19050">
                <a:no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grpSp>
        <p:nvGrpSpPr>
          <p:cNvPr id="151" name="Group 150"/>
          <p:cNvGrpSpPr/>
          <p:nvPr/>
        </p:nvGrpSpPr>
        <p:grpSpPr>
          <a:xfrm>
            <a:off x="256324" y="4611600"/>
            <a:ext cx="6434259" cy="792000"/>
            <a:chOff x="265003" y="4609400"/>
            <a:chExt cx="6434259" cy="792000"/>
          </a:xfrm>
        </p:grpSpPr>
        <p:sp>
          <p:nvSpPr>
            <p:cNvPr id="160" name="Rectangle 75"/>
            <p:cNvSpPr>
              <a:spLocks noChangeArrowheads="1"/>
            </p:cNvSpPr>
            <p:nvPr/>
          </p:nvSpPr>
          <p:spPr bwMode="auto">
            <a:xfrm>
              <a:off x="265003" y="4609400"/>
              <a:ext cx="671924" cy="792000"/>
            </a:xfrm>
            <a:prstGeom prst="rect">
              <a:avLst/>
            </a:prstGeom>
            <a:solidFill>
              <a:srgbClr val="FFFF00"/>
            </a:solidFill>
            <a:ln w="9525">
              <a:solidFill>
                <a:srgbClr val="FFFF00"/>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7" name="Rectangle 77"/>
            <p:cNvSpPr>
              <a:spLocks noChangeArrowheads="1"/>
            </p:cNvSpPr>
            <p:nvPr/>
          </p:nvSpPr>
          <p:spPr bwMode="auto">
            <a:xfrm>
              <a:off x="5986462" y="4609400"/>
              <a:ext cx="712800" cy="792000"/>
            </a:xfrm>
            <a:prstGeom prst="rect">
              <a:avLst/>
            </a:prstGeom>
            <a:solidFill>
              <a:srgbClr val="FFFF00"/>
            </a:solidFill>
            <a:ln w="9525">
              <a:solidFill>
                <a:srgbClr val="FFFF00"/>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5" name="Rectangle 76"/>
            <p:cNvSpPr>
              <a:spLocks noChangeArrowheads="1"/>
            </p:cNvSpPr>
            <p:nvPr/>
          </p:nvSpPr>
          <p:spPr bwMode="auto">
            <a:xfrm>
              <a:off x="3121025" y="4609400"/>
              <a:ext cx="666000" cy="792000"/>
            </a:xfrm>
            <a:prstGeom prst="rect">
              <a:avLst/>
            </a:prstGeom>
            <a:solidFill>
              <a:srgbClr val="FFFF00"/>
            </a:solidFill>
            <a:ln w="19050">
              <a:solidFill>
                <a:srgbClr val="FFFF00"/>
              </a:solidFill>
              <a:miter lim="800000"/>
              <a:headEnd/>
              <a:tailEnd/>
            </a:ln>
            <a:extLst/>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sp>
        <p:nvSpPr>
          <p:cNvPr id="164" name="Text Box 197"/>
          <p:cNvSpPr txBox="1">
            <a:spLocks noChangeArrowheads="1"/>
          </p:cNvSpPr>
          <p:nvPr/>
        </p:nvSpPr>
        <p:spPr bwMode="auto">
          <a:xfrm>
            <a:off x="6825101" y="3049587"/>
            <a:ext cx="2006161"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sv-SE" altLang="sv-SE" sz="2000" b="1" dirty="0">
                <a:solidFill>
                  <a:schemeClr val="tx1"/>
                </a:solidFill>
                <a:latin typeface="Arial" panose="020B0604020202020204" pitchFamily="34" charset="0"/>
              </a:rPr>
              <a:t>P</a:t>
            </a:r>
            <a:r>
              <a:rPr lang="sv-SE" altLang="sv-SE" sz="2000" b="1" baseline="30000" dirty="0" smtClean="0">
                <a:solidFill>
                  <a:schemeClr val="tx1"/>
                </a:solidFill>
                <a:latin typeface="Arial" panose="020B0604020202020204" pitchFamily="34" charset="0"/>
              </a:rPr>
              <a:t>+</a:t>
            </a:r>
            <a:r>
              <a:rPr lang="sv-SE" altLang="sv-SE" sz="2000" b="1" dirty="0">
                <a:solidFill>
                  <a:schemeClr val="tx1"/>
                </a:solidFill>
                <a:latin typeface="Arial" panose="020B0604020202020204" pitchFamily="34" charset="0"/>
              </a:rPr>
              <a:t>-</a:t>
            </a:r>
            <a:r>
              <a:rPr lang="sv-SE" altLang="sv-SE" sz="2000" b="1" dirty="0" err="1">
                <a:solidFill>
                  <a:schemeClr val="tx1"/>
                </a:solidFill>
                <a:latin typeface="Arial" panose="020B0604020202020204" pitchFamily="34" charset="0"/>
              </a:rPr>
              <a:t>select</a:t>
            </a:r>
            <a:r>
              <a:rPr lang="sv-SE" altLang="sv-SE" sz="2000" b="1" dirty="0">
                <a:solidFill>
                  <a:schemeClr val="tx1"/>
                </a:solidFill>
                <a:latin typeface="Arial" panose="020B0604020202020204" pitchFamily="34" charset="0"/>
              </a:rPr>
              <a:t>-mask</a:t>
            </a:r>
            <a:endParaRPr lang="en-US" altLang="sv-SE" sz="2000" b="1" dirty="0">
              <a:solidFill>
                <a:schemeClr val="tx1"/>
              </a:solidFill>
              <a:latin typeface="Arial" panose="020B0604020202020204" pitchFamily="34" charset="0"/>
            </a:endParaRPr>
          </a:p>
        </p:txBody>
      </p:sp>
      <p:grpSp>
        <p:nvGrpSpPr>
          <p:cNvPr id="170" name="Group 169"/>
          <p:cNvGrpSpPr/>
          <p:nvPr/>
        </p:nvGrpSpPr>
        <p:grpSpPr>
          <a:xfrm>
            <a:off x="947616" y="2532687"/>
            <a:ext cx="4407871" cy="612775"/>
            <a:chOff x="913200" y="2528204"/>
            <a:chExt cx="4407871" cy="612775"/>
          </a:xfrm>
        </p:grpSpPr>
        <p:sp>
          <p:nvSpPr>
            <p:cNvPr id="171" name="Rectangle 79"/>
            <p:cNvSpPr>
              <a:spLocks noChangeArrowheads="1"/>
            </p:cNvSpPr>
            <p:nvPr/>
          </p:nvSpPr>
          <p:spPr bwMode="auto">
            <a:xfrm>
              <a:off x="913200" y="2528204"/>
              <a:ext cx="538022" cy="612775"/>
            </a:xfrm>
            <a:prstGeom prst="rect">
              <a:avLst/>
            </a:prstGeom>
            <a:solidFill>
              <a:srgbClr val="FFFF00"/>
            </a:solidFill>
            <a:ln w="19050">
              <a:solidFill>
                <a:srgbClr val="FFFF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72" name="Rectangle 79"/>
            <p:cNvSpPr>
              <a:spLocks noChangeArrowheads="1"/>
            </p:cNvSpPr>
            <p:nvPr/>
          </p:nvSpPr>
          <p:spPr bwMode="auto">
            <a:xfrm>
              <a:off x="3763948" y="2528204"/>
              <a:ext cx="1557123" cy="612775"/>
            </a:xfrm>
            <a:prstGeom prst="rect">
              <a:avLst/>
            </a:prstGeom>
            <a:solidFill>
              <a:srgbClr val="FFFF00"/>
            </a:solidFill>
            <a:ln w="19050">
              <a:solidFill>
                <a:srgbClr val="FFFF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nvGrpSpPr>
          <p:cNvPr id="173" name="Group 188"/>
          <p:cNvGrpSpPr>
            <a:grpSpLocks/>
          </p:cNvGrpSpPr>
          <p:nvPr/>
        </p:nvGrpSpPr>
        <p:grpSpPr bwMode="auto">
          <a:xfrm>
            <a:off x="1520826" y="2390335"/>
            <a:ext cx="4514851" cy="893762"/>
            <a:chOff x="958" y="1515"/>
            <a:chExt cx="2844" cy="563"/>
          </a:xfrm>
        </p:grpSpPr>
        <p:sp>
          <p:nvSpPr>
            <p:cNvPr id="174" name="Rectangle 32"/>
            <p:cNvSpPr>
              <a:spLocks noChangeArrowheads="1"/>
            </p:cNvSpPr>
            <p:nvPr/>
          </p:nvSpPr>
          <p:spPr bwMode="auto">
            <a:xfrm>
              <a:off x="3382" y="1515"/>
              <a:ext cx="420" cy="552"/>
            </a:xfrm>
            <a:prstGeom prst="rect">
              <a:avLst/>
            </a:prstGeom>
            <a:solidFill>
              <a:srgbClr val="FFC000"/>
            </a:solidFill>
            <a:ln w="19050">
              <a:solidFill>
                <a:srgbClr val="FFC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75" name="Rectangle 33"/>
            <p:cNvSpPr>
              <a:spLocks noChangeArrowheads="1"/>
            </p:cNvSpPr>
            <p:nvPr/>
          </p:nvSpPr>
          <p:spPr bwMode="auto">
            <a:xfrm>
              <a:off x="958" y="1526"/>
              <a:ext cx="1229" cy="552"/>
            </a:xfrm>
            <a:prstGeom prst="rect">
              <a:avLst/>
            </a:prstGeom>
            <a:solidFill>
              <a:srgbClr val="FFC000"/>
            </a:solidFill>
            <a:ln w="19050">
              <a:solidFill>
                <a:srgbClr val="FFC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nvGrpSpPr>
          <p:cNvPr id="15" name="Group 193"/>
          <p:cNvGrpSpPr>
            <a:grpSpLocks/>
          </p:cNvGrpSpPr>
          <p:nvPr/>
        </p:nvGrpSpPr>
        <p:grpSpPr bwMode="auto">
          <a:xfrm>
            <a:off x="1174750" y="2749550"/>
            <a:ext cx="4572000" cy="188913"/>
            <a:chOff x="740" y="1732"/>
            <a:chExt cx="2880" cy="119"/>
          </a:xfrm>
        </p:grpSpPr>
        <p:sp>
          <p:nvSpPr>
            <p:cNvPr id="4177" name="Rectangle 48"/>
            <p:cNvSpPr>
              <a:spLocks noChangeArrowheads="1"/>
            </p:cNvSpPr>
            <p:nvPr/>
          </p:nvSpPr>
          <p:spPr bwMode="auto">
            <a:xfrm>
              <a:off x="1098" y="1732"/>
              <a:ext cx="109" cy="119"/>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78" name="Rectangle 49"/>
            <p:cNvSpPr>
              <a:spLocks noChangeArrowheads="1"/>
            </p:cNvSpPr>
            <p:nvPr/>
          </p:nvSpPr>
          <p:spPr bwMode="auto">
            <a:xfrm>
              <a:off x="1689" y="1732"/>
              <a:ext cx="109" cy="119"/>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79" name="Rectangle 63"/>
            <p:cNvSpPr>
              <a:spLocks noChangeArrowheads="1"/>
            </p:cNvSpPr>
            <p:nvPr/>
          </p:nvSpPr>
          <p:spPr bwMode="auto">
            <a:xfrm>
              <a:off x="740" y="1732"/>
              <a:ext cx="109" cy="119"/>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0" name="Rectangle 103"/>
            <p:cNvSpPr>
              <a:spLocks noChangeArrowheads="1"/>
            </p:cNvSpPr>
            <p:nvPr/>
          </p:nvSpPr>
          <p:spPr bwMode="auto">
            <a:xfrm>
              <a:off x="3153" y="1732"/>
              <a:ext cx="109" cy="119"/>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1" name="Rectangle 104"/>
            <p:cNvSpPr>
              <a:spLocks noChangeArrowheads="1"/>
            </p:cNvSpPr>
            <p:nvPr/>
          </p:nvSpPr>
          <p:spPr bwMode="auto">
            <a:xfrm>
              <a:off x="2562" y="1732"/>
              <a:ext cx="109" cy="119"/>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82" name="Rectangle 105"/>
            <p:cNvSpPr>
              <a:spLocks noChangeArrowheads="1"/>
            </p:cNvSpPr>
            <p:nvPr/>
          </p:nvSpPr>
          <p:spPr bwMode="auto">
            <a:xfrm>
              <a:off x="3511" y="1732"/>
              <a:ext cx="109" cy="119"/>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grpSp>
        <p:nvGrpSpPr>
          <p:cNvPr id="176" name="Group 188"/>
          <p:cNvGrpSpPr>
            <a:grpSpLocks/>
          </p:cNvGrpSpPr>
          <p:nvPr/>
        </p:nvGrpSpPr>
        <p:grpSpPr bwMode="auto">
          <a:xfrm>
            <a:off x="1498141" y="2380507"/>
            <a:ext cx="4546600" cy="893762"/>
            <a:chOff x="857" y="1515"/>
            <a:chExt cx="2864" cy="563"/>
          </a:xfrm>
        </p:grpSpPr>
        <p:sp>
          <p:nvSpPr>
            <p:cNvPr id="177" name="Rectangle 32"/>
            <p:cNvSpPr>
              <a:spLocks noChangeArrowheads="1"/>
            </p:cNvSpPr>
            <p:nvPr/>
          </p:nvSpPr>
          <p:spPr bwMode="auto">
            <a:xfrm>
              <a:off x="3301" y="1515"/>
              <a:ext cx="420" cy="552"/>
            </a:xfrm>
            <a:prstGeom prst="rect">
              <a:avLst/>
            </a:prstGeom>
            <a:solidFill>
              <a:srgbClr val="FFC000"/>
            </a:solidFill>
            <a:ln w="19050">
              <a:solidFill>
                <a:srgbClr val="FFC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78" name="Rectangle 33"/>
            <p:cNvSpPr>
              <a:spLocks noChangeArrowheads="1"/>
            </p:cNvSpPr>
            <p:nvPr/>
          </p:nvSpPr>
          <p:spPr bwMode="auto">
            <a:xfrm>
              <a:off x="857" y="1526"/>
              <a:ext cx="1243" cy="552"/>
            </a:xfrm>
            <a:prstGeom prst="rect">
              <a:avLst/>
            </a:prstGeom>
            <a:solidFill>
              <a:srgbClr val="FFC000"/>
            </a:solidFill>
            <a:ln w="19050">
              <a:solidFill>
                <a:srgbClr val="FFC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grpSp>
      <p:sp>
        <p:nvSpPr>
          <p:cNvPr id="4191" name="Freeform 51"/>
          <p:cNvSpPr>
            <a:spLocks/>
          </p:cNvSpPr>
          <p:nvPr/>
        </p:nvSpPr>
        <p:spPr bwMode="auto">
          <a:xfrm>
            <a:off x="2125663" y="1812925"/>
            <a:ext cx="2700338" cy="1460500"/>
          </a:xfrm>
          <a:custGeom>
            <a:avLst/>
            <a:gdLst>
              <a:gd name="T0" fmla="*/ 0 w 1701"/>
              <a:gd name="T1" fmla="*/ 918 h 920"/>
              <a:gd name="T2" fmla="*/ 0 w 1701"/>
              <a:gd name="T3" fmla="*/ 1 h 920"/>
              <a:gd name="T4" fmla="*/ 1701 w 1701"/>
              <a:gd name="T5" fmla="*/ 0 h 920"/>
              <a:gd name="T6" fmla="*/ 1701 w 1701"/>
              <a:gd name="T7" fmla="*/ 920 h 920"/>
              <a:gd name="T8" fmla="*/ 1494 w 1701"/>
              <a:gd name="T9" fmla="*/ 918 h 920"/>
              <a:gd name="T10" fmla="*/ 1494 w 1701"/>
              <a:gd name="T11" fmla="*/ 193 h 920"/>
              <a:gd name="T12" fmla="*/ 202 w 1701"/>
              <a:gd name="T13" fmla="*/ 193 h 920"/>
              <a:gd name="T14" fmla="*/ 202 w 1701"/>
              <a:gd name="T15" fmla="*/ 918 h 920"/>
              <a:gd name="T16" fmla="*/ 0 w 1701"/>
              <a:gd name="T17" fmla="*/ 918 h 9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01"/>
              <a:gd name="T28" fmla="*/ 0 h 920"/>
              <a:gd name="T29" fmla="*/ 1701 w 1701"/>
              <a:gd name="T30" fmla="*/ 920 h 9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01" h="920">
                <a:moveTo>
                  <a:pt x="0" y="918"/>
                </a:moveTo>
                <a:lnTo>
                  <a:pt x="0" y="1"/>
                </a:lnTo>
                <a:lnTo>
                  <a:pt x="1701" y="0"/>
                </a:lnTo>
                <a:lnTo>
                  <a:pt x="1701" y="920"/>
                </a:lnTo>
                <a:lnTo>
                  <a:pt x="1494" y="918"/>
                </a:lnTo>
                <a:lnTo>
                  <a:pt x="1494" y="193"/>
                </a:lnTo>
                <a:lnTo>
                  <a:pt x="202" y="193"/>
                </a:lnTo>
                <a:lnTo>
                  <a:pt x="202" y="918"/>
                </a:lnTo>
                <a:lnTo>
                  <a:pt x="0" y="918"/>
                </a:lnTo>
                <a:close/>
              </a:path>
            </a:pathLst>
          </a:custGeom>
          <a:solidFill>
            <a:srgbClr val="DD0806"/>
          </a:solidFill>
          <a:ln w="19050">
            <a:solidFill>
              <a:srgbClr val="000000"/>
            </a:solidFill>
            <a:prstDash val="solid"/>
            <a:round/>
            <a:headEnd/>
            <a:tailEnd/>
          </a:ln>
        </p:spPr>
        <p:txBody>
          <a:bodyPr/>
          <a:lstStyle/>
          <a:p>
            <a:endParaRPr lang="sv-SE"/>
          </a:p>
        </p:txBody>
      </p:sp>
      <p:sp>
        <p:nvSpPr>
          <p:cNvPr id="4192" name="Rectangle 44"/>
          <p:cNvSpPr>
            <a:spLocks noChangeArrowheads="1"/>
          </p:cNvSpPr>
          <p:nvPr/>
        </p:nvSpPr>
        <p:spPr bwMode="auto">
          <a:xfrm>
            <a:off x="2119313" y="4433972"/>
            <a:ext cx="330200" cy="294268"/>
          </a:xfrm>
          <a:prstGeom prst="rect">
            <a:avLst/>
          </a:prstGeom>
          <a:solidFill>
            <a:srgbClr val="DD0806"/>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4133" name="Rectangle 55"/>
          <p:cNvSpPr>
            <a:spLocks noChangeArrowheads="1"/>
          </p:cNvSpPr>
          <p:nvPr/>
        </p:nvSpPr>
        <p:spPr bwMode="auto">
          <a:xfrm>
            <a:off x="3360738" y="1816100"/>
            <a:ext cx="144462"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a:solidFill>
                  <a:srgbClr val="000000"/>
                </a:solidFill>
                <a:latin typeface="Geneva"/>
              </a:rPr>
              <a:t>in</a:t>
            </a:r>
            <a:endParaRPr lang="sv-SE" altLang="sv-SE" sz="1400" dirty="0">
              <a:solidFill>
                <a:schemeClr val="tx1"/>
              </a:solidFill>
              <a:latin typeface="Times New Roman" panose="02020603050405020304" pitchFamily="18" charset="0"/>
            </a:endParaRPr>
          </a:p>
        </p:txBody>
      </p:sp>
      <p:grpSp>
        <p:nvGrpSpPr>
          <p:cNvPr id="147" name="Group 146"/>
          <p:cNvGrpSpPr/>
          <p:nvPr/>
        </p:nvGrpSpPr>
        <p:grpSpPr>
          <a:xfrm>
            <a:off x="914400" y="1763713"/>
            <a:ext cx="5099050" cy="1808163"/>
            <a:chOff x="914400" y="1763713"/>
            <a:chExt cx="5099050" cy="1808163"/>
          </a:xfrm>
        </p:grpSpPr>
        <p:sp>
          <p:nvSpPr>
            <p:cNvPr id="149" name="Freeform 38"/>
            <p:cNvSpPr>
              <a:spLocks/>
            </p:cNvSpPr>
            <p:nvPr/>
          </p:nvSpPr>
          <p:spPr bwMode="auto">
            <a:xfrm>
              <a:off x="914400" y="1763713"/>
              <a:ext cx="1111250" cy="1800225"/>
            </a:xfrm>
            <a:custGeom>
              <a:avLst/>
              <a:gdLst>
                <a:gd name="T0" fmla="*/ 0 w 360"/>
                <a:gd name="T1" fmla="*/ 0 h 608"/>
                <a:gd name="T2" fmla="*/ 0 w 360"/>
                <a:gd name="T3" fmla="*/ 2115 h 608"/>
                <a:gd name="T4" fmla="*/ 696 w 360"/>
                <a:gd name="T5" fmla="*/ 2115 h 608"/>
                <a:gd name="T6" fmla="*/ 696 w 360"/>
                <a:gd name="T7" fmla="*/ 1585 h 608"/>
                <a:gd name="T8" fmla="*/ 1361 w 360"/>
                <a:gd name="T9" fmla="*/ 1585 h 608"/>
                <a:gd name="T10" fmla="*/ 1361 w 360"/>
                <a:gd name="T11" fmla="*/ 974 h 608"/>
                <a:gd name="T12" fmla="*/ 696 w 360"/>
                <a:gd name="T13" fmla="*/ 974 h 608"/>
                <a:gd name="T14" fmla="*/ 696 w 360"/>
                <a:gd name="T15" fmla="*/ 0 h 608"/>
                <a:gd name="T16" fmla="*/ 0 w 360"/>
                <a:gd name="T17" fmla="*/ 0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608"/>
                <a:gd name="T29" fmla="*/ 360 w 360"/>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608">
                  <a:moveTo>
                    <a:pt x="0" y="0"/>
                  </a:moveTo>
                  <a:lnTo>
                    <a:pt x="0" y="608"/>
                  </a:lnTo>
                  <a:lnTo>
                    <a:pt x="184" y="608"/>
                  </a:lnTo>
                  <a:lnTo>
                    <a:pt x="184" y="456"/>
                  </a:lnTo>
                  <a:lnTo>
                    <a:pt x="360" y="456"/>
                  </a:lnTo>
                  <a:lnTo>
                    <a:pt x="360" y="280"/>
                  </a:lnTo>
                  <a:lnTo>
                    <a:pt x="184" y="280"/>
                  </a:lnTo>
                  <a:lnTo>
                    <a:pt x="184" y="0"/>
                  </a:lnTo>
                  <a:lnTo>
                    <a:pt x="0" y="0"/>
                  </a:lnTo>
                  <a:close/>
                </a:path>
              </a:pathLst>
            </a:custGeom>
            <a:solidFill>
              <a:srgbClr val="02ABEA"/>
            </a:solidFill>
            <a:ln w="19050">
              <a:solidFill>
                <a:srgbClr val="02ABEA"/>
              </a:solidFill>
              <a:prstDash val="solid"/>
              <a:round/>
              <a:headEnd/>
              <a:tailEnd/>
            </a:ln>
          </p:spPr>
          <p:txBody>
            <a:bodyPr/>
            <a:lstStyle/>
            <a:p>
              <a:endParaRPr lang="sv-SE"/>
            </a:p>
          </p:txBody>
        </p:sp>
        <p:sp>
          <p:nvSpPr>
            <p:cNvPr id="150" name="Rectangle 41"/>
            <p:cNvSpPr>
              <a:spLocks noChangeArrowheads="1"/>
            </p:cNvSpPr>
            <p:nvPr/>
          </p:nvSpPr>
          <p:spPr bwMode="auto">
            <a:xfrm>
              <a:off x="2535238" y="2593976"/>
              <a:ext cx="1862138" cy="531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2" name="Freeform 96"/>
            <p:cNvSpPr>
              <a:spLocks/>
            </p:cNvSpPr>
            <p:nvPr/>
          </p:nvSpPr>
          <p:spPr bwMode="auto">
            <a:xfrm flipH="1">
              <a:off x="4902200" y="1771651"/>
              <a:ext cx="1111250" cy="1800225"/>
            </a:xfrm>
            <a:custGeom>
              <a:avLst/>
              <a:gdLst>
                <a:gd name="T0" fmla="*/ 0 w 360"/>
                <a:gd name="T1" fmla="*/ 0 h 608"/>
                <a:gd name="T2" fmla="*/ 0 w 360"/>
                <a:gd name="T3" fmla="*/ 2115 h 608"/>
                <a:gd name="T4" fmla="*/ 696 w 360"/>
                <a:gd name="T5" fmla="*/ 2115 h 608"/>
                <a:gd name="T6" fmla="*/ 696 w 360"/>
                <a:gd name="T7" fmla="*/ 1585 h 608"/>
                <a:gd name="T8" fmla="*/ 1361 w 360"/>
                <a:gd name="T9" fmla="*/ 1585 h 608"/>
                <a:gd name="T10" fmla="*/ 1361 w 360"/>
                <a:gd name="T11" fmla="*/ 974 h 608"/>
                <a:gd name="T12" fmla="*/ 696 w 360"/>
                <a:gd name="T13" fmla="*/ 974 h 608"/>
                <a:gd name="T14" fmla="*/ 696 w 360"/>
                <a:gd name="T15" fmla="*/ 0 h 608"/>
                <a:gd name="T16" fmla="*/ 0 w 360"/>
                <a:gd name="T17" fmla="*/ 0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0"/>
                <a:gd name="T28" fmla="*/ 0 h 608"/>
                <a:gd name="T29" fmla="*/ 360 w 360"/>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0" h="608">
                  <a:moveTo>
                    <a:pt x="0" y="0"/>
                  </a:moveTo>
                  <a:lnTo>
                    <a:pt x="0" y="608"/>
                  </a:lnTo>
                  <a:lnTo>
                    <a:pt x="184" y="608"/>
                  </a:lnTo>
                  <a:lnTo>
                    <a:pt x="184" y="456"/>
                  </a:lnTo>
                  <a:lnTo>
                    <a:pt x="360" y="456"/>
                  </a:lnTo>
                  <a:lnTo>
                    <a:pt x="360" y="280"/>
                  </a:lnTo>
                  <a:lnTo>
                    <a:pt x="184" y="280"/>
                  </a:lnTo>
                  <a:lnTo>
                    <a:pt x="184" y="0"/>
                  </a:lnTo>
                  <a:lnTo>
                    <a:pt x="0" y="0"/>
                  </a:lnTo>
                  <a:close/>
                </a:path>
              </a:pathLst>
            </a:custGeom>
            <a:solidFill>
              <a:srgbClr val="02ABEA"/>
            </a:solidFill>
            <a:ln w="19050">
              <a:solidFill>
                <a:srgbClr val="02ABEA"/>
              </a:solidFill>
              <a:prstDash val="solid"/>
              <a:round/>
              <a:headEnd/>
              <a:tailEnd/>
            </a:ln>
          </p:spPr>
          <p:txBody>
            <a:bodyPr/>
            <a:lstStyle/>
            <a:p>
              <a:endParaRPr lang="sv-SE"/>
            </a:p>
          </p:txBody>
        </p:sp>
        <p:sp>
          <p:nvSpPr>
            <p:cNvPr id="153" name="Rectangle 143"/>
            <p:cNvSpPr>
              <a:spLocks noChangeArrowheads="1"/>
            </p:cNvSpPr>
            <p:nvPr/>
          </p:nvSpPr>
          <p:spPr bwMode="auto">
            <a:xfrm>
              <a:off x="1743075" y="2755901"/>
              <a:ext cx="173038" cy="188913"/>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4" name="Rectangle 144"/>
            <p:cNvSpPr>
              <a:spLocks noChangeArrowheads="1"/>
            </p:cNvSpPr>
            <p:nvPr/>
          </p:nvSpPr>
          <p:spPr bwMode="auto">
            <a:xfrm>
              <a:off x="2681288" y="2755901"/>
              <a:ext cx="173038" cy="188913"/>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6" name="Rectangle 145"/>
            <p:cNvSpPr>
              <a:spLocks noChangeArrowheads="1"/>
            </p:cNvSpPr>
            <p:nvPr/>
          </p:nvSpPr>
          <p:spPr bwMode="auto">
            <a:xfrm>
              <a:off x="1174750" y="2755901"/>
              <a:ext cx="173038" cy="188913"/>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8" name="Rectangle 146"/>
            <p:cNvSpPr>
              <a:spLocks noChangeArrowheads="1"/>
            </p:cNvSpPr>
            <p:nvPr/>
          </p:nvSpPr>
          <p:spPr bwMode="auto">
            <a:xfrm>
              <a:off x="5005388" y="2755901"/>
              <a:ext cx="173038" cy="188913"/>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59" name="Rectangle 147"/>
            <p:cNvSpPr>
              <a:spLocks noChangeArrowheads="1"/>
            </p:cNvSpPr>
            <p:nvPr/>
          </p:nvSpPr>
          <p:spPr bwMode="auto">
            <a:xfrm>
              <a:off x="4067175" y="2755901"/>
              <a:ext cx="173038" cy="188913"/>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61" name="Rectangle 148"/>
            <p:cNvSpPr>
              <a:spLocks noChangeArrowheads="1"/>
            </p:cNvSpPr>
            <p:nvPr/>
          </p:nvSpPr>
          <p:spPr bwMode="auto">
            <a:xfrm>
              <a:off x="5573713" y="2755901"/>
              <a:ext cx="173038" cy="188913"/>
            </a:xfrm>
            <a:prstGeom prst="rect">
              <a:avLst/>
            </a:prstGeom>
            <a:solidFill>
              <a:srgbClr val="000000"/>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62" name="Rectangle 72"/>
            <p:cNvSpPr>
              <a:spLocks noChangeArrowheads="1"/>
            </p:cNvSpPr>
            <p:nvPr/>
          </p:nvSpPr>
          <p:spPr bwMode="auto">
            <a:xfrm>
              <a:off x="3278573" y="277495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r>
                <a:rPr lang="en-US" altLang="sv-SE" sz="1400" b="0" dirty="0" smtClean="0">
                  <a:solidFill>
                    <a:srgbClr val="000000"/>
                  </a:solidFill>
                  <a:latin typeface="Geneva"/>
                </a:rPr>
                <a:t>out</a:t>
              </a:r>
              <a:endParaRPr lang="sv-SE" altLang="sv-SE" sz="1400" dirty="0">
                <a:solidFill>
                  <a:schemeClr val="tx1"/>
                </a:solidFill>
                <a:latin typeface="Times New Roman" panose="02020603050405020304" pitchFamily="18" charset="0"/>
              </a:endParaRPr>
            </a:p>
          </p:txBody>
        </p:sp>
      </p:grpSp>
      <p:sp>
        <p:nvSpPr>
          <p:cNvPr id="163" name="Rectangle 61"/>
          <p:cNvSpPr>
            <a:spLocks noChangeArrowheads="1"/>
          </p:cNvSpPr>
          <p:nvPr/>
        </p:nvSpPr>
        <p:spPr bwMode="auto">
          <a:xfrm>
            <a:off x="1173163" y="4160897"/>
            <a:ext cx="1968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65" name="Rectangle 61"/>
          <p:cNvSpPr>
            <a:spLocks noChangeArrowheads="1"/>
          </p:cNvSpPr>
          <p:nvPr/>
        </p:nvSpPr>
        <p:spPr bwMode="auto">
          <a:xfrm>
            <a:off x="1714500" y="4124324"/>
            <a:ext cx="196850"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66" name="Rectangle 59"/>
          <p:cNvSpPr>
            <a:spLocks noChangeArrowheads="1"/>
          </p:cNvSpPr>
          <p:nvPr/>
        </p:nvSpPr>
        <p:spPr bwMode="auto">
          <a:xfrm>
            <a:off x="2664355" y="4137005"/>
            <a:ext cx="207471" cy="658813"/>
          </a:xfrm>
          <a:prstGeom prst="rect">
            <a:avLst/>
          </a:prstGeom>
          <a:solidFill>
            <a:srgbClr val="02ABEA"/>
          </a:solidFill>
          <a:ln w="19050">
            <a:solidFill>
              <a:srgbClr val="02ABEA"/>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67" name="Rectangle 44"/>
          <p:cNvSpPr>
            <a:spLocks noChangeArrowheads="1"/>
          </p:cNvSpPr>
          <p:nvPr/>
        </p:nvSpPr>
        <p:spPr bwMode="auto">
          <a:xfrm>
            <a:off x="4465638" y="4435642"/>
            <a:ext cx="330200" cy="294268"/>
          </a:xfrm>
          <a:prstGeom prst="rect">
            <a:avLst/>
          </a:prstGeom>
          <a:solidFill>
            <a:srgbClr val="DD0806"/>
          </a:solidFill>
          <a:ln w="19050">
            <a:solidFill>
              <a:srgbClr val="000000"/>
            </a:solidFill>
            <a:miter lim="800000"/>
            <a:headEnd/>
            <a:tailEnd/>
          </a:ln>
        </p:spPr>
        <p:txBody>
          <a:bodyPr/>
          <a:lstStyle>
            <a:lvl1pPr>
              <a:spcBef>
                <a:spcPct val="20000"/>
              </a:spcBef>
              <a:buChar char="•"/>
              <a:defRPr sz="3200">
                <a:solidFill>
                  <a:schemeClr val="accent2"/>
                </a:solidFill>
                <a:latin typeface="Verdana" panose="020B0604030504040204" pitchFamily="34" charset="0"/>
              </a:defRPr>
            </a:lvl1pPr>
            <a:lvl2pPr marL="742950" indent="-285750">
              <a:spcBef>
                <a:spcPct val="20000"/>
              </a:spcBef>
              <a:buChar char="–"/>
              <a:defRPr sz="2800">
                <a:solidFill>
                  <a:schemeClr val="accent2"/>
                </a:solidFill>
                <a:latin typeface="Verdana" panose="020B0604030504040204" pitchFamily="34" charset="0"/>
              </a:defRPr>
            </a:lvl2pPr>
            <a:lvl3pPr marL="1143000" indent="-228600">
              <a:spcBef>
                <a:spcPct val="20000"/>
              </a:spcBef>
              <a:buChar char="•"/>
              <a:defRPr sz="2400">
                <a:solidFill>
                  <a:schemeClr val="accent2"/>
                </a:solidFill>
                <a:latin typeface="Verdana" panose="020B0604030504040204" pitchFamily="34" charset="0"/>
              </a:defRPr>
            </a:lvl3pPr>
            <a:lvl4pPr marL="1600200" indent="-228600">
              <a:spcBef>
                <a:spcPct val="20000"/>
              </a:spcBef>
              <a:buChar char="–"/>
              <a:defRPr sz="2000">
                <a:solidFill>
                  <a:schemeClr val="accent2"/>
                </a:solidFill>
                <a:latin typeface="Verdana" panose="020B0604030504040204" pitchFamily="34" charset="0"/>
              </a:defRPr>
            </a:lvl4pPr>
            <a:lvl5pPr marL="2057400" indent="-228600">
              <a:spcBef>
                <a:spcPct val="20000"/>
              </a:spcBef>
              <a:buChar char="»"/>
              <a:defRPr sz="2000">
                <a:solidFill>
                  <a:schemeClr val="accent2"/>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accent2"/>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accent2"/>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accent2"/>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accent2"/>
                </a:solidFill>
                <a:latin typeface="Verdana" panose="020B0604030504040204" pitchFamily="34" charset="0"/>
              </a:defRPr>
            </a:lvl9pPr>
          </a:lstStyle>
          <a:p>
            <a:pPr>
              <a:spcBef>
                <a:spcPct val="0"/>
              </a:spcBef>
              <a:buFontTx/>
              <a:buNone/>
            </a:pPr>
            <a:endParaRPr lang="en-GB" altLang="sv-SE" sz="2400">
              <a:solidFill>
                <a:schemeClr val="tx1"/>
              </a:solidFill>
              <a:latin typeface="Times New Roman" panose="02020603050405020304" pitchFamily="18" charset="0"/>
            </a:endParaRPr>
          </a:p>
        </p:txBody>
      </p:sp>
      <p:sp>
        <p:nvSpPr>
          <p:cNvPr id="168" name="Date Placeholder 3"/>
          <p:cNvSpPr txBox="1">
            <a:spLocks/>
          </p:cNvSpPr>
          <p:nvPr/>
        </p:nvSpPr>
        <p:spPr>
          <a:xfrm>
            <a:off x="457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sz="1400" dirty="0"/>
          </a:p>
        </p:txBody>
      </p:sp>
      <p:sp>
        <p:nvSpPr>
          <p:cNvPr id="2" name="Date Placeholder 1"/>
          <p:cNvSpPr>
            <a:spLocks noGrp="1"/>
          </p:cNvSpPr>
          <p:nvPr>
            <p:ph type="dt" sz="half" idx="10"/>
          </p:nvPr>
        </p:nvSpPr>
        <p:spPr/>
        <p:txBody>
          <a:bodyPr/>
          <a:lstStyle/>
          <a:p>
            <a:r>
              <a:rPr lang="sv-SE" smtClean="0"/>
              <a:t>2018-09-27</a:t>
            </a:r>
            <a:endParaRPr lang="sv-SE"/>
          </a:p>
        </p:txBody>
      </p:sp>
      <p:sp>
        <p:nvSpPr>
          <p:cNvPr id="3" name="Footer Placeholder 2"/>
          <p:cNvSpPr>
            <a:spLocks noGrp="1"/>
          </p:cNvSpPr>
          <p:nvPr>
            <p:ph type="ftr" sz="quarter" idx="11"/>
          </p:nvPr>
        </p:nvSpPr>
        <p:spPr/>
        <p:txBody>
          <a:bodyPr/>
          <a:lstStyle/>
          <a:p>
            <a:r>
              <a:rPr lang="sv-SE" smtClean="0"/>
              <a:t>MCC092: Integrated electronic circuit design</a:t>
            </a:r>
            <a:endParaRPr lang="sv-SE" dirty="0"/>
          </a:p>
        </p:txBody>
      </p:sp>
      <p:sp>
        <p:nvSpPr>
          <p:cNvPr id="4" name="Slide Number Placeholder 3"/>
          <p:cNvSpPr>
            <a:spLocks noGrp="1"/>
          </p:cNvSpPr>
          <p:nvPr>
            <p:ph type="sldNum" sz="quarter" idx="12"/>
          </p:nvPr>
        </p:nvSpPr>
        <p:spPr/>
        <p:txBody>
          <a:bodyPr/>
          <a:lstStyle/>
          <a:p>
            <a:fld id="{112B585A-C521-441E-B402-A9F7912DA359}" type="slidenum">
              <a:rPr lang="sv-SE" smtClean="0"/>
              <a:t>55</a:t>
            </a:fld>
            <a:endParaRPr lang="sv-SE" dirty="0"/>
          </a:p>
        </p:txBody>
      </p:sp>
    </p:spTree>
    <p:custDataLst>
      <p:tags r:id="rId1"/>
    </p:custDataLst>
    <p:extLst>
      <p:ext uri="{BB962C8B-B14F-4D97-AF65-F5344CB8AC3E}">
        <p14:creationId xmlns:p14="http://schemas.microsoft.com/office/powerpoint/2010/main" val="337452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extLst mod="1"/>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Summary</a:t>
            </a:r>
            <a:endParaRPr lang="sv-SE" dirty="0"/>
          </a:p>
        </p:txBody>
      </p:sp>
      <p:sp>
        <p:nvSpPr>
          <p:cNvPr id="3" name="Content Placeholder 2"/>
          <p:cNvSpPr>
            <a:spLocks noGrp="1"/>
          </p:cNvSpPr>
          <p:nvPr>
            <p:ph idx="1"/>
          </p:nvPr>
        </p:nvSpPr>
        <p:spPr/>
        <p:txBody>
          <a:bodyPr/>
          <a:lstStyle/>
          <a:p>
            <a:pPr marL="0" lvl="0" indent="0" eaLnBrk="1" hangingPunct="1">
              <a:lnSpc>
                <a:spcPct val="80000"/>
              </a:lnSpc>
              <a:buNone/>
            </a:pPr>
            <a:r>
              <a:rPr lang="en-US" sz="2400" dirty="0" smtClean="0">
                <a:latin typeface="Calibri" panose="020F0502020204030204" pitchFamily="34" charset="0"/>
              </a:rPr>
              <a:t>In </a:t>
            </a:r>
            <a:r>
              <a:rPr lang="en-US" sz="2400" dirty="0">
                <a:latin typeface="Calibri" panose="020F0502020204030204" pitchFamily="34" charset="0"/>
              </a:rPr>
              <a:t>this lecture, we have </a:t>
            </a:r>
            <a:endParaRPr lang="en-US" sz="2400" dirty="0" smtClean="0">
              <a:latin typeface="Calibri" panose="020F0502020204030204" pitchFamily="34" charset="0"/>
            </a:endParaRPr>
          </a:p>
          <a:p>
            <a:pPr eaLnBrk="1" hangingPunct="1"/>
            <a:r>
              <a:rPr lang="en-US" sz="2400" dirty="0" smtClean="0">
                <a:latin typeface="Calibri" panose="020F0502020204030204" pitchFamily="34" charset="0"/>
              </a:rPr>
              <a:t>introduced </a:t>
            </a:r>
            <a:r>
              <a:rPr lang="en-US" sz="2400" dirty="0" err="1" smtClean="0">
                <a:latin typeface="Calibri" panose="020F0502020204030204" pitchFamily="34" charset="0"/>
              </a:rPr>
              <a:t>intralayer</a:t>
            </a:r>
            <a:r>
              <a:rPr lang="en-US" sz="2400" dirty="0" smtClean="0">
                <a:latin typeface="Calibri" panose="020F0502020204030204" pitchFamily="34" charset="0"/>
              </a:rPr>
              <a:t> </a:t>
            </a:r>
            <a:r>
              <a:rPr lang="en-US" sz="2400" dirty="0">
                <a:latin typeface="Calibri" panose="020F0502020204030204" pitchFamily="34" charset="0"/>
              </a:rPr>
              <a:t>and interlayer geometric design </a:t>
            </a:r>
            <a:r>
              <a:rPr lang="en-US" sz="2400" dirty="0" smtClean="0">
                <a:latin typeface="Calibri" panose="020F0502020204030204" pitchFamily="34" charset="0"/>
              </a:rPr>
              <a:t>rules</a:t>
            </a:r>
          </a:p>
          <a:p>
            <a:pPr eaLnBrk="1" hangingPunct="1"/>
            <a:r>
              <a:rPr lang="en-US" sz="2400" dirty="0" smtClean="0">
                <a:latin typeface="Calibri" panose="020F0502020204030204" pitchFamily="34" charset="0"/>
              </a:rPr>
              <a:t>defined </a:t>
            </a:r>
            <a:r>
              <a:rPr lang="en-US" sz="2400" dirty="0">
                <a:latin typeface="Calibri" panose="020F0502020204030204" pitchFamily="34" charset="0"/>
              </a:rPr>
              <a:t>the minimum </a:t>
            </a:r>
            <a:r>
              <a:rPr lang="en-US" sz="2400" dirty="0" smtClean="0">
                <a:latin typeface="Calibri" panose="020F0502020204030204" pitchFamily="34" charset="0"/>
              </a:rPr>
              <a:t>pitch:</a:t>
            </a:r>
          </a:p>
          <a:p>
            <a:pPr lvl="1" eaLnBrk="1" hangingPunct="1"/>
            <a:r>
              <a:rPr lang="en-US" sz="2000" dirty="0" smtClean="0">
                <a:latin typeface="Calibri" panose="020F0502020204030204" pitchFamily="34" charset="0"/>
              </a:rPr>
              <a:t> </a:t>
            </a:r>
            <a:r>
              <a:rPr lang="en-US" sz="2000" dirty="0">
                <a:latin typeface="Calibri" panose="020F0502020204030204" pitchFamily="34" charset="0"/>
              </a:rPr>
              <a:t>the sum of the minimum width and the minimum separation between two objects in the</a:t>
            </a:r>
            <a:r>
              <a:rPr lang="en-US" sz="2000" b="1" dirty="0">
                <a:latin typeface="Calibri" panose="020F0502020204030204" pitchFamily="34" charset="0"/>
              </a:rPr>
              <a:t> same </a:t>
            </a:r>
            <a:r>
              <a:rPr lang="en-US" sz="2000" dirty="0" smtClean="0">
                <a:latin typeface="Calibri" panose="020F0502020204030204" pitchFamily="34" charset="0"/>
              </a:rPr>
              <a:t>layer</a:t>
            </a:r>
            <a:endParaRPr lang="sv-SE" altLang="sv-SE" sz="2000" dirty="0">
              <a:latin typeface="Calibri" panose="020F0502020204030204" pitchFamily="34" charset="0"/>
            </a:endParaRPr>
          </a:p>
          <a:p>
            <a:pPr lvl="0" eaLnBrk="1" hangingPunct="1"/>
            <a:r>
              <a:rPr lang="en-US" sz="2400" dirty="0">
                <a:latin typeface="Calibri" panose="020F0502020204030204" pitchFamily="34" charset="0"/>
              </a:rPr>
              <a:t>s</a:t>
            </a:r>
            <a:r>
              <a:rPr lang="en-US" sz="2400" dirty="0" smtClean="0">
                <a:latin typeface="Calibri" panose="020F0502020204030204" pitchFamily="34" charset="0"/>
              </a:rPr>
              <a:t>tudied interlayer rules between objects in two different layers, like</a:t>
            </a:r>
          </a:p>
          <a:p>
            <a:pPr lvl="1" eaLnBrk="1" hangingPunct="1"/>
            <a:r>
              <a:rPr lang="sv-SE" altLang="sv-SE" sz="2000" dirty="0">
                <a:latin typeface="Calibri" panose="020F0502020204030204" pitchFamily="34" charset="0"/>
              </a:rPr>
              <a:t>MOSFET </a:t>
            </a:r>
            <a:r>
              <a:rPr lang="sv-SE" altLang="sv-SE" sz="2000" dirty="0" err="1">
                <a:latin typeface="Calibri" panose="020F0502020204030204" pitchFamily="34" charset="0"/>
              </a:rPr>
              <a:t>rules</a:t>
            </a:r>
            <a:r>
              <a:rPr lang="sv-SE" altLang="sv-SE" sz="2000" dirty="0">
                <a:latin typeface="Calibri" panose="020F0502020204030204" pitchFamily="34" charset="0"/>
              </a:rPr>
              <a:t> </a:t>
            </a:r>
            <a:r>
              <a:rPr lang="sv-SE" altLang="sv-SE" sz="2000" dirty="0" err="1">
                <a:latin typeface="Calibri" panose="020F0502020204030204" pitchFamily="34" charset="0"/>
              </a:rPr>
              <a:t>between</a:t>
            </a:r>
            <a:r>
              <a:rPr lang="sv-SE" altLang="sv-SE" sz="2000" dirty="0">
                <a:latin typeface="Calibri" panose="020F0502020204030204" pitchFamily="34" charset="0"/>
              </a:rPr>
              <a:t> poly and </a:t>
            </a:r>
            <a:r>
              <a:rPr lang="sv-SE" altLang="sv-SE" sz="2000" dirty="0" err="1">
                <a:latin typeface="Calibri" panose="020F0502020204030204" pitchFamily="34" charset="0"/>
              </a:rPr>
              <a:t>active</a:t>
            </a:r>
            <a:endParaRPr lang="sv-SE" altLang="sv-SE" sz="2000" dirty="0">
              <a:latin typeface="Calibri" panose="020F0502020204030204" pitchFamily="34" charset="0"/>
            </a:endParaRPr>
          </a:p>
          <a:p>
            <a:pPr lvl="1" eaLnBrk="1" hangingPunct="1"/>
            <a:r>
              <a:rPr lang="sv-SE" altLang="sv-SE" sz="2000" dirty="0" err="1" smtClean="0">
                <a:latin typeface="Calibri" panose="020F0502020204030204" pitchFamily="34" charset="0"/>
              </a:rPr>
              <a:t>contact</a:t>
            </a:r>
            <a:r>
              <a:rPr lang="sv-SE" altLang="sv-SE" sz="2000" dirty="0" smtClean="0">
                <a:latin typeface="Calibri" panose="020F0502020204030204" pitchFamily="34" charset="0"/>
              </a:rPr>
              <a:t> </a:t>
            </a:r>
            <a:r>
              <a:rPr lang="sv-SE" altLang="sv-SE" sz="2000" dirty="0">
                <a:latin typeface="Calibri" panose="020F0502020204030204" pitchFamily="34" charset="0"/>
              </a:rPr>
              <a:t>and via </a:t>
            </a:r>
            <a:r>
              <a:rPr lang="sv-SE" altLang="sv-SE" sz="2000" dirty="0" err="1">
                <a:latin typeface="Calibri" panose="020F0502020204030204" pitchFamily="34" charset="0"/>
              </a:rPr>
              <a:t>rules</a:t>
            </a:r>
            <a:r>
              <a:rPr lang="sv-SE" altLang="sv-SE" sz="2000" dirty="0">
                <a:latin typeface="Calibri" panose="020F0502020204030204" pitchFamily="34" charset="0"/>
              </a:rPr>
              <a:t> </a:t>
            </a:r>
            <a:r>
              <a:rPr lang="sv-SE" altLang="sv-SE" sz="2000" dirty="0" err="1">
                <a:latin typeface="Calibri" panose="020F0502020204030204" pitchFamily="34" charset="0"/>
              </a:rPr>
              <a:t>between</a:t>
            </a:r>
            <a:r>
              <a:rPr lang="sv-SE" altLang="sv-SE" sz="2000" dirty="0">
                <a:latin typeface="Calibri" panose="020F0502020204030204" pitchFamily="34" charset="0"/>
              </a:rPr>
              <a:t> </a:t>
            </a:r>
            <a:r>
              <a:rPr lang="sv-SE" altLang="sv-SE" sz="2000" dirty="0" err="1">
                <a:latin typeface="Calibri" panose="020F0502020204030204" pitchFamily="34" charset="0"/>
              </a:rPr>
              <a:t>contacts</a:t>
            </a:r>
            <a:r>
              <a:rPr lang="sv-SE" altLang="sv-SE" sz="2000" dirty="0">
                <a:latin typeface="Calibri" panose="020F0502020204030204" pitchFamily="34" charset="0"/>
              </a:rPr>
              <a:t> or </a:t>
            </a:r>
            <a:r>
              <a:rPr lang="sv-SE" altLang="sv-SE" sz="2000" dirty="0" err="1">
                <a:latin typeface="Calibri" panose="020F0502020204030204" pitchFamily="34" charset="0"/>
              </a:rPr>
              <a:t>vias</a:t>
            </a:r>
            <a:r>
              <a:rPr lang="sv-SE" altLang="sv-SE" sz="2000" dirty="0">
                <a:latin typeface="Calibri" panose="020F0502020204030204" pitchFamily="34" charset="0"/>
              </a:rPr>
              <a:t> to </a:t>
            </a:r>
            <a:r>
              <a:rPr lang="sv-SE" altLang="sv-SE" sz="2000" dirty="0" err="1">
                <a:latin typeface="Calibri" panose="020F0502020204030204" pitchFamily="34" charset="0"/>
              </a:rPr>
              <a:t>their</a:t>
            </a:r>
            <a:r>
              <a:rPr lang="sv-SE" altLang="sv-SE" sz="2000" dirty="0">
                <a:latin typeface="Calibri" panose="020F0502020204030204" pitchFamily="34" charset="0"/>
              </a:rPr>
              <a:t> </a:t>
            </a:r>
            <a:r>
              <a:rPr lang="sv-SE" altLang="sv-SE" sz="2000" dirty="0" err="1">
                <a:latin typeface="Calibri" panose="020F0502020204030204" pitchFamily="34" charset="0"/>
              </a:rPr>
              <a:t>bottom</a:t>
            </a:r>
            <a:r>
              <a:rPr lang="sv-SE" altLang="sv-SE" sz="2000" dirty="0">
                <a:latin typeface="Calibri" panose="020F0502020204030204" pitchFamily="34" charset="0"/>
              </a:rPr>
              <a:t> and </a:t>
            </a:r>
            <a:r>
              <a:rPr lang="sv-SE" altLang="sv-SE" sz="2000" dirty="0" err="1">
                <a:latin typeface="Calibri" panose="020F0502020204030204" pitchFamily="34" charset="0"/>
              </a:rPr>
              <a:t>top</a:t>
            </a:r>
            <a:r>
              <a:rPr lang="sv-SE" altLang="sv-SE" sz="2000" dirty="0">
                <a:latin typeface="Calibri" panose="020F0502020204030204" pitchFamily="34" charset="0"/>
              </a:rPr>
              <a:t> </a:t>
            </a:r>
            <a:r>
              <a:rPr lang="sv-SE" altLang="sv-SE" sz="2000" dirty="0" err="1">
                <a:latin typeface="Calibri" panose="020F0502020204030204" pitchFamily="34" charset="0"/>
              </a:rPr>
              <a:t>contacting</a:t>
            </a:r>
            <a:r>
              <a:rPr lang="sv-SE" altLang="sv-SE" sz="2000" dirty="0">
                <a:latin typeface="Calibri" panose="020F0502020204030204" pitchFamily="34" charset="0"/>
              </a:rPr>
              <a:t> </a:t>
            </a:r>
            <a:r>
              <a:rPr lang="sv-SE" altLang="sv-SE" sz="2000" dirty="0" err="1">
                <a:latin typeface="Calibri" panose="020F0502020204030204" pitchFamily="34" charset="0"/>
              </a:rPr>
              <a:t>layers</a:t>
            </a:r>
            <a:endParaRPr lang="sv-SE" altLang="sv-SE" sz="2000" dirty="0">
              <a:latin typeface="Calibri" panose="020F0502020204030204" pitchFamily="34" charset="0"/>
            </a:endParaRPr>
          </a:p>
          <a:p>
            <a:pPr eaLnBrk="1" hangingPunct="1"/>
            <a:r>
              <a:rPr lang="sv-SE" altLang="sv-SE" sz="2400" dirty="0" err="1">
                <a:latin typeface="Calibri" panose="020F0502020204030204" pitchFamily="34" charset="0"/>
              </a:rPr>
              <a:t>d</a:t>
            </a:r>
            <a:r>
              <a:rPr lang="sv-SE" altLang="sv-SE" sz="2400" dirty="0" err="1" smtClean="0">
                <a:latin typeface="Calibri" panose="020F0502020204030204" pitchFamily="34" charset="0"/>
              </a:rPr>
              <a:t>iscussed</a:t>
            </a:r>
            <a:r>
              <a:rPr lang="sv-SE" altLang="sv-SE" sz="2400" dirty="0" smtClean="0">
                <a:latin typeface="Calibri" panose="020F0502020204030204" pitchFamily="34" charset="0"/>
              </a:rPr>
              <a:t>  </a:t>
            </a:r>
            <a:r>
              <a:rPr lang="sv-SE" altLang="sv-SE" sz="2400" dirty="0">
                <a:latin typeface="Calibri" panose="020F0502020204030204" pitchFamily="34" charset="0"/>
              </a:rPr>
              <a:t>the </a:t>
            </a:r>
            <a:r>
              <a:rPr lang="sv-SE" altLang="sv-SE" sz="2400" dirty="0" err="1">
                <a:latin typeface="Calibri" panose="020F0502020204030204" pitchFamily="34" charset="0"/>
              </a:rPr>
              <a:t>prelab</a:t>
            </a:r>
            <a:r>
              <a:rPr lang="sv-SE" altLang="sv-SE" sz="2400" dirty="0">
                <a:latin typeface="Calibri" panose="020F0502020204030204" pitchFamily="34" charset="0"/>
              </a:rPr>
              <a:t> </a:t>
            </a:r>
            <a:r>
              <a:rPr lang="sv-SE" altLang="sv-SE" sz="2400" dirty="0" err="1">
                <a:latin typeface="Calibri" panose="020F0502020204030204" pitchFamily="34" charset="0"/>
              </a:rPr>
              <a:t>assignment</a:t>
            </a:r>
            <a:r>
              <a:rPr lang="sv-SE" altLang="sv-SE" sz="2400" dirty="0">
                <a:latin typeface="Calibri" panose="020F0502020204030204" pitchFamily="34" charset="0"/>
              </a:rPr>
              <a:t> to the layout </a:t>
            </a:r>
            <a:r>
              <a:rPr lang="sv-SE" altLang="sv-SE" sz="2400" dirty="0" err="1">
                <a:latin typeface="Calibri" panose="020F0502020204030204" pitchFamily="34" charset="0"/>
              </a:rPr>
              <a:t>lab</a:t>
            </a:r>
            <a:r>
              <a:rPr lang="sv-SE" altLang="sv-SE" sz="2400" dirty="0">
                <a:latin typeface="Calibri" panose="020F0502020204030204" pitchFamily="34" charset="0"/>
              </a:rPr>
              <a:t> session</a:t>
            </a:r>
          </a:p>
          <a:p>
            <a:pPr marL="0" lvl="0" indent="0" eaLnBrk="1" hangingPunct="1">
              <a:buNone/>
            </a:pPr>
            <a:endParaRPr lang="sv-SE" sz="2400" dirty="0"/>
          </a:p>
          <a:p>
            <a:pPr eaLnBrk="1" hangingPunct="1">
              <a:lnSpc>
                <a:spcPct val="80000"/>
              </a:lnSpc>
            </a:pPr>
            <a:endParaRPr lang="en-US" altLang="sv-SE" sz="2400" dirty="0">
              <a:latin typeface="Calibri" panose="020F0502020204030204" pitchFamily="34" charset="0"/>
            </a:endParaRPr>
          </a:p>
          <a:p>
            <a:endParaRPr lang="sv-SE" dirty="0"/>
          </a:p>
        </p:txBody>
      </p:sp>
      <p:sp>
        <p:nvSpPr>
          <p:cNvPr id="4" name="Date Placeholder 3"/>
          <p:cNvSpPr>
            <a:spLocks noGrp="1"/>
          </p:cNvSpPr>
          <p:nvPr>
            <p:ph type="dt" sz="half" idx="10"/>
          </p:nvPr>
        </p:nvSpPr>
        <p:spPr/>
        <p:txBody>
          <a:bodyPr/>
          <a:lstStyle/>
          <a:p>
            <a:pPr>
              <a:defRPr/>
            </a:pPr>
            <a:r>
              <a:rPr lang="sv-SE" smtClean="0"/>
              <a:t>2018-09-27</a:t>
            </a:r>
            <a:endParaRPr lang="en-US" dirty="0"/>
          </a:p>
        </p:txBody>
      </p:sp>
      <p:sp>
        <p:nvSpPr>
          <p:cNvPr id="5" name="Footer Placeholder 4"/>
          <p:cNvSpPr>
            <a:spLocks noGrp="1"/>
          </p:cNvSpPr>
          <p:nvPr>
            <p:ph type="ftr" sz="quarter" idx="11"/>
          </p:nvPr>
        </p:nvSpPr>
        <p:spPr/>
        <p:txBody>
          <a:bodyPr/>
          <a:lstStyle/>
          <a:p>
            <a:pPr>
              <a:defRPr/>
            </a:pPr>
            <a:r>
              <a:rPr lang="en-US" smtClean="0"/>
              <a:t>MCC092: Integrated electronic circuit design</a:t>
            </a:r>
            <a:endParaRPr lang="en-US" dirty="0"/>
          </a:p>
        </p:txBody>
      </p:sp>
      <p:sp>
        <p:nvSpPr>
          <p:cNvPr id="6" name="Slide Number Placeholder 5"/>
          <p:cNvSpPr>
            <a:spLocks noGrp="1"/>
          </p:cNvSpPr>
          <p:nvPr>
            <p:ph type="sldNum" sz="quarter" idx="12"/>
          </p:nvPr>
        </p:nvSpPr>
        <p:spPr/>
        <p:txBody>
          <a:bodyPr/>
          <a:lstStyle/>
          <a:p>
            <a:pPr>
              <a:defRPr/>
            </a:pPr>
            <a:fld id="{DED6E5F8-F9E8-41A2-8750-8834BED80EBD}" type="slidenum">
              <a:rPr lang="en-US" smtClean="0"/>
              <a:pPr>
                <a:defRPr/>
              </a:pPr>
              <a:t>56</a:t>
            </a:fld>
            <a:endParaRPr lang="en-US"/>
          </a:p>
        </p:txBody>
      </p:sp>
    </p:spTree>
    <p:extLst>
      <p:ext uri="{BB962C8B-B14F-4D97-AF65-F5344CB8AC3E}">
        <p14:creationId xmlns:p14="http://schemas.microsoft.com/office/powerpoint/2010/main" val="30662004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Euler paths</a:t>
            </a:r>
            <a:endParaRPr lang="en-US" dirty="0"/>
          </a:p>
        </p:txBody>
      </p:sp>
      <p:pic>
        <p:nvPicPr>
          <p:cNvPr id="7" name="Content Placeholder 6"/>
          <p:cNvPicPr>
            <a:picLocks noGrp="1" noChangeAspect="1"/>
          </p:cNvPicPr>
          <p:nvPr>
            <p:ph idx="1"/>
          </p:nvPr>
        </p:nvPicPr>
        <p:blipFill rotWithShape="1">
          <a:blip r:embed="rId2"/>
          <a:srcRect l="10743" r="10743"/>
          <a:stretch/>
        </p:blipFill>
        <p:spPr>
          <a:xfrm>
            <a:off x="3563888" y="1412776"/>
            <a:ext cx="4527550" cy="4525963"/>
          </a:xfrm>
        </p:spPr>
      </p:pic>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6</a:t>
            </a:fld>
            <a:endParaRPr lang="sv-SE"/>
          </a:p>
        </p:txBody>
      </p:sp>
      <p:sp>
        <p:nvSpPr>
          <p:cNvPr id="8" name="TextBox 7"/>
          <p:cNvSpPr txBox="1"/>
          <p:nvPr/>
        </p:nvSpPr>
        <p:spPr>
          <a:xfrm>
            <a:off x="539552" y="1844824"/>
            <a:ext cx="3312368" cy="2031325"/>
          </a:xfrm>
          <a:prstGeom prst="rect">
            <a:avLst/>
          </a:prstGeom>
          <a:noFill/>
        </p:spPr>
        <p:txBody>
          <a:bodyPr wrap="square" rtlCol="0">
            <a:spAutoFit/>
          </a:bodyPr>
          <a:lstStyle/>
          <a:p>
            <a:r>
              <a:rPr lang="en-US" dirty="0" smtClean="0"/>
              <a:t>It is a good idea to label the circuit nodes that are neither the output, nor VDD or VSS.</a:t>
            </a:r>
          </a:p>
          <a:p>
            <a:endParaRPr lang="en-US" dirty="0"/>
          </a:p>
          <a:p>
            <a:r>
              <a:rPr lang="en-US" dirty="0" smtClean="0"/>
              <a:t>I have done so here.</a:t>
            </a:r>
          </a:p>
          <a:p>
            <a:r>
              <a:rPr lang="en-US" dirty="0" smtClean="0"/>
              <a:t>There are four such nodes: </a:t>
            </a:r>
          </a:p>
          <a:p>
            <a:r>
              <a:rPr lang="en-US" dirty="0" smtClean="0">
                <a:solidFill>
                  <a:srgbClr val="00B0F0"/>
                </a:solidFill>
              </a:rPr>
              <a:t>A, B, C, D</a:t>
            </a:r>
            <a:r>
              <a:rPr lang="en-US" dirty="0" smtClean="0"/>
              <a:t>.</a:t>
            </a:r>
            <a:endParaRPr lang="en-US" dirty="0"/>
          </a:p>
        </p:txBody>
      </p:sp>
      <p:sp>
        <p:nvSpPr>
          <p:cNvPr id="3" name="TextBox 2"/>
          <p:cNvSpPr txBox="1"/>
          <p:nvPr/>
        </p:nvSpPr>
        <p:spPr>
          <a:xfrm>
            <a:off x="5508104" y="2411596"/>
            <a:ext cx="216024" cy="369332"/>
          </a:xfrm>
          <a:prstGeom prst="rect">
            <a:avLst/>
          </a:prstGeom>
          <a:noFill/>
        </p:spPr>
        <p:txBody>
          <a:bodyPr wrap="square" rtlCol="0">
            <a:spAutoFit/>
          </a:bodyPr>
          <a:lstStyle/>
          <a:p>
            <a:r>
              <a:rPr lang="en-US" dirty="0">
                <a:solidFill>
                  <a:srgbClr val="00B0F0"/>
                </a:solidFill>
              </a:rPr>
              <a:t>A</a:t>
            </a:r>
          </a:p>
        </p:txBody>
      </p:sp>
      <p:sp>
        <p:nvSpPr>
          <p:cNvPr id="9" name="TextBox 8"/>
          <p:cNvSpPr txBox="1"/>
          <p:nvPr/>
        </p:nvSpPr>
        <p:spPr>
          <a:xfrm>
            <a:off x="5508104" y="2710661"/>
            <a:ext cx="423664" cy="646331"/>
          </a:xfrm>
          <a:prstGeom prst="rect">
            <a:avLst/>
          </a:prstGeom>
          <a:noFill/>
        </p:spPr>
        <p:txBody>
          <a:bodyPr wrap="square" rtlCol="0">
            <a:spAutoFit/>
          </a:bodyPr>
          <a:lstStyle/>
          <a:p>
            <a:endParaRPr lang="en-US" dirty="0" smtClean="0"/>
          </a:p>
          <a:p>
            <a:r>
              <a:rPr lang="en-US" dirty="0" smtClean="0">
                <a:solidFill>
                  <a:srgbClr val="00B0F0"/>
                </a:solidFill>
              </a:rPr>
              <a:t>B</a:t>
            </a:r>
            <a:endParaRPr lang="en-US" dirty="0">
              <a:solidFill>
                <a:srgbClr val="00B0F0"/>
              </a:solidFill>
            </a:endParaRPr>
          </a:p>
        </p:txBody>
      </p:sp>
      <p:sp>
        <p:nvSpPr>
          <p:cNvPr id="10" name="TextBox 9"/>
          <p:cNvSpPr txBox="1"/>
          <p:nvPr/>
        </p:nvSpPr>
        <p:spPr>
          <a:xfrm>
            <a:off x="6372200" y="4005064"/>
            <a:ext cx="312906" cy="369332"/>
          </a:xfrm>
          <a:prstGeom prst="rect">
            <a:avLst/>
          </a:prstGeom>
          <a:noFill/>
        </p:spPr>
        <p:txBody>
          <a:bodyPr wrap="none" rtlCol="0">
            <a:spAutoFit/>
          </a:bodyPr>
          <a:lstStyle/>
          <a:p>
            <a:r>
              <a:rPr lang="en-US" dirty="0" smtClean="0">
                <a:solidFill>
                  <a:srgbClr val="00B0F0"/>
                </a:solidFill>
              </a:rPr>
              <a:t>C</a:t>
            </a:r>
            <a:endParaRPr lang="en-US" dirty="0">
              <a:solidFill>
                <a:srgbClr val="00B0F0"/>
              </a:solidFill>
            </a:endParaRPr>
          </a:p>
        </p:txBody>
      </p:sp>
      <p:sp>
        <p:nvSpPr>
          <p:cNvPr id="11" name="TextBox 10"/>
          <p:cNvSpPr txBox="1"/>
          <p:nvPr/>
        </p:nvSpPr>
        <p:spPr>
          <a:xfrm>
            <a:off x="6804248" y="4725144"/>
            <a:ext cx="326682" cy="369332"/>
          </a:xfrm>
          <a:prstGeom prst="rect">
            <a:avLst/>
          </a:prstGeom>
          <a:noFill/>
        </p:spPr>
        <p:txBody>
          <a:bodyPr wrap="none" rtlCol="0">
            <a:spAutoFit/>
          </a:bodyPr>
          <a:lstStyle/>
          <a:p>
            <a:r>
              <a:rPr lang="en-US" dirty="0" smtClean="0">
                <a:solidFill>
                  <a:srgbClr val="00B0F0"/>
                </a:solidFill>
              </a:rPr>
              <a:t>D</a:t>
            </a:r>
            <a:endParaRPr lang="en-US" dirty="0">
              <a:solidFill>
                <a:srgbClr val="00B0F0"/>
              </a:solidFill>
            </a:endParaRPr>
          </a:p>
        </p:txBody>
      </p:sp>
    </p:spTree>
    <p:extLst>
      <p:ext uri="{BB962C8B-B14F-4D97-AF65-F5344CB8AC3E}">
        <p14:creationId xmlns:p14="http://schemas.microsoft.com/office/powerpoint/2010/main" val="3983299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Euler paths</a:t>
            </a:r>
            <a:endParaRPr lang="en-US" dirty="0"/>
          </a:p>
        </p:txBody>
      </p:sp>
      <p:pic>
        <p:nvPicPr>
          <p:cNvPr id="7" name="Content Placeholder 6"/>
          <p:cNvPicPr>
            <a:picLocks noGrp="1" noChangeAspect="1"/>
          </p:cNvPicPr>
          <p:nvPr>
            <p:ph idx="1"/>
          </p:nvPr>
        </p:nvPicPr>
        <p:blipFill rotWithShape="1">
          <a:blip r:embed="rId2"/>
          <a:srcRect l="34960" t="330" r="26433" b="46374"/>
          <a:stretch/>
        </p:blipFill>
        <p:spPr>
          <a:xfrm>
            <a:off x="4900706" y="1412776"/>
            <a:ext cx="2226235" cy="2412165"/>
          </a:xfrm>
        </p:spPr>
      </p:pic>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7</a:t>
            </a:fld>
            <a:endParaRPr lang="sv-SE"/>
          </a:p>
        </p:txBody>
      </p:sp>
      <p:sp>
        <p:nvSpPr>
          <p:cNvPr id="8" name="TextBox 7"/>
          <p:cNvSpPr txBox="1"/>
          <p:nvPr/>
        </p:nvSpPr>
        <p:spPr>
          <a:xfrm>
            <a:off x="539552" y="1844824"/>
            <a:ext cx="3312368" cy="4247317"/>
          </a:xfrm>
          <a:prstGeom prst="rect">
            <a:avLst/>
          </a:prstGeom>
          <a:noFill/>
        </p:spPr>
        <p:txBody>
          <a:bodyPr wrap="square" rtlCol="0">
            <a:spAutoFit/>
          </a:bodyPr>
          <a:lstStyle/>
          <a:p>
            <a:r>
              <a:rPr lang="en-US" dirty="0" smtClean="0"/>
              <a:t>How many transistors are connected to each of the circuit nodes in the </a:t>
            </a:r>
            <a:r>
              <a:rPr lang="en-US" b="1" dirty="0" smtClean="0"/>
              <a:t>p-net</a:t>
            </a:r>
            <a:r>
              <a:rPr lang="en-US" dirty="0" smtClean="0"/>
              <a:t>?</a:t>
            </a:r>
          </a:p>
          <a:p>
            <a:r>
              <a:rPr lang="en-US" dirty="0" smtClean="0"/>
              <a:t>VDD: 3</a:t>
            </a:r>
          </a:p>
          <a:p>
            <a:r>
              <a:rPr lang="en-US" dirty="0" smtClean="0"/>
              <a:t>A: 3</a:t>
            </a:r>
          </a:p>
          <a:p>
            <a:r>
              <a:rPr lang="en-US" dirty="0" smtClean="0"/>
              <a:t>B: 3</a:t>
            </a:r>
          </a:p>
          <a:p>
            <a:r>
              <a:rPr lang="en-US" dirty="0" smtClean="0"/>
              <a:t>Y’: 1</a:t>
            </a:r>
          </a:p>
          <a:p>
            <a:endParaRPr lang="en-US" dirty="0"/>
          </a:p>
          <a:p>
            <a:r>
              <a:rPr lang="en-US" dirty="0" smtClean="0"/>
              <a:t>For an Euler path to exist there can only be 0 or 2 vertices (that is circuit nodes) with odd number of edges (that is transistors).</a:t>
            </a:r>
          </a:p>
          <a:p>
            <a:endParaRPr lang="en-US" dirty="0"/>
          </a:p>
          <a:p>
            <a:r>
              <a:rPr lang="en-US" dirty="0" smtClean="0"/>
              <a:t>So with this schematic for the p-net there is no Euler path.</a:t>
            </a:r>
            <a:endParaRPr lang="en-US" dirty="0"/>
          </a:p>
        </p:txBody>
      </p:sp>
      <p:sp>
        <p:nvSpPr>
          <p:cNvPr id="3" name="TextBox 2"/>
          <p:cNvSpPr txBox="1"/>
          <p:nvPr/>
        </p:nvSpPr>
        <p:spPr>
          <a:xfrm>
            <a:off x="5508104" y="2411596"/>
            <a:ext cx="216024" cy="369332"/>
          </a:xfrm>
          <a:prstGeom prst="rect">
            <a:avLst/>
          </a:prstGeom>
          <a:noFill/>
        </p:spPr>
        <p:txBody>
          <a:bodyPr wrap="square" rtlCol="0">
            <a:spAutoFit/>
          </a:bodyPr>
          <a:lstStyle/>
          <a:p>
            <a:r>
              <a:rPr lang="en-US" dirty="0">
                <a:solidFill>
                  <a:srgbClr val="00B0F0"/>
                </a:solidFill>
              </a:rPr>
              <a:t>A</a:t>
            </a:r>
          </a:p>
        </p:txBody>
      </p:sp>
      <p:sp>
        <p:nvSpPr>
          <p:cNvPr id="9" name="TextBox 8"/>
          <p:cNvSpPr txBox="1"/>
          <p:nvPr/>
        </p:nvSpPr>
        <p:spPr>
          <a:xfrm>
            <a:off x="5508104" y="2710661"/>
            <a:ext cx="423664" cy="646331"/>
          </a:xfrm>
          <a:prstGeom prst="rect">
            <a:avLst/>
          </a:prstGeom>
          <a:noFill/>
        </p:spPr>
        <p:txBody>
          <a:bodyPr wrap="square" rtlCol="0">
            <a:spAutoFit/>
          </a:bodyPr>
          <a:lstStyle/>
          <a:p>
            <a:endParaRPr lang="en-US" dirty="0" smtClean="0"/>
          </a:p>
          <a:p>
            <a:r>
              <a:rPr lang="en-US" dirty="0" smtClean="0">
                <a:solidFill>
                  <a:srgbClr val="00B0F0"/>
                </a:solidFill>
              </a:rPr>
              <a:t>B</a:t>
            </a:r>
            <a:endParaRPr lang="en-US" dirty="0">
              <a:solidFill>
                <a:srgbClr val="00B0F0"/>
              </a:solidFill>
            </a:endParaRPr>
          </a:p>
        </p:txBody>
      </p:sp>
    </p:spTree>
    <p:extLst>
      <p:ext uri="{BB962C8B-B14F-4D97-AF65-F5344CB8AC3E}">
        <p14:creationId xmlns:p14="http://schemas.microsoft.com/office/powerpoint/2010/main" val="16249262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39552" y="1844824"/>
            <a:ext cx="3312368" cy="4247317"/>
          </a:xfrm>
          <a:prstGeom prst="rect">
            <a:avLst/>
          </a:prstGeom>
          <a:noFill/>
        </p:spPr>
        <p:txBody>
          <a:bodyPr wrap="square" rtlCol="0">
            <a:spAutoFit/>
          </a:bodyPr>
          <a:lstStyle/>
          <a:p>
            <a:r>
              <a:rPr lang="en-US" dirty="0" smtClean="0"/>
              <a:t>How many transistors are connected to each of the circuit nodes in the </a:t>
            </a:r>
            <a:r>
              <a:rPr lang="en-US" b="1" dirty="0"/>
              <a:t>n</a:t>
            </a:r>
            <a:r>
              <a:rPr lang="en-US" b="1" dirty="0" smtClean="0"/>
              <a:t>-net</a:t>
            </a:r>
            <a:r>
              <a:rPr lang="en-US" dirty="0" smtClean="0"/>
              <a:t>?</a:t>
            </a:r>
          </a:p>
          <a:p>
            <a:r>
              <a:rPr lang="en-US" dirty="0" smtClean="0"/>
              <a:t>VSS/</a:t>
            </a:r>
            <a:r>
              <a:rPr lang="en-US" dirty="0" err="1" smtClean="0"/>
              <a:t>gnd</a:t>
            </a:r>
            <a:r>
              <a:rPr lang="en-US" dirty="0" smtClean="0"/>
              <a:t>: </a:t>
            </a:r>
            <a:r>
              <a:rPr lang="en-US" dirty="0"/>
              <a:t>2</a:t>
            </a:r>
            <a:endParaRPr lang="en-US" dirty="0" smtClean="0"/>
          </a:p>
          <a:p>
            <a:r>
              <a:rPr lang="en-US" dirty="0" smtClean="0"/>
              <a:t>D: 3</a:t>
            </a:r>
          </a:p>
          <a:p>
            <a:r>
              <a:rPr lang="en-US" dirty="0" smtClean="0"/>
              <a:t>C: </a:t>
            </a:r>
            <a:r>
              <a:rPr lang="en-US" dirty="0" smtClean="0"/>
              <a:t>2</a:t>
            </a:r>
          </a:p>
          <a:p>
            <a:r>
              <a:rPr lang="en-US" dirty="0" smtClean="0"/>
              <a:t>Y’: 3</a:t>
            </a:r>
          </a:p>
          <a:p>
            <a:r>
              <a:rPr lang="en-US" dirty="0" smtClean="0"/>
              <a:t>There are two vertices (circuit nodes) with an odd number of edges (transistors</a:t>
            </a:r>
            <a:r>
              <a:rPr lang="en-US" dirty="0" smtClean="0"/>
              <a:t>). </a:t>
            </a:r>
            <a:r>
              <a:rPr lang="en-US" dirty="0" smtClean="0"/>
              <a:t>Thus, an Euler path can be formed. It has to start and end in the circuit nodes with odd number of transistors: The output, Y, and internal node D.</a:t>
            </a:r>
            <a:endParaRPr lang="en-US" dirty="0"/>
          </a:p>
        </p:txBody>
      </p:sp>
      <p:sp>
        <p:nvSpPr>
          <p:cNvPr id="2" name="Title 1"/>
          <p:cNvSpPr>
            <a:spLocks noGrp="1"/>
          </p:cNvSpPr>
          <p:nvPr>
            <p:ph type="title"/>
          </p:nvPr>
        </p:nvSpPr>
        <p:spPr/>
        <p:txBody>
          <a:bodyPr/>
          <a:lstStyle/>
          <a:p>
            <a:r>
              <a:rPr lang="en-US" dirty="0" smtClean="0"/>
              <a:t>Example Euler paths</a:t>
            </a:r>
            <a:endParaRPr lang="en-US" dirty="0"/>
          </a:p>
        </p:txBody>
      </p:sp>
      <p:pic>
        <p:nvPicPr>
          <p:cNvPr id="7" name="Content Placeholder 6"/>
          <p:cNvPicPr>
            <a:picLocks noGrp="1" noChangeAspect="1"/>
          </p:cNvPicPr>
          <p:nvPr>
            <p:ph idx="1"/>
          </p:nvPr>
        </p:nvPicPr>
        <p:blipFill rotWithShape="1">
          <a:blip r:embed="rId2"/>
          <a:srcRect l="17084" t="53296" r="30837"/>
          <a:stretch/>
        </p:blipFill>
        <p:spPr>
          <a:xfrm>
            <a:off x="3929529" y="3824941"/>
            <a:ext cx="3003178" cy="2113798"/>
          </a:xfrm>
        </p:spPr>
      </p:pic>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8</a:t>
            </a:fld>
            <a:endParaRPr lang="sv-SE"/>
          </a:p>
        </p:txBody>
      </p:sp>
      <p:sp>
        <p:nvSpPr>
          <p:cNvPr id="10" name="TextBox 9"/>
          <p:cNvSpPr txBox="1"/>
          <p:nvPr/>
        </p:nvSpPr>
        <p:spPr>
          <a:xfrm>
            <a:off x="6372200" y="4005064"/>
            <a:ext cx="312906" cy="369332"/>
          </a:xfrm>
          <a:prstGeom prst="rect">
            <a:avLst/>
          </a:prstGeom>
          <a:noFill/>
        </p:spPr>
        <p:txBody>
          <a:bodyPr wrap="none" rtlCol="0">
            <a:spAutoFit/>
          </a:bodyPr>
          <a:lstStyle/>
          <a:p>
            <a:r>
              <a:rPr lang="en-US" dirty="0" smtClean="0">
                <a:solidFill>
                  <a:srgbClr val="00B0F0"/>
                </a:solidFill>
              </a:rPr>
              <a:t>C</a:t>
            </a:r>
            <a:endParaRPr lang="en-US" dirty="0">
              <a:solidFill>
                <a:srgbClr val="00B0F0"/>
              </a:solidFill>
            </a:endParaRPr>
          </a:p>
        </p:txBody>
      </p:sp>
      <p:sp>
        <p:nvSpPr>
          <p:cNvPr id="11" name="TextBox 10"/>
          <p:cNvSpPr txBox="1"/>
          <p:nvPr/>
        </p:nvSpPr>
        <p:spPr>
          <a:xfrm>
            <a:off x="6804248" y="4725144"/>
            <a:ext cx="326682" cy="369332"/>
          </a:xfrm>
          <a:prstGeom prst="rect">
            <a:avLst/>
          </a:prstGeom>
          <a:noFill/>
        </p:spPr>
        <p:txBody>
          <a:bodyPr wrap="none" rtlCol="0">
            <a:spAutoFit/>
          </a:bodyPr>
          <a:lstStyle/>
          <a:p>
            <a:r>
              <a:rPr lang="en-US" dirty="0" smtClean="0">
                <a:solidFill>
                  <a:srgbClr val="00B0F0"/>
                </a:solidFill>
              </a:rPr>
              <a:t>D</a:t>
            </a:r>
            <a:endParaRPr lang="en-US" dirty="0">
              <a:solidFill>
                <a:srgbClr val="00B0F0"/>
              </a:solidFill>
            </a:endParaRPr>
          </a:p>
        </p:txBody>
      </p:sp>
    </p:spTree>
    <p:extLst>
      <p:ext uri="{BB962C8B-B14F-4D97-AF65-F5344CB8AC3E}">
        <p14:creationId xmlns:p14="http://schemas.microsoft.com/office/powerpoint/2010/main" val="2834597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hematic-3inputPG-Euler.pdf"/>
          <p:cNvPicPr>
            <a:picLocks noChangeAspect="1"/>
          </p:cNvPicPr>
          <p:nvPr/>
        </p:nvPicPr>
        <p:blipFill rotWithShape="1">
          <a:blip r:embed="rId2">
            <a:extLst>
              <a:ext uri="{28A0092B-C50C-407E-A947-70E740481C1C}">
                <a14:useLocalDpi xmlns:a14="http://schemas.microsoft.com/office/drawing/2010/main" val="0"/>
              </a:ext>
            </a:extLst>
          </a:blip>
          <a:srcRect l="-490" t="32561" r="67504" b="37552"/>
          <a:stretch/>
        </p:blipFill>
        <p:spPr>
          <a:xfrm>
            <a:off x="3419872" y="3861048"/>
            <a:ext cx="4032448" cy="2740178"/>
          </a:xfrm>
          <a:prstGeom prst="rect">
            <a:avLst/>
          </a:prstGeom>
        </p:spPr>
      </p:pic>
      <p:sp>
        <p:nvSpPr>
          <p:cNvPr id="14" name="TextBox 13"/>
          <p:cNvSpPr txBox="1"/>
          <p:nvPr/>
        </p:nvSpPr>
        <p:spPr>
          <a:xfrm>
            <a:off x="539552" y="1844824"/>
            <a:ext cx="2736304" cy="2308324"/>
          </a:xfrm>
          <a:prstGeom prst="rect">
            <a:avLst/>
          </a:prstGeom>
          <a:noFill/>
        </p:spPr>
        <p:txBody>
          <a:bodyPr wrap="square" rtlCol="0">
            <a:spAutoFit/>
          </a:bodyPr>
          <a:lstStyle/>
          <a:p>
            <a:r>
              <a:rPr lang="en-US" dirty="0" smtClean="0"/>
              <a:t>We have to start in a odd node and end in the other odd node.</a:t>
            </a:r>
          </a:p>
          <a:p>
            <a:endParaRPr lang="en-US" dirty="0" smtClean="0"/>
          </a:p>
          <a:p>
            <a:r>
              <a:rPr lang="en-US" dirty="0" smtClean="0"/>
              <a:t>Here is one solution.</a:t>
            </a:r>
          </a:p>
          <a:p>
            <a:r>
              <a:rPr lang="en-US" dirty="0" smtClean="0"/>
              <a:t>There are several</a:t>
            </a:r>
          </a:p>
          <a:p>
            <a:r>
              <a:rPr lang="en-US" dirty="0" smtClean="0"/>
              <a:t>other </a:t>
            </a:r>
            <a:r>
              <a:rPr lang="en-US" dirty="0" smtClean="0"/>
              <a:t>possibilities.</a:t>
            </a:r>
          </a:p>
          <a:p>
            <a:endParaRPr lang="en-US" dirty="0"/>
          </a:p>
        </p:txBody>
      </p:sp>
      <p:sp>
        <p:nvSpPr>
          <p:cNvPr id="2" name="Title 1"/>
          <p:cNvSpPr>
            <a:spLocks noGrp="1"/>
          </p:cNvSpPr>
          <p:nvPr>
            <p:ph type="title"/>
          </p:nvPr>
        </p:nvSpPr>
        <p:spPr/>
        <p:txBody>
          <a:bodyPr/>
          <a:lstStyle/>
          <a:p>
            <a:r>
              <a:rPr lang="en-US" dirty="0" smtClean="0"/>
              <a:t>Example Euler paths</a:t>
            </a:r>
            <a:endParaRPr lang="en-US" dirty="0"/>
          </a:p>
        </p:txBody>
      </p:sp>
      <p:sp>
        <p:nvSpPr>
          <p:cNvPr id="4" name="Date Placeholder 3"/>
          <p:cNvSpPr>
            <a:spLocks noGrp="1"/>
          </p:cNvSpPr>
          <p:nvPr>
            <p:ph type="dt" sz="half" idx="10"/>
          </p:nvPr>
        </p:nvSpPr>
        <p:spPr/>
        <p:txBody>
          <a:bodyPr/>
          <a:lstStyle/>
          <a:p>
            <a:r>
              <a:rPr lang="sv-SE" smtClean="0"/>
              <a:t>2018-09-27</a:t>
            </a:r>
            <a:endParaRPr lang="sv-SE"/>
          </a:p>
        </p:txBody>
      </p:sp>
      <p:sp>
        <p:nvSpPr>
          <p:cNvPr id="5" name="Footer Placeholder 4"/>
          <p:cNvSpPr>
            <a:spLocks noGrp="1"/>
          </p:cNvSpPr>
          <p:nvPr>
            <p:ph type="ftr" sz="quarter" idx="11"/>
          </p:nvPr>
        </p:nvSpPr>
        <p:spPr/>
        <p:txBody>
          <a:bodyPr/>
          <a:lstStyle/>
          <a:p>
            <a:r>
              <a:rPr lang="sv-SE" smtClean="0"/>
              <a:t>MCC092: Integrated electronic circuit design</a:t>
            </a:r>
            <a:endParaRPr lang="sv-SE"/>
          </a:p>
        </p:txBody>
      </p:sp>
      <p:sp>
        <p:nvSpPr>
          <p:cNvPr id="6" name="Slide Number Placeholder 5"/>
          <p:cNvSpPr>
            <a:spLocks noGrp="1"/>
          </p:cNvSpPr>
          <p:nvPr>
            <p:ph type="sldNum" sz="quarter" idx="12"/>
          </p:nvPr>
        </p:nvSpPr>
        <p:spPr/>
        <p:txBody>
          <a:bodyPr/>
          <a:lstStyle/>
          <a:p>
            <a:fld id="{112B585A-C521-441E-B402-A9F7912DA359}" type="slidenum">
              <a:rPr lang="sv-SE" smtClean="0"/>
              <a:t>9</a:t>
            </a:fld>
            <a:endParaRPr lang="sv-SE"/>
          </a:p>
        </p:txBody>
      </p:sp>
      <p:sp>
        <p:nvSpPr>
          <p:cNvPr id="10" name="TextBox 9"/>
          <p:cNvSpPr txBox="1"/>
          <p:nvPr/>
        </p:nvSpPr>
        <p:spPr>
          <a:xfrm>
            <a:off x="6300192" y="4293096"/>
            <a:ext cx="312906" cy="369332"/>
          </a:xfrm>
          <a:prstGeom prst="rect">
            <a:avLst/>
          </a:prstGeom>
          <a:noFill/>
        </p:spPr>
        <p:txBody>
          <a:bodyPr wrap="none" rtlCol="0">
            <a:spAutoFit/>
          </a:bodyPr>
          <a:lstStyle/>
          <a:p>
            <a:r>
              <a:rPr lang="en-US" dirty="0" smtClean="0">
                <a:solidFill>
                  <a:srgbClr val="00B0F0"/>
                </a:solidFill>
              </a:rPr>
              <a:t>C</a:t>
            </a:r>
            <a:endParaRPr lang="en-US" dirty="0">
              <a:solidFill>
                <a:srgbClr val="00B0F0"/>
              </a:solidFill>
            </a:endParaRPr>
          </a:p>
        </p:txBody>
      </p:sp>
      <p:sp>
        <p:nvSpPr>
          <p:cNvPr id="11" name="TextBox 10"/>
          <p:cNvSpPr txBox="1"/>
          <p:nvPr/>
        </p:nvSpPr>
        <p:spPr>
          <a:xfrm>
            <a:off x="7308304" y="5085184"/>
            <a:ext cx="288032" cy="369332"/>
          </a:xfrm>
          <a:prstGeom prst="rect">
            <a:avLst/>
          </a:prstGeom>
          <a:noFill/>
        </p:spPr>
        <p:txBody>
          <a:bodyPr wrap="square" rtlCol="0">
            <a:spAutoFit/>
          </a:bodyPr>
          <a:lstStyle/>
          <a:p>
            <a:r>
              <a:rPr lang="en-US" dirty="0" smtClean="0">
                <a:solidFill>
                  <a:srgbClr val="00B0F0"/>
                </a:solidFill>
              </a:rPr>
              <a:t>D</a:t>
            </a:r>
            <a:endParaRPr lang="en-US" dirty="0">
              <a:solidFill>
                <a:srgbClr val="00B0F0"/>
              </a:solidFill>
            </a:endParaRPr>
          </a:p>
        </p:txBody>
      </p:sp>
    </p:spTree>
    <p:extLst>
      <p:ext uri="{BB962C8B-B14F-4D97-AF65-F5344CB8AC3E}">
        <p14:creationId xmlns:p14="http://schemas.microsoft.com/office/powerpoint/2010/main" val="1299652689"/>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9|18.9|0.7|0.7|0.8"/>
</p:tagLst>
</file>

<file path=ppt/tags/tag2.xml><?xml version="1.0" encoding="utf-8"?>
<p:tagLst xmlns:a="http://schemas.openxmlformats.org/drawingml/2006/main" xmlns:r="http://schemas.openxmlformats.org/officeDocument/2006/relationships" xmlns:p="http://schemas.openxmlformats.org/presentationml/2006/main">
  <p:tag name="TIMING" val="|28.9|18.9|0.7|0.7|0.8"/>
</p:tagLst>
</file>

<file path=ppt/tags/tag3.xml><?xml version="1.0" encoding="utf-8"?>
<p:tagLst xmlns:a="http://schemas.openxmlformats.org/drawingml/2006/main" xmlns:r="http://schemas.openxmlformats.org/officeDocument/2006/relationships" xmlns:p="http://schemas.openxmlformats.org/presentationml/2006/main">
  <p:tag name="TIMING" val="|28.9|18.9|0.7|0.7|0.8"/>
</p:tagLst>
</file>

<file path=ppt/tags/tag4.xml><?xml version="1.0" encoding="utf-8"?>
<p:tagLst xmlns:a="http://schemas.openxmlformats.org/drawingml/2006/main" xmlns:r="http://schemas.openxmlformats.org/officeDocument/2006/relationships" xmlns:p="http://schemas.openxmlformats.org/presentationml/2006/main">
  <p:tag name="TIMING" val="|26.7|17.7|13.6|14.7|10.9|8|20.7|17|11.2|3.5|15.3|9.2|7.6|22.9|20.7|25.6|12.3|16.2|14.4"/>
</p:tagLst>
</file>

<file path=ppt/theme/theme1.xml><?xml version="1.0" encoding="utf-8"?>
<a:theme xmlns:a="http://schemas.openxmlformats.org/drawingml/2006/main" name="Lecture 7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 7b.potx</Template>
  <TotalTime>11416</TotalTime>
  <Words>4112</Words>
  <Application>Microsoft Macintosh PowerPoint</Application>
  <PresentationFormat>On-screen Show (4:3)</PresentationFormat>
  <Paragraphs>1041</Paragraphs>
  <Slides>56</Slides>
  <Notes>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Lecture 7b</vt:lpstr>
      <vt:lpstr>Equation</vt:lpstr>
      <vt:lpstr>Microsoft Equation</vt:lpstr>
      <vt:lpstr>Geometric design rules Postlab lab 2 Prelab lab 3</vt:lpstr>
      <vt:lpstr>Week 4</vt:lpstr>
      <vt:lpstr>Practical things</vt:lpstr>
      <vt:lpstr>From MUD cards</vt:lpstr>
      <vt:lpstr>Inverter mask set and fabrication</vt:lpstr>
      <vt:lpstr>Example Euler paths</vt:lpstr>
      <vt:lpstr>Example Euler paths</vt:lpstr>
      <vt:lpstr>Example Euler paths</vt:lpstr>
      <vt:lpstr>Example Euler paths</vt:lpstr>
      <vt:lpstr>Example Euler paths</vt:lpstr>
      <vt:lpstr>Example Euler paths</vt:lpstr>
      <vt:lpstr>Example Euler paths</vt:lpstr>
      <vt:lpstr>Example with quiz</vt:lpstr>
      <vt:lpstr>Postlab 2</vt:lpstr>
      <vt:lpstr>Prelab 2</vt:lpstr>
      <vt:lpstr>Iterative logic arrays: FULL ADDER</vt:lpstr>
      <vt:lpstr>Iterative logic arrays: FULL ADDER</vt:lpstr>
      <vt:lpstr>Iterative logic arrays: FULL ADDER</vt:lpstr>
      <vt:lpstr>Designing the carry cell</vt:lpstr>
      <vt:lpstr>Designing the carry cell</vt:lpstr>
      <vt:lpstr>Designing the carry cell</vt:lpstr>
      <vt:lpstr>2015 hand-in examples</vt:lpstr>
      <vt:lpstr>2015 hand-in examples</vt:lpstr>
      <vt:lpstr>2017 hand-in example</vt:lpstr>
      <vt:lpstr>2017 hand-in example</vt:lpstr>
      <vt:lpstr>PowerPoint Presentation</vt:lpstr>
      <vt:lpstr>PowerPoint Presentation</vt:lpstr>
      <vt:lpstr>Simulating the carry cell Impact of test signals</vt:lpstr>
      <vt:lpstr>Simulated propagation delays TT models</vt:lpstr>
      <vt:lpstr>Optimizing the size of the inverter</vt:lpstr>
      <vt:lpstr>Textbook solution</vt:lpstr>
      <vt:lpstr>Textbook solution</vt:lpstr>
      <vt:lpstr>Textbook solution</vt:lpstr>
      <vt:lpstr>Textbook solution</vt:lpstr>
      <vt:lpstr>Textbook solution</vt:lpstr>
      <vt:lpstr>What is the critical path for entire adder?</vt:lpstr>
      <vt:lpstr>Precomputing from A and B simplifies carry (and sum) computing </vt:lpstr>
      <vt:lpstr>Precomputing from A and B simplifies carry (and sum) computing </vt:lpstr>
      <vt:lpstr>Conclusion</vt:lpstr>
      <vt:lpstr>Aim of the lecture</vt:lpstr>
      <vt:lpstr>Why rules?</vt:lpstr>
      <vt:lpstr>Who invented the simple (lambda) CMOS rules?</vt:lpstr>
      <vt:lpstr>Geometric design rules</vt:lpstr>
      <vt:lpstr>Geometric design rules</vt:lpstr>
      <vt:lpstr>Geometric design rules</vt:lpstr>
      <vt:lpstr>Geometric design rules</vt:lpstr>
      <vt:lpstr>Geometric design rules</vt:lpstr>
      <vt:lpstr>Detailed contacts</vt:lpstr>
      <vt:lpstr>Geometric design rules</vt:lpstr>
      <vt:lpstr>Prelab 3 assignment</vt:lpstr>
      <vt:lpstr>Prelab 3 layout templates</vt:lpstr>
      <vt:lpstr>Prelab 3 layout templates</vt:lpstr>
      <vt:lpstr>The layers</vt:lpstr>
      <vt:lpstr>Example of layers</vt:lpstr>
      <vt:lpstr>CMOS Layout</vt:lpstr>
      <vt:lpstr>Summary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Inverter</dc:title>
  <dc:creator>användare</dc:creator>
  <cp:lastModifiedBy>Lena Petersson</cp:lastModifiedBy>
  <cp:revision>202</cp:revision>
  <dcterms:created xsi:type="dcterms:W3CDTF">2016-09-11T17:14:50Z</dcterms:created>
  <dcterms:modified xsi:type="dcterms:W3CDTF">2018-09-27T15:20:27Z</dcterms:modified>
</cp:coreProperties>
</file>