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88" r:id="rId2"/>
    <p:sldId id="303" r:id="rId3"/>
    <p:sldId id="307" r:id="rId4"/>
    <p:sldId id="344" r:id="rId5"/>
    <p:sldId id="346" r:id="rId6"/>
    <p:sldId id="350" r:id="rId7"/>
    <p:sldId id="348" r:id="rId8"/>
    <p:sldId id="349" r:id="rId9"/>
    <p:sldId id="347" r:id="rId10"/>
    <p:sldId id="351" r:id="rId11"/>
    <p:sldId id="352" r:id="rId12"/>
    <p:sldId id="306" r:id="rId13"/>
    <p:sldId id="308" r:id="rId14"/>
    <p:sldId id="309" r:id="rId15"/>
    <p:sldId id="310" r:id="rId16"/>
    <p:sldId id="336" r:id="rId17"/>
    <p:sldId id="335" r:id="rId18"/>
    <p:sldId id="341" r:id="rId19"/>
    <p:sldId id="311" r:id="rId20"/>
    <p:sldId id="312" r:id="rId21"/>
    <p:sldId id="313" r:id="rId22"/>
    <p:sldId id="320" r:id="rId23"/>
    <p:sldId id="321" r:id="rId24"/>
    <p:sldId id="319" r:id="rId25"/>
    <p:sldId id="337" r:id="rId26"/>
    <p:sldId id="314" r:id="rId27"/>
    <p:sldId id="315" r:id="rId28"/>
    <p:sldId id="316" r:id="rId29"/>
    <p:sldId id="317" r:id="rId30"/>
    <p:sldId id="318" r:id="rId31"/>
    <p:sldId id="340" r:id="rId32"/>
    <p:sldId id="322" r:id="rId33"/>
    <p:sldId id="339" r:id="rId34"/>
    <p:sldId id="342" r:id="rId35"/>
    <p:sldId id="343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53" r:id="rId45"/>
    <p:sldId id="354" r:id="rId46"/>
    <p:sldId id="331" r:id="rId47"/>
    <p:sldId id="332" r:id="rId48"/>
    <p:sldId id="345" r:id="rId49"/>
    <p:sldId id="333" r:id="rId50"/>
    <p:sldId id="334" r:id="rId5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DB249"/>
    <a:srgbClr val="00FF00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320" autoAdjust="0"/>
  </p:normalViewPr>
  <p:slideViewPr>
    <p:cSldViewPr>
      <p:cViewPr>
        <p:scale>
          <a:sx n="85" d="100"/>
          <a:sy n="85" d="100"/>
        </p:scale>
        <p:origin x="-3448" y="-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77FDF-AA68-ED44-87F7-DC62DA0CF8C5}" type="datetimeFigureOut">
              <a:rPr lang="en-US" smtClean="0"/>
              <a:t>24/09/18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FE8CF-D9E5-4C49-B34A-B17409930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731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79FADD-2D95-48DF-BC3A-78284EB2908E}" type="datetimeFigureOut">
              <a:rPr lang="sv-SE" smtClean="0"/>
              <a:t>24/09/18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2F376-F41D-400D-83C6-11313E9467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6464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bother with physical design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8184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which direction</a:t>
            </a:r>
            <a:r>
              <a:rPr lang="en-US" baseline="0" dirty="0" smtClean="0"/>
              <a:t> do we see things?</a:t>
            </a:r>
          </a:p>
          <a:p>
            <a:endParaRPr lang="en-US" baseline="0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answers here are correct but there is a very important additional reason why a p-type substrate is preferred.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NMOS transistors are faster than PMOS transistors all else being equal. To make n channel MOS, the well must be p type.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get the maximum electron mobility, the p should be as lightly doped as practica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l. If an n type substrate were employed that would mean that the n channel MOS would be made with the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addition</a:t>
            </a:r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a p well. This p well would need to have a significantly higher doping than the n type substrate (each added dopant must be an order of magnitude higher than the background dopant). Now the p is higher than it needs to be for the n MOS.</a:t>
            </a:r>
          </a:p>
          <a:p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Although most of the circuitry is CMOS (PMOS + NMOS gates), critical components that must run fast are exclusively NMOS. The fastest NMOS is obtained with a high resistivity p-type substrate, not a lower resistivity p-well in an n-type substrate.</a:t>
            </a:r>
          </a:p>
          <a:p>
            <a:r>
              <a:rPr lang="en-U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conventions came after this insight into performance.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944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16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1462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added</a:t>
            </a:r>
            <a:r>
              <a:rPr lang="en-US" baseline="0" dirty="0" smtClean="0"/>
              <a:t> some slides here because in my experience this is something some students find very hard to grasp.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633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Benefit?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2502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</a:t>
            </a:r>
            <a:r>
              <a:rPr lang="en-US" baseline="0" dirty="0" smtClean="0"/>
              <a:t> how does it look from the side? Draw on board!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90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12899B-F4B7-4F21-84DB-86BEC5A5F19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748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Was this really the best solution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2F376-F41D-400D-83C6-11313E9467FA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411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43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4513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051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27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53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484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79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360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13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Drag picture to placeholder or click icon to add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8076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B585A-C521-441E-B402-A9F7912DA35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652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<Relationship Id="rId5" Type="http://schemas.openxmlformats.org/officeDocument/2006/relationships/oleObject" Target="../embeddings/oleObject1.bin"/><Relationship Id="rId6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76264"/>
          </a:xfrm>
        </p:spPr>
        <p:txBody>
          <a:bodyPr>
            <a:normAutofit/>
          </a:bodyPr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CMOS gates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1654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10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2204864"/>
            <a:ext cx="24134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 =</a:t>
            </a:r>
            <a:r>
              <a:rPr lang="en-US" dirty="0">
                <a:solidFill>
                  <a:srgbClr val="FF0000"/>
                </a:solidFill>
              </a:rPr>
              <a:t>(32/3)^3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4√F≈ 5.9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 × 5.9 + </a:t>
            </a:r>
            <a:r>
              <a:rPr lang="en-US" dirty="0" smtClean="0">
                <a:solidFill>
                  <a:srgbClr val="FF0000"/>
                </a:solidFill>
              </a:rPr>
              <a:t>7pinv =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30.6  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47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11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2204864"/>
            <a:ext cx="2413454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 =</a:t>
            </a:r>
            <a:r>
              <a:rPr lang="en-US" dirty="0">
                <a:solidFill>
                  <a:srgbClr val="FF0000"/>
                </a:solidFill>
              </a:rPr>
              <a:t>(32/3)^3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4√F≈ 5.9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4 × 5.9 + </a:t>
            </a:r>
            <a:r>
              <a:rPr lang="en-US" dirty="0" smtClean="0">
                <a:solidFill>
                  <a:srgbClr val="FF0000"/>
                </a:solidFill>
              </a:rPr>
              <a:t>7pinv =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30.6  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IN2</a:t>
            </a:r>
            <a:r>
              <a:rPr lang="en-US" dirty="0" smtClean="0">
                <a:solidFill>
                  <a:srgbClr val="FF0000"/>
                </a:solidFill>
              </a:rPr>
              <a:t> = 5.9C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IN3</a:t>
            </a:r>
            <a:r>
              <a:rPr lang="en-US" dirty="0" smtClean="0">
                <a:solidFill>
                  <a:srgbClr val="FF0000"/>
                </a:solidFill>
              </a:rPr>
              <a:t> = 6.5C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baseline="-25000" dirty="0" smtClean="0">
                <a:solidFill>
                  <a:srgbClr val="FF0000"/>
                </a:solidFill>
              </a:rPr>
              <a:t>IN4</a:t>
            </a:r>
            <a:r>
              <a:rPr lang="en-US" dirty="0" smtClean="0">
                <a:solidFill>
                  <a:srgbClr val="FF0000"/>
                </a:solidFill>
              </a:rPr>
              <a:t> = 7.2C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261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dirty="0" smtClean="0"/>
              <a:t>Aim of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8092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give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some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basic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understanding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of</a:t>
            </a:r>
            <a:r>
              <a:rPr lang="sv-SE" altLang="sv-SE" dirty="0">
                <a:latin typeface="Calibri" panose="020F0502020204030204" pitchFamily="34" charset="0"/>
              </a:rPr>
              <a:t> layout </a:t>
            </a:r>
            <a:r>
              <a:rPr lang="sv-SE" altLang="sv-SE" dirty="0" err="1">
                <a:latin typeface="Calibri" panose="020F0502020204030204" pitchFamily="34" charset="0"/>
              </a:rPr>
              <a:t>trade-offs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between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wiring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smtClean="0">
                <a:latin typeface="Calibri" panose="020F0502020204030204" pitchFamily="34" charset="0"/>
              </a:rPr>
              <a:t>transistors</a:t>
            </a:r>
            <a:endParaRPr lang="sv-SE" altLang="sv-SE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provide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guidelines</a:t>
            </a:r>
            <a:r>
              <a:rPr lang="sv-SE" altLang="sv-SE" dirty="0">
                <a:latin typeface="Calibri" panose="020F0502020204030204" pitchFamily="34" charset="0"/>
              </a:rPr>
              <a:t> for </a:t>
            </a:r>
            <a:r>
              <a:rPr lang="sv-SE" altLang="sv-SE" dirty="0" err="1">
                <a:latin typeface="Calibri" panose="020F0502020204030204" pitchFamily="34" charset="0"/>
              </a:rPr>
              <a:t>systematic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err="1">
                <a:latin typeface="Calibri" panose="020F0502020204030204" pitchFamily="34" charset="0"/>
              </a:rPr>
              <a:t>structured</a:t>
            </a:r>
            <a:r>
              <a:rPr lang="sv-SE" altLang="sv-SE" dirty="0">
                <a:latin typeface="Calibri" panose="020F0502020204030204" pitchFamily="34" charset="0"/>
              </a:rPr>
              <a:t> design </a:t>
            </a:r>
            <a:r>
              <a:rPr lang="sv-SE" altLang="sv-SE" dirty="0" err="1">
                <a:latin typeface="Calibri" panose="020F0502020204030204" pitchFamily="34" charset="0"/>
              </a:rPr>
              <a:t>using</a:t>
            </a:r>
            <a:r>
              <a:rPr lang="sv-SE" altLang="sv-SE" dirty="0">
                <a:latin typeface="Calibri" panose="020F0502020204030204" pitchFamily="34" charset="0"/>
              </a:rPr>
              <a:t> standard cell templates</a:t>
            </a: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discuss</a:t>
            </a:r>
            <a:r>
              <a:rPr lang="sv-SE" altLang="sv-SE" dirty="0">
                <a:latin typeface="Calibri" panose="020F0502020204030204" pitchFamily="34" charset="0"/>
              </a:rPr>
              <a:t> the </a:t>
            </a:r>
            <a:r>
              <a:rPr lang="sv-SE" altLang="sv-SE" dirty="0" err="1">
                <a:latin typeface="Calibri" panose="020F0502020204030204" pitchFamily="34" charset="0"/>
              </a:rPr>
              <a:t>influence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of</a:t>
            </a:r>
            <a:r>
              <a:rPr lang="sv-SE" altLang="sv-SE" dirty="0">
                <a:latin typeface="Calibri" panose="020F0502020204030204" pitchFamily="34" charset="0"/>
              </a:rPr>
              <a:t> layout on </a:t>
            </a:r>
            <a:r>
              <a:rPr lang="sv-SE" altLang="sv-SE" dirty="0" err="1">
                <a:latin typeface="Calibri" panose="020F0502020204030204" pitchFamily="34" charset="0"/>
              </a:rPr>
              <a:t>performance</a:t>
            </a:r>
            <a:endParaRPr lang="sv-SE" altLang="sv-SE" dirty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use</a:t>
            </a:r>
            <a:r>
              <a:rPr lang="sv-SE" altLang="sv-SE" dirty="0">
                <a:latin typeface="Calibri" panose="020F0502020204030204" pitchFamily="34" charset="0"/>
              </a:rPr>
              <a:t> Euler </a:t>
            </a:r>
            <a:r>
              <a:rPr lang="sv-SE" altLang="sv-SE" dirty="0" err="1">
                <a:latin typeface="Calibri" panose="020F0502020204030204" pitchFamily="34" charset="0"/>
              </a:rPr>
              <a:t>paths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to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minimize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parasitics</a:t>
            </a:r>
            <a:r>
              <a:rPr lang="sv-SE" altLang="sv-SE" dirty="0">
                <a:latin typeface="Calibri" panose="020F0502020204030204" pitchFamily="34" charset="0"/>
              </a:rPr>
              <a:t> and </a:t>
            </a:r>
            <a:r>
              <a:rPr lang="sv-SE" altLang="sv-SE" dirty="0" err="1">
                <a:latin typeface="Calibri" panose="020F0502020204030204" pitchFamily="34" charset="0"/>
              </a:rPr>
              <a:t>letting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MOSFETs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share</a:t>
            </a:r>
            <a:r>
              <a:rPr lang="sv-SE" altLang="sv-SE" dirty="0">
                <a:latin typeface="Calibri" panose="020F0502020204030204" pitchFamily="34" charset="0"/>
              </a:rPr>
              <a:t> common source/</a:t>
            </a:r>
            <a:r>
              <a:rPr lang="sv-SE" altLang="sv-SE" dirty="0" err="1">
                <a:latin typeface="Calibri" panose="020F0502020204030204" pitchFamily="34" charset="0"/>
              </a:rPr>
              <a:t>drain</a:t>
            </a:r>
            <a:r>
              <a:rPr lang="sv-SE" altLang="sv-SE" dirty="0">
                <a:latin typeface="Calibri" panose="020F0502020204030204" pitchFamily="34" charset="0"/>
              </a:rPr>
              <a:t> areas</a:t>
            </a:r>
          </a:p>
          <a:p>
            <a:pPr>
              <a:lnSpc>
                <a:spcPct val="80000"/>
              </a:lnSpc>
            </a:pPr>
            <a:r>
              <a:rPr lang="sv-SE" altLang="sv-SE" dirty="0">
                <a:latin typeface="Calibri" panose="020F0502020204030204" pitchFamily="34" charset="0"/>
              </a:rPr>
              <a:t>To </a:t>
            </a:r>
            <a:r>
              <a:rPr lang="sv-SE" altLang="sv-SE" dirty="0" err="1">
                <a:latin typeface="Calibri" panose="020F0502020204030204" pitchFamily="34" charset="0"/>
              </a:rPr>
              <a:t>introduce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methods</a:t>
            </a:r>
            <a:r>
              <a:rPr lang="sv-SE" altLang="sv-SE" dirty="0">
                <a:latin typeface="Calibri" panose="020F0502020204030204" pitchFamily="34" charset="0"/>
              </a:rPr>
              <a:t> for </a:t>
            </a:r>
            <a:r>
              <a:rPr lang="sv-SE" altLang="sv-SE" dirty="0" err="1">
                <a:latin typeface="Calibri" panose="020F0502020204030204" pitchFamily="34" charset="0"/>
              </a:rPr>
              <a:t>symbolic</a:t>
            </a:r>
            <a:r>
              <a:rPr lang="sv-SE" altLang="sv-SE" dirty="0">
                <a:latin typeface="Calibri" panose="020F0502020204030204" pitchFamily="34" charset="0"/>
              </a:rPr>
              <a:t> layout on </a:t>
            </a:r>
            <a:r>
              <a:rPr lang="sv-SE" altLang="sv-SE" dirty="0" err="1">
                <a:latin typeface="Calibri" panose="020F0502020204030204" pitchFamily="34" charset="0"/>
              </a:rPr>
              <a:t>virtual</a:t>
            </a:r>
            <a:r>
              <a:rPr lang="sv-SE" altLang="sv-SE" dirty="0">
                <a:latin typeface="Calibri" panose="020F0502020204030204" pitchFamily="34" charset="0"/>
              </a:rPr>
              <a:t> </a:t>
            </a:r>
            <a:r>
              <a:rPr lang="sv-SE" altLang="sv-SE" dirty="0" err="1">
                <a:latin typeface="Calibri" panose="020F0502020204030204" pitchFamily="34" charset="0"/>
              </a:rPr>
              <a:t>grids</a:t>
            </a:r>
            <a:endParaRPr lang="sv-SE" altLang="sv-SE" dirty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048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0" name="Group 269"/>
          <p:cNvGrpSpPr/>
          <p:nvPr/>
        </p:nvGrpSpPr>
        <p:grpSpPr>
          <a:xfrm>
            <a:off x="3711600" y="2772000"/>
            <a:ext cx="1781421" cy="2059203"/>
            <a:chOff x="6817235" y="2771667"/>
            <a:chExt cx="1781421" cy="2059203"/>
          </a:xfrm>
        </p:grpSpPr>
        <p:sp>
          <p:nvSpPr>
            <p:cNvPr id="271" name="Line 21"/>
            <p:cNvSpPr>
              <a:spLocks noChangeAspect="1" noChangeShapeType="1"/>
            </p:cNvSpPr>
            <p:nvPr/>
          </p:nvSpPr>
          <p:spPr bwMode="auto">
            <a:xfrm>
              <a:off x="8238573" y="2982159"/>
              <a:ext cx="0" cy="16301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72" name="Group 271"/>
            <p:cNvGrpSpPr/>
            <p:nvPr/>
          </p:nvGrpSpPr>
          <p:grpSpPr>
            <a:xfrm rot="16200000">
              <a:off x="7060015" y="3154889"/>
              <a:ext cx="1353090" cy="1007646"/>
              <a:chOff x="3249073" y="2789049"/>
              <a:chExt cx="1353090" cy="1007646"/>
            </a:xfrm>
          </p:grpSpPr>
          <p:sp>
            <p:nvSpPr>
              <p:cNvPr id="287" name="Line 15"/>
              <p:cNvSpPr>
                <a:spLocks noChangeAspect="1" noChangeShapeType="1"/>
              </p:cNvSpPr>
              <p:nvPr/>
            </p:nvSpPr>
            <p:spPr bwMode="auto">
              <a:xfrm>
                <a:off x="4594414" y="2789049"/>
                <a:ext cx="0" cy="31432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9" name="Line 17"/>
              <p:cNvSpPr>
                <a:spLocks noChangeAspect="1" noChangeShapeType="1"/>
              </p:cNvSpPr>
              <p:nvPr/>
            </p:nvSpPr>
            <p:spPr bwMode="auto">
              <a:xfrm>
                <a:off x="4413250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1" name="Line 19"/>
              <p:cNvSpPr>
                <a:spLocks noChangeAspect="1" noChangeShapeType="1"/>
              </p:cNvSpPr>
              <p:nvPr/>
            </p:nvSpPr>
            <p:spPr bwMode="auto">
              <a:xfrm>
                <a:off x="4602163" y="3464907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2" name="Line 20"/>
              <p:cNvSpPr>
                <a:spLocks noChangeAspect="1" noChangeShapeType="1"/>
              </p:cNvSpPr>
              <p:nvPr/>
            </p:nvSpPr>
            <p:spPr bwMode="auto">
              <a:xfrm flipH="1">
                <a:off x="3249073" y="3286125"/>
                <a:ext cx="10440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3" name="Oval 22"/>
              <p:cNvSpPr>
                <a:spLocks noChangeAspect="1" noChangeArrowheads="1"/>
              </p:cNvSpPr>
              <p:nvPr/>
            </p:nvSpPr>
            <p:spPr bwMode="auto">
              <a:xfrm>
                <a:off x="4200337" y="3228787"/>
                <a:ext cx="108000" cy="106500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94" name="Line 76"/>
              <p:cNvSpPr>
                <a:spLocks noChangeAspect="1" noChangeShapeType="1"/>
              </p:cNvSpPr>
              <p:nvPr/>
            </p:nvSpPr>
            <p:spPr bwMode="auto">
              <a:xfrm>
                <a:off x="4319588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73" name="Group 272"/>
            <p:cNvGrpSpPr/>
            <p:nvPr/>
          </p:nvGrpSpPr>
          <p:grpSpPr>
            <a:xfrm rot="5400000">
              <a:off x="7598865" y="3966261"/>
              <a:ext cx="279951" cy="1012220"/>
              <a:chOff x="4319588" y="3804444"/>
              <a:chExt cx="279951" cy="1012220"/>
            </a:xfrm>
          </p:grpSpPr>
          <p:sp>
            <p:nvSpPr>
              <p:cNvPr id="281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594414" y="4470589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2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4405501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3" name="Line 59"/>
              <p:cNvSpPr>
                <a:spLocks noChangeAspect="1" noChangeShapeType="1"/>
              </p:cNvSpPr>
              <p:nvPr/>
            </p:nvSpPr>
            <p:spPr bwMode="auto">
              <a:xfrm>
                <a:off x="4407897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4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4405501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5" name="Line 61"/>
              <p:cNvSpPr>
                <a:spLocks noChangeAspect="1" noChangeShapeType="1"/>
              </p:cNvSpPr>
              <p:nvPr/>
            </p:nvSpPr>
            <p:spPr bwMode="auto">
              <a:xfrm>
                <a:off x="4319588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6" name="Line 19"/>
              <p:cNvSpPr>
                <a:spLocks noChangeAspect="1" noChangeShapeType="1"/>
              </p:cNvSpPr>
              <p:nvPr/>
            </p:nvSpPr>
            <p:spPr bwMode="auto">
              <a:xfrm>
                <a:off x="4599539" y="3804444"/>
                <a:ext cx="0" cy="3317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74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4719045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24"/>
            <p:cNvSpPr>
              <a:spLocks noChangeAspect="1" noChangeShapeType="1"/>
            </p:cNvSpPr>
            <p:nvPr/>
          </p:nvSpPr>
          <p:spPr bwMode="auto">
            <a:xfrm rot="5400000" flipH="1">
              <a:off x="7128653" y="2883492"/>
              <a:ext cx="2236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Text Box 85"/>
            <p:cNvSpPr txBox="1">
              <a:spLocks noChangeAspect="1" noChangeArrowheads="1"/>
            </p:cNvSpPr>
            <p:nvPr/>
          </p:nvSpPr>
          <p:spPr bwMode="auto">
            <a:xfrm>
              <a:off x="6817235" y="3667537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  <p:sp>
          <p:nvSpPr>
            <p:cNvPr id="277" name="Oval 29"/>
            <p:cNvSpPr>
              <a:spLocks noChangeAspect="1" noChangeArrowheads="1"/>
            </p:cNvSpPr>
            <p:nvPr/>
          </p:nvSpPr>
          <p:spPr bwMode="auto">
            <a:xfrm>
              <a:off x="8212406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8" name="Line 30"/>
            <p:cNvSpPr>
              <a:spLocks noChangeAspect="1" noChangeShapeType="1"/>
            </p:cNvSpPr>
            <p:nvPr/>
          </p:nvSpPr>
          <p:spPr bwMode="auto">
            <a:xfrm>
              <a:off x="8238573" y="3842122"/>
              <a:ext cx="36008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Oval 29"/>
            <p:cNvSpPr>
              <a:spLocks noChangeAspect="1" noChangeArrowheads="1"/>
            </p:cNvSpPr>
            <p:nvPr/>
          </p:nvSpPr>
          <p:spPr bwMode="auto">
            <a:xfrm>
              <a:off x="7689327" y="3809579"/>
              <a:ext cx="65087" cy="6508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smtClean="0"/>
              <a:t>The inverter -</a:t>
            </a:r>
            <a:br>
              <a:rPr lang="sv-SE" altLang="sv-SE" sz="4000" smtClean="0"/>
            </a:br>
            <a:r>
              <a:rPr lang="sv-SE" altLang="sv-SE" sz="4000" smtClean="0"/>
              <a:t>- from schematic to layout</a:t>
            </a:r>
            <a:endParaRPr lang="en-US" altLang="sv-SE" sz="400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10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sp>
        <p:nvSpPr>
          <p:cNvPr id="36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7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7" name="Group 6"/>
          <p:cNvGrpSpPr/>
          <p:nvPr/>
        </p:nvGrpSpPr>
        <p:grpSpPr>
          <a:xfrm>
            <a:off x="2527368" y="2781516"/>
            <a:ext cx="2487885" cy="2043113"/>
            <a:chOff x="492620" y="2781516"/>
            <a:chExt cx="2487885" cy="2043113"/>
          </a:xfrm>
        </p:grpSpPr>
        <p:sp>
          <p:nvSpPr>
            <p:cNvPr id="104" name="Line 42"/>
            <p:cNvSpPr>
              <a:spLocks noChangeAspect="1" noChangeShapeType="1"/>
            </p:cNvSpPr>
            <p:nvPr/>
          </p:nvSpPr>
          <p:spPr bwMode="auto">
            <a:xfrm flipH="1" flipV="1">
              <a:off x="1886830" y="2875979"/>
              <a:ext cx="0" cy="0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7" name="Line 15"/>
            <p:cNvSpPr>
              <a:spLocks noChangeAspect="1" noChangeShapeType="1"/>
            </p:cNvSpPr>
            <p:nvPr/>
          </p:nvSpPr>
          <p:spPr bwMode="auto">
            <a:xfrm>
              <a:off x="2101030" y="2781516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8" name="Line 16"/>
            <p:cNvSpPr>
              <a:spLocks noChangeAspect="1" noChangeShapeType="1"/>
            </p:cNvSpPr>
            <p:nvPr/>
          </p:nvSpPr>
          <p:spPr bwMode="auto">
            <a:xfrm flipH="1">
              <a:off x="1912117" y="3095841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9" name="Line 17"/>
            <p:cNvSpPr>
              <a:spLocks noChangeAspect="1" noChangeShapeType="1"/>
            </p:cNvSpPr>
            <p:nvPr/>
          </p:nvSpPr>
          <p:spPr bwMode="auto">
            <a:xfrm>
              <a:off x="1912117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0" name="Line 18"/>
            <p:cNvSpPr>
              <a:spLocks noChangeAspect="1" noChangeShapeType="1"/>
            </p:cNvSpPr>
            <p:nvPr/>
          </p:nvSpPr>
          <p:spPr bwMode="auto">
            <a:xfrm flipV="1">
              <a:off x="1912117" y="34720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1" name="Line 19"/>
            <p:cNvSpPr>
              <a:spLocks noChangeAspect="1" noChangeShapeType="1"/>
            </p:cNvSpPr>
            <p:nvPr/>
          </p:nvSpPr>
          <p:spPr bwMode="auto">
            <a:xfrm>
              <a:off x="2101030" y="3472872"/>
              <a:ext cx="0" cy="660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2" name="Line 20"/>
            <p:cNvSpPr>
              <a:spLocks noChangeShapeType="1"/>
            </p:cNvSpPr>
            <p:nvPr/>
          </p:nvSpPr>
          <p:spPr bwMode="auto">
            <a:xfrm flipH="1">
              <a:off x="1472380" y="3284754"/>
              <a:ext cx="209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3" name="Line 21"/>
            <p:cNvSpPr>
              <a:spLocks noChangeAspect="1" noChangeShapeType="1"/>
            </p:cNvSpPr>
            <p:nvPr/>
          </p:nvSpPr>
          <p:spPr bwMode="auto">
            <a:xfrm>
              <a:off x="1472380" y="3284754"/>
              <a:ext cx="0" cy="10366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4" name="Oval 22"/>
            <p:cNvSpPr>
              <a:spLocks noChangeAspect="1" noChangeArrowheads="1"/>
            </p:cNvSpPr>
            <p:nvPr/>
          </p:nvSpPr>
          <p:spPr bwMode="auto">
            <a:xfrm>
              <a:off x="1691455" y="3221254"/>
              <a:ext cx="114300" cy="11271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115" name="Line 23"/>
            <p:cNvSpPr>
              <a:spLocks noChangeAspect="1" noChangeShapeType="1"/>
            </p:cNvSpPr>
            <p:nvPr/>
          </p:nvSpPr>
          <p:spPr bwMode="auto">
            <a:xfrm flipH="1">
              <a:off x="2101030" y="4478554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16" name="Line 24"/>
            <p:cNvSpPr>
              <a:spLocks noChangeAspect="1" noChangeShapeType="1"/>
            </p:cNvSpPr>
            <p:nvPr/>
          </p:nvSpPr>
          <p:spPr bwMode="auto">
            <a:xfrm flipH="1">
              <a:off x="1472380" y="4321391"/>
              <a:ext cx="3460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843730" y="3808248"/>
              <a:ext cx="2136775" cy="63500"/>
              <a:chOff x="635910" y="4046895"/>
              <a:chExt cx="2136775" cy="63500"/>
            </a:xfrm>
          </p:grpSpPr>
          <p:sp>
            <p:nvSpPr>
              <p:cNvPr id="4118" name="Oval 26"/>
              <p:cNvSpPr>
                <a:spLocks noChangeAspect="1" noChangeArrowheads="1"/>
              </p:cNvSpPr>
              <p:nvPr/>
            </p:nvSpPr>
            <p:spPr bwMode="auto">
              <a:xfrm>
                <a:off x="186146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19" name="Oval 27"/>
              <p:cNvSpPr>
                <a:spLocks noChangeAspect="1" noChangeArrowheads="1"/>
              </p:cNvSpPr>
              <p:nvPr/>
            </p:nvSpPr>
            <p:spPr bwMode="auto">
              <a:xfrm>
                <a:off x="1232810" y="4046895"/>
                <a:ext cx="63500" cy="63500"/>
              </a:xfrm>
              <a:prstGeom prst="ellipse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4122" name="Line 30"/>
              <p:cNvSpPr>
                <a:spLocks noChangeAspect="1" noChangeShapeType="1"/>
              </p:cNvSpPr>
              <p:nvPr/>
            </p:nvSpPr>
            <p:spPr bwMode="auto">
              <a:xfrm>
                <a:off x="1893210" y="4078645"/>
                <a:ext cx="8794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3" name="Line 31"/>
              <p:cNvSpPr>
                <a:spLocks noChangeShapeType="1"/>
              </p:cNvSpPr>
              <p:nvPr/>
            </p:nvSpPr>
            <p:spPr bwMode="auto">
              <a:xfrm flipH="1">
                <a:off x="635910" y="4078645"/>
                <a:ext cx="63817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4150" name="Line 58"/>
            <p:cNvSpPr>
              <a:spLocks noChangeAspect="1" noChangeShapeType="1"/>
            </p:cNvSpPr>
            <p:nvPr/>
          </p:nvSpPr>
          <p:spPr bwMode="auto">
            <a:xfrm flipH="1">
              <a:off x="1912117" y="4132479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1" name="Line 59"/>
            <p:cNvSpPr>
              <a:spLocks noChangeAspect="1" noChangeShapeType="1"/>
            </p:cNvSpPr>
            <p:nvPr/>
          </p:nvSpPr>
          <p:spPr bwMode="auto">
            <a:xfrm>
              <a:off x="1912117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2" name="Line 60"/>
            <p:cNvSpPr>
              <a:spLocks noChangeAspect="1" noChangeShapeType="1"/>
            </p:cNvSpPr>
            <p:nvPr/>
          </p:nvSpPr>
          <p:spPr bwMode="auto">
            <a:xfrm flipV="1">
              <a:off x="1912117" y="4478554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53" name="Line 61"/>
            <p:cNvSpPr>
              <a:spLocks noChangeAspect="1" noChangeShapeType="1"/>
            </p:cNvSpPr>
            <p:nvPr/>
          </p:nvSpPr>
          <p:spPr bwMode="auto">
            <a:xfrm>
              <a:off x="1818455" y="413247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68" name="Line 76"/>
            <p:cNvSpPr>
              <a:spLocks noChangeAspect="1" noChangeShapeType="1"/>
            </p:cNvSpPr>
            <p:nvPr/>
          </p:nvSpPr>
          <p:spPr bwMode="auto">
            <a:xfrm>
              <a:off x="1818455" y="3095841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" name="Text Box 85"/>
            <p:cNvSpPr txBox="1">
              <a:spLocks noChangeAspect="1" noChangeArrowheads="1"/>
            </p:cNvSpPr>
            <p:nvPr/>
          </p:nvSpPr>
          <p:spPr bwMode="auto">
            <a:xfrm>
              <a:off x="492620" y="3650385"/>
              <a:ext cx="660400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/>
                <a:t>IN</a:t>
              </a:r>
              <a:endParaRPr lang="en-US" altLang="sv-SE" dirty="0"/>
            </a:p>
          </p:txBody>
        </p:sp>
      </p:grpSp>
      <p:sp>
        <p:nvSpPr>
          <p:cNvPr id="38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9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0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2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115872" y="3842121"/>
            <a:ext cx="483580" cy="659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60" name="Group 159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161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162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3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4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165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68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169" name="Text Box 84"/>
          <p:cNvSpPr txBox="1">
            <a:spLocks noChangeAspect="1" noChangeArrowheads="1"/>
          </p:cNvSpPr>
          <p:nvPr/>
        </p:nvSpPr>
        <p:spPr bwMode="auto">
          <a:xfrm>
            <a:off x="5497215" y="3650169"/>
            <a:ext cx="8175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576000" y="2432173"/>
            <a:ext cx="2190750" cy="3460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Body </a:t>
            </a:r>
            <a:r>
              <a:rPr lang="sv-SE" altLang="sv-SE" sz="1400" dirty="0" err="1" smtClean="0">
                <a:latin typeface="Helvetica" pitchFamily="34" charset="0"/>
              </a:rPr>
              <a:t>ties</a:t>
            </a:r>
            <a:endParaRPr lang="en-US" altLang="sv-SE" dirty="0"/>
          </a:p>
        </p:txBody>
      </p:sp>
      <p:grpSp>
        <p:nvGrpSpPr>
          <p:cNvPr id="171" name="Group 170"/>
          <p:cNvGrpSpPr/>
          <p:nvPr/>
        </p:nvGrpSpPr>
        <p:grpSpPr>
          <a:xfrm>
            <a:off x="576000" y="2422800"/>
            <a:ext cx="4649811" cy="2301193"/>
            <a:chOff x="576000" y="2422800"/>
            <a:chExt cx="4649811" cy="2301193"/>
          </a:xfrm>
        </p:grpSpPr>
        <p:sp>
          <p:nvSpPr>
            <p:cNvPr id="172" name="Text Box 87"/>
            <p:cNvSpPr txBox="1">
              <a:spLocks noChangeAspect="1" noChangeArrowheads="1"/>
            </p:cNvSpPr>
            <p:nvPr/>
          </p:nvSpPr>
          <p:spPr bwMode="auto">
            <a:xfrm>
              <a:off x="576000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Active areas</a:t>
              </a:r>
              <a:endParaRPr lang="en-US" altLang="sv-SE" dirty="0"/>
            </a:p>
          </p:txBody>
        </p:sp>
        <p:sp>
          <p:nvSpPr>
            <p:cNvPr id="173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4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576000" y="2422800"/>
            <a:ext cx="4601547" cy="2522106"/>
            <a:chOff x="3406775" y="2125344"/>
            <a:chExt cx="4601547" cy="2522106"/>
          </a:xfrm>
        </p:grpSpPr>
        <p:sp>
          <p:nvSpPr>
            <p:cNvPr id="176" name="Text Box 87"/>
            <p:cNvSpPr txBox="1">
              <a:spLocks noChangeAspect="1" noChangeArrowheads="1"/>
            </p:cNvSpPr>
            <p:nvPr/>
          </p:nvSpPr>
          <p:spPr bwMode="auto">
            <a:xfrm>
              <a:off x="3406775" y="2125344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</a:t>
              </a:r>
              <a:r>
                <a:rPr lang="sv-SE" altLang="sv-SE" sz="1400" dirty="0" err="1" smtClean="0">
                  <a:latin typeface="Helvetica" pitchFamily="34" charset="0"/>
                </a:rPr>
                <a:t>active</a:t>
              </a:r>
              <a:r>
                <a:rPr lang="sv-SE" altLang="sv-SE" sz="1400" dirty="0" smtClean="0">
                  <a:latin typeface="Helvetica" pitchFamily="34" charset="0"/>
                </a:rPr>
                <a:t> areas</a:t>
              </a:r>
              <a:endParaRPr lang="en-US" altLang="sv-SE" dirty="0"/>
            </a:p>
          </p:txBody>
        </p:sp>
        <p:sp>
          <p:nvSpPr>
            <p:cNvPr id="177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183" name="Group 182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189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0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184" name="Group 183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18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8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8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584232" y="2422800"/>
            <a:ext cx="4040938" cy="2363700"/>
            <a:chOff x="567762" y="2422800"/>
            <a:chExt cx="4040938" cy="2363700"/>
          </a:xfrm>
        </p:grpSpPr>
        <p:sp>
          <p:nvSpPr>
            <p:cNvPr id="192" name="Text Box 87"/>
            <p:cNvSpPr txBox="1">
              <a:spLocks noChangeAspect="1" noChangeArrowheads="1"/>
            </p:cNvSpPr>
            <p:nvPr/>
          </p:nvSpPr>
          <p:spPr bwMode="auto">
            <a:xfrm>
              <a:off x="567762" y="2422800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Poly gates</a:t>
              </a:r>
              <a:endParaRPr lang="en-US" altLang="sv-SE" dirty="0"/>
            </a:p>
          </p:txBody>
        </p:sp>
        <p:sp>
          <p:nvSpPr>
            <p:cNvPr id="193" name="Line 40"/>
            <p:cNvSpPr>
              <a:spLocks noChangeAspect="1" noChangeShapeType="1"/>
            </p:cNvSpPr>
            <p:nvPr/>
          </p:nvSpPr>
          <p:spPr bwMode="auto">
            <a:xfrm>
              <a:off x="4608700" y="2818823"/>
              <a:ext cx="0" cy="1967677"/>
            </a:xfrm>
            <a:prstGeom prst="line">
              <a:avLst/>
            </a:prstGeom>
            <a:noFill/>
            <a:ln w="114300">
              <a:solidFill>
                <a:srgbClr val="DD0806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576000" y="2422800"/>
            <a:ext cx="4129778" cy="1499566"/>
            <a:chOff x="575079" y="2422800"/>
            <a:chExt cx="4129778" cy="1499566"/>
          </a:xfrm>
        </p:grpSpPr>
        <p:grpSp>
          <p:nvGrpSpPr>
            <p:cNvPr id="195" name="Group 194"/>
            <p:cNvGrpSpPr/>
            <p:nvPr/>
          </p:nvGrpSpPr>
          <p:grpSpPr>
            <a:xfrm>
              <a:off x="4515944" y="3733454"/>
              <a:ext cx="188913" cy="188912"/>
              <a:chOff x="8515157" y="2230461"/>
              <a:chExt cx="188913" cy="188912"/>
            </a:xfrm>
            <a:noFill/>
          </p:grpSpPr>
          <p:sp>
            <p:nvSpPr>
              <p:cNvPr id="197" name="Rectangle 43"/>
              <p:cNvSpPr>
                <a:spLocks noChangeAspect="1" noChangeArrowheads="1"/>
              </p:cNvSpPr>
              <p:nvPr/>
            </p:nvSpPr>
            <p:spPr bwMode="auto">
              <a:xfrm>
                <a:off x="8515157" y="2230461"/>
                <a:ext cx="188913" cy="188912"/>
              </a:xfrm>
              <a:prstGeom prst="rect">
                <a:avLst/>
              </a:prstGeom>
              <a:solidFill>
                <a:srgbClr val="DD0806">
                  <a:alpha val="80000"/>
                </a:srgbClr>
              </a:solidFill>
              <a:ln w="9525">
                <a:solidFill>
                  <a:srgbClr val="CC33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198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99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8546907" y="2262211"/>
                <a:ext cx="125413" cy="125412"/>
              </a:xfrm>
              <a:prstGeom prst="line">
                <a:avLst/>
              </a:prstGeom>
              <a:grp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196" name="Text Box 87"/>
            <p:cNvSpPr txBox="1">
              <a:spLocks noChangeAspect="1" noChangeArrowheads="1"/>
            </p:cNvSpPr>
            <p:nvPr/>
          </p:nvSpPr>
          <p:spPr bwMode="auto">
            <a:xfrm>
              <a:off x="575079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Contacts to poly gates</a:t>
              </a:r>
              <a:endParaRPr lang="en-US" altLang="sv-SE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578277" y="2422800"/>
            <a:ext cx="4947359" cy="2521974"/>
            <a:chOff x="578277" y="2422800"/>
            <a:chExt cx="4947359" cy="2521974"/>
          </a:xfrm>
        </p:grpSpPr>
        <p:sp>
          <p:nvSpPr>
            <p:cNvPr id="201" name="Line 42"/>
            <p:cNvSpPr>
              <a:spLocks noChangeAspect="1" noChangeShapeType="1"/>
            </p:cNvSpPr>
            <p:nvPr/>
          </p:nvSpPr>
          <p:spPr bwMode="auto">
            <a:xfrm flipH="1" flipV="1">
              <a:off x="4011376" y="3829313"/>
              <a:ext cx="703321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2" name="Line 34"/>
            <p:cNvSpPr>
              <a:spLocks noChangeShapeType="1"/>
            </p:cNvSpPr>
            <p:nvPr/>
          </p:nvSpPr>
          <p:spPr bwMode="auto">
            <a:xfrm>
              <a:off x="5072631" y="3828999"/>
              <a:ext cx="453005" cy="628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3" name="Line 34"/>
            <p:cNvSpPr>
              <a:spLocks noChangeAspect="1" noChangeShapeType="1"/>
            </p:cNvSpPr>
            <p:nvPr/>
          </p:nvSpPr>
          <p:spPr bwMode="auto">
            <a:xfrm>
              <a:off x="5121401" y="2890838"/>
              <a:ext cx="0" cy="180609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4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5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6" name="Text Box 87"/>
            <p:cNvSpPr txBox="1">
              <a:spLocks noChangeAspect="1" noChangeArrowheads="1"/>
            </p:cNvSpPr>
            <p:nvPr/>
          </p:nvSpPr>
          <p:spPr bwMode="auto">
            <a:xfrm>
              <a:off x="578277" y="2422800"/>
              <a:ext cx="2190750" cy="346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endParaRPr lang="en-US" altLang="sv-SE" dirty="0"/>
            </a:p>
          </p:txBody>
        </p:sp>
      </p:grpSp>
      <p:sp>
        <p:nvSpPr>
          <p:cNvPr id="207" name="Text Box 87"/>
          <p:cNvSpPr txBox="1">
            <a:spLocks noChangeAspect="1" noChangeArrowheads="1"/>
          </p:cNvSpPr>
          <p:nvPr/>
        </p:nvSpPr>
        <p:spPr bwMode="auto">
          <a:xfrm>
            <a:off x="576000" y="2864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P</a:t>
            </a:r>
            <a:r>
              <a:rPr lang="sv-SE" altLang="sv-SE" sz="1400" dirty="0" smtClean="0">
                <a:latin typeface="Helvetica" pitchFamily="34" charset="0"/>
              </a:rPr>
              <a:t>oly </a:t>
            </a:r>
            <a:r>
              <a:rPr lang="sv-SE" altLang="sv-SE" sz="1400" dirty="0" err="1" smtClean="0">
                <a:latin typeface="Helvetica" pitchFamily="34" charset="0"/>
              </a:rPr>
              <a:t>only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vertically</a:t>
            </a:r>
            <a:endParaRPr lang="en-US" altLang="sv-SE" dirty="0"/>
          </a:p>
        </p:txBody>
      </p:sp>
      <p:sp>
        <p:nvSpPr>
          <p:cNvPr id="208" name="Text Box 87"/>
          <p:cNvSpPr txBox="1">
            <a:spLocks noChangeAspect="1" noChangeArrowheads="1"/>
          </p:cNvSpPr>
          <p:nvPr/>
        </p:nvSpPr>
        <p:spPr bwMode="auto">
          <a:xfrm>
            <a:off x="576000" y="3296173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mainly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horizontally</a:t>
            </a:r>
            <a:endParaRPr lang="en-US" altLang="sv-SE" dirty="0"/>
          </a:p>
        </p:txBody>
      </p:sp>
      <p:grpSp>
        <p:nvGrpSpPr>
          <p:cNvPr id="209" name="Group 208"/>
          <p:cNvGrpSpPr/>
          <p:nvPr/>
        </p:nvGrpSpPr>
        <p:grpSpPr>
          <a:xfrm>
            <a:off x="583635" y="3465170"/>
            <a:ext cx="4364307" cy="824218"/>
            <a:chOff x="583635" y="3465170"/>
            <a:chExt cx="4364307" cy="824218"/>
          </a:xfrm>
        </p:grpSpPr>
        <p:sp>
          <p:nvSpPr>
            <p:cNvPr id="210" name="Text Box 87"/>
            <p:cNvSpPr txBox="1">
              <a:spLocks noChangeAspect="1" noChangeArrowheads="1"/>
            </p:cNvSpPr>
            <p:nvPr/>
          </p:nvSpPr>
          <p:spPr bwMode="auto">
            <a:xfrm>
              <a:off x="583635" y="3610342"/>
              <a:ext cx="2190750" cy="679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err="1" smtClean="0">
                  <a:latin typeface="Helvetica" pitchFamily="34" charset="0"/>
                </a:rPr>
                <a:t>How</a:t>
              </a:r>
              <a:r>
                <a:rPr lang="sv-SE" altLang="sv-SE" sz="1400" dirty="0" smtClean="0">
                  <a:latin typeface="Helvetica" pitchFamily="34" charset="0"/>
                </a:rPr>
                <a:t> do </a:t>
              </a:r>
              <a:r>
                <a:rPr lang="sv-SE" altLang="sv-SE" sz="1400" dirty="0" err="1" smtClean="0">
                  <a:latin typeface="Helvetica" pitchFamily="34" charset="0"/>
                </a:rPr>
                <a:t>we</a:t>
              </a:r>
              <a:r>
                <a:rPr lang="sv-SE" altLang="sv-SE" sz="1400" dirty="0" smtClean="0">
                  <a:latin typeface="Helvetica" pitchFamily="34" charset="0"/>
                </a:rPr>
                <a:t> get </a:t>
              </a:r>
              <a:r>
                <a:rPr lang="sv-SE" altLang="sv-SE" sz="1400" dirty="0" err="1" smtClean="0">
                  <a:latin typeface="Helvetica" pitchFamily="34" charset="0"/>
                </a:rPr>
                <a:t>through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with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metal</a:t>
              </a:r>
              <a:r>
                <a:rPr lang="sv-SE" altLang="sv-SE" sz="1400" dirty="0" smtClean="0">
                  <a:latin typeface="Helvetica" pitchFamily="34" charset="0"/>
                </a:rPr>
                <a:t> </a:t>
              </a:r>
              <a:r>
                <a:rPr lang="sv-SE" altLang="sv-SE" sz="1400" dirty="0" err="1" smtClean="0">
                  <a:latin typeface="Helvetica" pitchFamily="34" charset="0"/>
                </a:rPr>
                <a:t>wiring</a:t>
              </a:r>
              <a:r>
                <a:rPr lang="sv-SE" altLang="sv-SE" sz="1400" dirty="0" smtClean="0">
                  <a:latin typeface="Helvetica" pitchFamily="34" charset="0"/>
                </a:rPr>
                <a:t>?</a:t>
              </a:r>
              <a:endParaRPr lang="en-US" altLang="sv-SE" dirty="0"/>
            </a:p>
          </p:txBody>
        </p:sp>
        <p:sp>
          <p:nvSpPr>
            <p:cNvPr id="211" name="Line 32"/>
            <p:cNvSpPr>
              <a:spLocks noChangeAspect="1" noChangeShapeType="1"/>
            </p:cNvSpPr>
            <p:nvPr/>
          </p:nvSpPr>
          <p:spPr bwMode="auto">
            <a:xfrm>
              <a:off x="223613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12" name="Line 32"/>
            <p:cNvSpPr>
              <a:spLocks noChangeAspect="1" noChangeShapeType="1"/>
            </p:cNvSpPr>
            <p:nvPr/>
          </p:nvSpPr>
          <p:spPr bwMode="auto">
            <a:xfrm>
              <a:off x="223613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grpSp>
          <p:nvGrpSpPr>
            <p:cNvPr id="213" name="Group 212"/>
            <p:cNvGrpSpPr/>
            <p:nvPr/>
          </p:nvGrpSpPr>
          <p:grpSpPr>
            <a:xfrm>
              <a:off x="4450524" y="3465170"/>
              <a:ext cx="497418" cy="681208"/>
              <a:chOff x="4703156" y="3465170"/>
              <a:chExt cx="299107" cy="681208"/>
            </a:xfrm>
          </p:grpSpPr>
          <p:sp>
            <p:nvSpPr>
              <p:cNvPr id="214" name="Right Arrow 213"/>
              <p:cNvSpPr/>
              <p:nvPr/>
            </p:nvSpPr>
            <p:spPr bwMode="auto">
              <a:xfrm>
                <a:off x="4703156" y="3465170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5" name="Right Arrow 214"/>
              <p:cNvSpPr/>
              <p:nvPr/>
            </p:nvSpPr>
            <p:spPr bwMode="auto">
              <a:xfrm>
                <a:off x="4703160" y="4096936"/>
                <a:ext cx="299103" cy="49442"/>
              </a:xfrm>
              <a:prstGeom prst="rightArrow">
                <a:avLst/>
              </a:prstGeom>
              <a:noFill/>
              <a:ln w="1143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216" name="Text Box 87"/>
          <p:cNvSpPr txBox="1">
            <a:spLocks noChangeAspect="1" noChangeArrowheads="1"/>
          </p:cNvSpPr>
          <p:nvPr/>
        </p:nvSpPr>
        <p:spPr bwMode="auto">
          <a:xfrm>
            <a:off x="583635" y="1913342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Inverter</a:t>
            </a:r>
            <a:r>
              <a:rPr lang="sv-SE" altLang="sv-SE" sz="1400" dirty="0" smtClean="0">
                <a:latin typeface="Helvetica" pitchFamily="34" charset="0"/>
              </a:rPr>
              <a:t> schematic</a:t>
            </a:r>
            <a:endParaRPr lang="en-US" altLang="sv-SE" dirty="0"/>
          </a:p>
        </p:txBody>
      </p:sp>
      <p:grpSp>
        <p:nvGrpSpPr>
          <p:cNvPr id="217" name="Group 216"/>
          <p:cNvGrpSpPr/>
          <p:nvPr/>
        </p:nvGrpSpPr>
        <p:grpSpPr>
          <a:xfrm>
            <a:off x="3395415" y="2276496"/>
            <a:ext cx="2763759" cy="2610947"/>
            <a:chOff x="3395415" y="2269296"/>
            <a:chExt cx="2763759" cy="2610947"/>
          </a:xfrm>
        </p:grpSpPr>
        <p:sp>
          <p:nvSpPr>
            <p:cNvPr id="218" name="Text Box 87"/>
            <p:cNvSpPr txBox="1">
              <a:spLocks noChangeAspect="1" noChangeArrowheads="1"/>
            </p:cNvSpPr>
            <p:nvPr/>
          </p:nvSpPr>
          <p:spPr bwMode="auto">
            <a:xfrm>
              <a:off x="3968424" y="2269296"/>
              <a:ext cx="2190750" cy="3460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 smtClean="0">
                  <a:latin typeface="Helvetica" pitchFamily="34" charset="0"/>
                </a:rPr>
                <a:t>Power </a:t>
              </a:r>
              <a:r>
                <a:rPr lang="sv-SE" altLang="sv-SE" sz="1400" dirty="0" err="1" smtClean="0">
                  <a:latin typeface="Helvetica" pitchFamily="34" charset="0"/>
                </a:rPr>
                <a:t>supply</a:t>
              </a:r>
              <a:r>
                <a:rPr lang="sv-SE" altLang="sv-SE" sz="1400" dirty="0" smtClean="0">
                  <a:latin typeface="Helvetica" pitchFamily="34" charset="0"/>
                </a:rPr>
                <a:t> rails</a:t>
              </a:r>
              <a:endParaRPr lang="en-US" altLang="sv-SE" dirty="0"/>
            </a:p>
          </p:txBody>
        </p:sp>
        <p:sp>
          <p:nvSpPr>
            <p:cNvPr id="219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0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3601661" y="2967771"/>
            <a:ext cx="1273704" cy="1673345"/>
            <a:chOff x="3587464" y="2974084"/>
            <a:chExt cx="1273704" cy="1673345"/>
          </a:xfrm>
        </p:grpSpPr>
        <p:sp>
          <p:nvSpPr>
            <p:cNvPr id="222" name="Bent Arrow 221"/>
            <p:cNvSpPr/>
            <p:nvPr/>
          </p:nvSpPr>
          <p:spPr bwMode="auto">
            <a:xfrm rot="5400000">
              <a:off x="4233445" y="3995938"/>
              <a:ext cx="517517" cy="737929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00B05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3" name="Bent Arrow 222"/>
            <p:cNvSpPr/>
            <p:nvPr/>
          </p:nvSpPr>
          <p:spPr bwMode="auto">
            <a:xfrm rot="5400000" flipH="1">
              <a:off x="4161346" y="2903749"/>
              <a:ext cx="523539" cy="736907"/>
            </a:xfrm>
            <a:prstGeom prst="bentArrow">
              <a:avLst>
                <a:gd name="adj1" fmla="val 20694"/>
                <a:gd name="adj2" fmla="val 38764"/>
                <a:gd name="adj3" fmla="val 23709"/>
                <a:gd name="adj4" fmla="val 76291"/>
              </a:avLst>
            </a:prstGeom>
            <a:solidFill>
              <a:srgbClr val="FCF305"/>
            </a:solidFill>
            <a:ln w="114300">
              <a:solidFill>
                <a:srgbClr val="FFFF00">
                  <a:alpha val="80000"/>
                </a:srgbClr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224" name="Group 223"/>
            <p:cNvGrpSpPr/>
            <p:nvPr/>
          </p:nvGrpSpPr>
          <p:grpSpPr>
            <a:xfrm rot="682745">
              <a:off x="3587464" y="3647996"/>
              <a:ext cx="632137" cy="999433"/>
              <a:chOff x="3494937" y="3838783"/>
              <a:chExt cx="632137" cy="999433"/>
            </a:xfrm>
          </p:grpSpPr>
          <p:sp>
            <p:nvSpPr>
              <p:cNvPr id="236" name="Line 21"/>
              <p:cNvSpPr>
                <a:spLocks noChangeAspect="1" noChangeShapeType="1"/>
              </p:cNvSpPr>
              <p:nvPr/>
            </p:nvSpPr>
            <p:spPr bwMode="auto">
              <a:xfrm>
                <a:off x="3501049" y="4068126"/>
                <a:ext cx="0" cy="259159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7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4726391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8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4123587" y="4478338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9" name="Line 24"/>
              <p:cNvSpPr>
                <a:spLocks noChangeAspect="1" noChangeShapeType="1"/>
              </p:cNvSpPr>
              <p:nvPr/>
            </p:nvSpPr>
            <p:spPr bwMode="auto">
              <a:xfrm flipH="1">
                <a:off x="3494937" y="4321175"/>
                <a:ext cx="346075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0" name="Line 58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41322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1" name="Line 59"/>
              <p:cNvSpPr>
                <a:spLocks noChangeAspect="1" noChangeShapeType="1"/>
              </p:cNvSpPr>
              <p:nvPr/>
            </p:nvSpPr>
            <p:spPr bwMode="auto">
              <a:xfrm>
                <a:off x="3934674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2" name="Line 60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4478338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3" name="Line 61"/>
              <p:cNvSpPr>
                <a:spLocks noChangeAspect="1" noChangeShapeType="1"/>
              </p:cNvSpPr>
              <p:nvPr/>
            </p:nvSpPr>
            <p:spPr bwMode="auto">
              <a:xfrm>
                <a:off x="3841012" y="4132263"/>
                <a:ext cx="0" cy="34607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4" name="Line 19"/>
              <p:cNvSpPr>
                <a:spLocks noChangeAspect="1" noChangeShapeType="1"/>
              </p:cNvSpPr>
              <p:nvPr/>
            </p:nvSpPr>
            <p:spPr bwMode="auto">
              <a:xfrm>
                <a:off x="4127074" y="3838783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25" name="Group 224"/>
            <p:cNvGrpSpPr/>
            <p:nvPr/>
          </p:nvGrpSpPr>
          <p:grpSpPr>
            <a:xfrm rot="20914397">
              <a:off x="3590659" y="2974084"/>
              <a:ext cx="628650" cy="992093"/>
              <a:chOff x="3494937" y="2779013"/>
              <a:chExt cx="628650" cy="992093"/>
            </a:xfrm>
          </p:grpSpPr>
          <p:sp>
            <p:nvSpPr>
              <p:cNvPr id="226" name="Line 24"/>
              <p:cNvSpPr>
                <a:spLocks noChangeAspect="1" noChangeShapeType="1"/>
              </p:cNvSpPr>
              <p:nvPr/>
            </p:nvSpPr>
            <p:spPr bwMode="auto">
              <a:xfrm rot="5400000" flipH="1">
                <a:off x="4011635" y="2890838"/>
                <a:ext cx="2236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7" name="Line 15"/>
              <p:cNvSpPr>
                <a:spLocks noChangeAspect="1" noChangeShapeType="1"/>
              </p:cNvSpPr>
              <p:nvPr/>
            </p:nvSpPr>
            <p:spPr bwMode="auto">
              <a:xfrm>
                <a:off x="4123587" y="2781300"/>
                <a:ext cx="0" cy="314325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8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3934674" y="3095625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29" name="Line 17"/>
              <p:cNvSpPr>
                <a:spLocks noChangeAspect="1" noChangeShapeType="1"/>
              </p:cNvSpPr>
              <p:nvPr/>
            </p:nvSpPr>
            <p:spPr bwMode="auto">
              <a:xfrm>
                <a:off x="3934674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0" name="Line 18"/>
              <p:cNvSpPr>
                <a:spLocks noChangeAspect="1" noChangeShapeType="1"/>
              </p:cNvSpPr>
              <p:nvPr/>
            </p:nvSpPr>
            <p:spPr bwMode="auto">
              <a:xfrm flipV="1">
                <a:off x="3934674" y="3471863"/>
                <a:ext cx="188913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1" name="Line 19"/>
              <p:cNvSpPr>
                <a:spLocks noChangeAspect="1" noChangeShapeType="1"/>
              </p:cNvSpPr>
              <p:nvPr/>
            </p:nvSpPr>
            <p:spPr bwMode="auto">
              <a:xfrm>
                <a:off x="4123587" y="3472656"/>
                <a:ext cx="0" cy="29845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2" name="Line 20"/>
              <p:cNvSpPr>
                <a:spLocks noChangeShapeType="1"/>
              </p:cNvSpPr>
              <p:nvPr/>
            </p:nvSpPr>
            <p:spPr bwMode="auto">
              <a:xfrm flipH="1">
                <a:off x="3494937" y="3284538"/>
                <a:ext cx="209550" cy="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3" name="Line 21"/>
              <p:cNvSpPr>
                <a:spLocks noChangeAspect="1" noChangeShapeType="1"/>
              </p:cNvSpPr>
              <p:nvPr/>
            </p:nvSpPr>
            <p:spPr bwMode="auto">
              <a:xfrm>
                <a:off x="3494937" y="3284540"/>
                <a:ext cx="0" cy="288000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34" name="Oval 22"/>
              <p:cNvSpPr>
                <a:spLocks noChangeAspect="1" noChangeArrowheads="1"/>
              </p:cNvSpPr>
              <p:nvPr/>
            </p:nvSpPr>
            <p:spPr bwMode="auto">
              <a:xfrm>
                <a:off x="3714012" y="3221038"/>
                <a:ext cx="114300" cy="112712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sv-SE" altLang="sv-SE"/>
              </a:p>
            </p:txBody>
          </p:sp>
          <p:sp>
            <p:nvSpPr>
              <p:cNvPr id="235" name="Line 76"/>
              <p:cNvSpPr>
                <a:spLocks noChangeAspect="1" noChangeShapeType="1"/>
              </p:cNvSpPr>
              <p:nvPr/>
            </p:nvSpPr>
            <p:spPr bwMode="auto">
              <a:xfrm>
                <a:off x="3841012" y="3095625"/>
                <a:ext cx="0" cy="376238"/>
              </a:xfrm>
              <a:prstGeom prst="line">
                <a:avLst/>
              </a:prstGeom>
              <a:noFill/>
              <a:ln w="12700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</p:grp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719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 animBg="1"/>
      <p:bldP spid="207" grpId="0"/>
      <p:bldP spid="207" grpId="1"/>
      <p:bldP spid="208" grpId="0"/>
      <p:bldP spid="20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Line 21"/>
          <p:cNvSpPr>
            <a:spLocks noChangeAspect="1" noChangeShapeType="1"/>
          </p:cNvSpPr>
          <p:nvPr/>
        </p:nvSpPr>
        <p:spPr bwMode="auto">
          <a:xfrm>
            <a:off x="5454213" y="2982492"/>
            <a:ext cx="0" cy="1630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8" name="Line 40"/>
          <p:cNvSpPr>
            <a:spLocks noChangeAspect="1" noChangeShapeType="1"/>
          </p:cNvSpPr>
          <p:nvPr/>
        </p:nvSpPr>
        <p:spPr bwMode="auto">
          <a:xfrm>
            <a:off x="5451841" y="3109347"/>
            <a:ext cx="0" cy="1404000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54168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2935765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grpSp>
        <p:nvGrpSpPr>
          <p:cNvPr id="139" name="Group 138"/>
          <p:cNvGrpSpPr/>
          <p:nvPr/>
        </p:nvGrpSpPr>
        <p:grpSpPr>
          <a:xfrm>
            <a:off x="5356225" y="4504257"/>
            <a:ext cx="188913" cy="188912"/>
            <a:chOff x="8498681" y="2189271"/>
            <a:chExt cx="188913" cy="188912"/>
          </a:xfrm>
          <a:noFill/>
        </p:grpSpPr>
        <p:sp>
          <p:nvSpPr>
            <p:cNvPr id="140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1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2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5359882" y="2917863"/>
            <a:ext cx="188913" cy="188912"/>
            <a:chOff x="8498681" y="2189271"/>
            <a:chExt cx="188913" cy="188912"/>
          </a:xfrm>
          <a:noFill/>
        </p:grpSpPr>
        <p:sp>
          <p:nvSpPr>
            <p:cNvPr id="144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45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4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0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Vertical</a:t>
            </a:r>
            <a:r>
              <a:rPr lang="sv-SE" altLang="sv-SE" sz="1400" dirty="0" smtClean="0">
                <a:latin typeface="Helvetica" pitchFamily="34" charset="0"/>
              </a:rPr>
              <a:t> poly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grpSp>
        <p:nvGrpSpPr>
          <p:cNvPr id="258" name="Group 257"/>
          <p:cNvGrpSpPr/>
          <p:nvPr/>
        </p:nvGrpSpPr>
        <p:grpSpPr>
          <a:xfrm rot="16200000">
            <a:off x="3954380" y="3155222"/>
            <a:ext cx="1353090" cy="1007646"/>
            <a:chOff x="3249073" y="2789049"/>
            <a:chExt cx="1353090" cy="1007646"/>
          </a:xfrm>
        </p:grpSpPr>
        <p:sp>
          <p:nvSpPr>
            <p:cNvPr id="273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6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0"/>
            <p:cNvSpPr>
              <a:spLocks noChangeAspect="1" noChangeShapeType="1"/>
            </p:cNvSpPr>
            <p:nvPr/>
          </p:nvSpPr>
          <p:spPr bwMode="auto">
            <a:xfrm flipH="1">
              <a:off x="3249073" y="3286125"/>
              <a:ext cx="10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0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9" name="Group 258"/>
          <p:cNvGrpSpPr/>
          <p:nvPr/>
        </p:nvGrpSpPr>
        <p:grpSpPr>
          <a:xfrm rot="5400000">
            <a:off x="4493230" y="3966598"/>
            <a:ext cx="279951" cy="1012220"/>
            <a:chOff x="4319588" y="3804444"/>
            <a:chExt cx="279951" cy="1012220"/>
          </a:xfrm>
        </p:grpSpPr>
        <p:sp>
          <p:nvSpPr>
            <p:cNvPr id="267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59"/>
            <p:cNvSpPr>
              <a:spLocks noChangeAspect="1" noChangeShapeType="1"/>
            </p:cNvSpPr>
            <p:nvPr/>
          </p:nvSpPr>
          <p:spPr bwMode="auto">
            <a:xfrm>
              <a:off x="440789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0" name="Line 24"/>
          <p:cNvSpPr>
            <a:spLocks noChangeAspect="1" noChangeShapeType="1"/>
          </p:cNvSpPr>
          <p:nvPr/>
        </p:nvSpPr>
        <p:spPr bwMode="auto">
          <a:xfrm rot="5400000" flipH="1">
            <a:off x="4023018" y="4719378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1" name="Line 24"/>
          <p:cNvSpPr>
            <a:spLocks noChangeAspect="1" noChangeShapeType="1"/>
          </p:cNvSpPr>
          <p:nvPr/>
        </p:nvSpPr>
        <p:spPr bwMode="auto">
          <a:xfrm rot="5400000" flipH="1">
            <a:off x="4023018" y="2883825"/>
            <a:ext cx="223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2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263" name="Oval 29"/>
          <p:cNvSpPr>
            <a:spLocks noChangeAspect="1" noChangeArrowheads="1"/>
          </p:cNvSpPr>
          <p:nvPr/>
        </p:nvSpPr>
        <p:spPr bwMode="auto">
          <a:xfrm>
            <a:off x="5419807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64" name="Line 30"/>
          <p:cNvSpPr>
            <a:spLocks noChangeAspect="1" noChangeShapeType="1"/>
          </p:cNvSpPr>
          <p:nvPr/>
        </p:nvSpPr>
        <p:spPr bwMode="auto">
          <a:xfrm>
            <a:off x="5454213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5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66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2" name="Oval 29"/>
          <p:cNvSpPr>
            <a:spLocks noChangeAspect="1" noChangeArrowheads="1"/>
          </p:cNvSpPr>
          <p:nvPr/>
        </p:nvSpPr>
        <p:spPr bwMode="auto">
          <a:xfrm>
            <a:off x="4102284" y="274646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3" name="Oval 29"/>
          <p:cNvSpPr>
            <a:spLocks noChangeAspect="1" noChangeArrowheads="1"/>
          </p:cNvSpPr>
          <p:nvPr/>
        </p:nvSpPr>
        <p:spPr bwMode="auto">
          <a:xfrm>
            <a:off x="4099241" y="4791529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4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15" name="Group 214"/>
          <p:cNvGrpSpPr/>
          <p:nvPr/>
        </p:nvGrpSpPr>
        <p:grpSpPr>
          <a:xfrm>
            <a:off x="3201002" y="2277718"/>
            <a:ext cx="2807548" cy="3149528"/>
            <a:chOff x="6560847" y="1977722"/>
            <a:chExt cx="2807548" cy="3149528"/>
          </a:xfrm>
        </p:grpSpPr>
        <p:sp>
          <p:nvSpPr>
            <p:cNvPr id="253" name="Text Box 87"/>
            <p:cNvSpPr txBox="1">
              <a:spLocks noChangeAspect="1" noChangeArrowheads="1"/>
            </p:cNvSpPr>
            <p:nvPr/>
          </p:nvSpPr>
          <p:spPr bwMode="auto">
            <a:xfrm>
              <a:off x="6560847" y="1977722"/>
              <a:ext cx="2190750" cy="346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sz="1400" dirty="0">
                  <a:latin typeface="Helvetica" pitchFamily="34" charset="0"/>
                </a:rPr>
                <a:t>Well </a:t>
              </a:r>
              <a:r>
                <a:rPr lang="sv-SE" altLang="sv-SE" sz="1400" dirty="0" err="1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  <p:sp>
          <p:nvSpPr>
            <p:cNvPr id="254" name="Rectangle 13"/>
            <p:cNvSpPr>
              <a:spLocks noChangeAspect="1" noChangeArrowheads="1"/>
            </p:cNvSpPr>
            <p:nvPr/>
          </p:nvSpPr>
          <p:spPr bwMode="auto">
            <a:xfrm>
              <a:off x="6870927" y="2287510"/>
              <a:ext cx="250825" cy="252413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5" name="Rectangle 12"/>
            <p:cNvSpPr>
              <a:spLocks noChangeAspect="1" noChangeArrowheads="1"/>
            </p:cNvSpPr>
            <p:nvPr/>
          </p:nvSpPr>
          <p:spPr bwMode="auto">
            <a:xfrm>
              <a:off x="6871722" y="4446975"/>
              <a:ext cx="250825" cy="252413"/>
            </a:xfrm>
            <a:prstGeom prst="rect">
              <a:avLst/>
            </a:prstGeom>
            <a:solidFill>
              <a:srgbClr val="FFFF00">
                <a:alpha val="80000"/>
              </a:srgbClr>
            </a:solidFill>
            <a:ln w="9525">
              <a:solidFill>
                <a:srgbClr val="FFFF00">
                  <a:alpha val="80000"/>
                </a:srgb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6" name="Text Box 86"/>
            <p:cNvSpPr txBox="1">
              <a:spLocks noChangeAspect="1" noChangeArrowheads="1"/>
            </p:cNvSpPr>
            <p:nvPr/>
          </p:nvSpPr>
          <p:spPr bwMode="auto">
            <a:xfrm>
              <a:off x="6560847" y="4749425"/>
              <a:ext cx="2807548" cy="377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Helvetica" pitchFamily="34" charset="0"/>
                </a:rPr>
                <a:t>Substrate </a:t>
              </a:r>
              <a:r>
                <a:rPr lang="en-US" altLang="sv-SE" sz="1400" dirty="0" smtClean="0">
                  <a:latin typeface="Helvetica" pitchFamily="34" charset="0"/>
                </a:rPr>
                <a:t>tie</a:t>
              </a:r>
              <a:endParaRPr lang="en-US" altLang="sv-SE" dirty="0"/>
            </a:p>
          </p:txBody>
        </p:sp>
      </p:grpSp>
      <p:sp>
        <p:nvSpPr>
          <p:cNvPr id="21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219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221" name="Text Box 84"/>
          <p:cNvSpPr txBox="1">
            <a:spLocks noChangeAspect="1" noChangeArrowheads="1"/>
          </p:cNvSpPr>
          <p:nvPr/>
        </p:nvSpPr>
        <p:spPr bwMode="auto">
          <a:xfrm>
            <a:off x="5818490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222" name="Group 221"/>
          <p:cNvGrpSpPr/>
          <p:nvPr/>
        </p:nvGrpSpPr>
        <p:grpSpPr>
          <a:xfrm>
            <a:off x="4053110" y="2885697"/>
            <a:ext cx="1172701" cy="1838296"/>
            <a:chOff x="4053110" y="2885697"/>
            <a:chExt cx="1172701" cy="1838296"/>
          </a:xfrm>
        </p:grpSpPr>
        <p:sp>
          <p:nvSpPr>
            <p:cNvPr id="249" name="Rectangle 43"/>
            <p:cNvSpPr>
              <a:spLocks noChangeAspect="1" noChangeArrowheads="1"/>
            </p:cNvSpPr>
            <p:nvPr/>
          </p:nvSpPr>
          <p:spPr bwMode="auto">
            <a:xfrm>
              <a:off x="4053110" y="2885697"/>
              <a:ext cx="1172701" cy="216000"/>
            </a:xfrm>
            <a:prstGeom prst="rect">
              <a:avLst/>
            </a:prstGeom>
            <a:solidFill>
              <a:srgbClr val="FCF305">
                <a:alpha val="80000"/>
              </a:srgbClr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0" name="Rectangle 43"/>
            <p:cNvSpPr>
              <a:spLocks noChangeAspect="1" noChangeArrowheads="1"/>
            </p:cNvSpPr>
            <p:nvPr/>
          </p:nvSpPr>
          <p:spPr bwMode="auto">
            <a:xfrm>
              <a:off x="4053110" y="4507993"/>
              <a:ext cx="1172701" cy="216000"/>
            </a:xfrm>
            <a:prstGeom prst="rect">
              <a:avLst/>
            </a:prstGeom>
            <a:solidFill>
              <a:srgbClr val="00B050">
                <a:alpha val="80000"/>
              </a:srgbClr>
            </a:solid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3582363" y="2658702"/>
            <a:ext cx="1595184" cy="2286204"/>
            <a:chOff x="6413138" y="2361246"/>
            <a:chExt cx="1595184" cy="2286204"/>
          </a:xfrm>
        </p:grpSpPr>
        <p:sp>
          <p:nvSpPr>
            <p:cNvPr id="235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8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4244226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44"/>
            <p:cNvSpPr>
              <a:spLocks noChangeAspect="1" noChangeShapeType="1"/>
            </p:cNvSpPr>
            <p:nvPr/>
          </p:nvSpPr>
          <p:spPr bwMode="auto">
            <a:xfrm flipH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0" name="Line 45"/>
            <p:cNvSpPr>
              <a:spLocks noChangeAspect="1" noChangeShapeType="1"/>
            </p:cNvSpPr>
            <p:nvPr/>
          </p:nvSpPr>
          <p:spPr bwMode="auto">
            <a:xfrm flipH="1" flipV="1">
              <a:off x="7882909" y="2638309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grpSp>
          <p:nvGrpSpPr>
            <p:cNvPr id="241" name="Group 240"/>
            <p:cNvGrpSpPr/>
            <p:nvPr/>
          </p:nvGrpSpPr>
          <p:grpSpPr>
            <a:xfrm>
              <a:off x="6413138" y="4522038"/>
              <a:ext cx="125413" cy="125412"/>
              <a:chOff x="2263499" y="4698611"/>
              <a:chExt cx="125413" cy="125412"/>
            </a:xfrm>
          </p:grpSpPr>
          <p:sp>
            <p:nvSpPr>
              <p:cNvPr id="247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8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6413138" y="2361246"/>
              <a:ext cx="125413" cy="125412"/>
              <a:chOff x="2263499" y="4698611"/>
              <a:chExt cx="125413" cy="125412"/>
            </a:xfrm>
          </p:grpSpPr>
          <p:sp>
            <p:nvSpPr>
              <p:cNvPr id="245" name="Line 44"/>
              <p:cNvSpPr>
                <a:spLocks noChangeAspect="1" noChangeShapeType="1"/>
              </p:cNvSpPr>
              <p:nvPr/>
            </p:nvSpPr>
            <p:spPr bwMode="auto">
              <a:xfrm flipH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46" name="Line 45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263499" y="4698611"/>
                <a:ext cx="125413" cy="12541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endParaRPr lang="sv-SE"/>
              </a:p>
            </p:txBody>
          </p:sp>
        </p:grpSp>
        <p:sp>
          <p:nvSpPr>
            <p:cNvPr id="243" name="Line 44"/>
            <p:cNvSpPr>
              <a:spLocks noChangeAspect="1" noChangeShapeType="1"/>
            </p:cNvSpPr>
            <p:nvPr/>
          </p:nvSpPr>
          <p:spPr bwMode="auto">
            <a:xfrm flipH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45"/>
            <p:cNvSpPr>
              <a:spLocks noChangeAspect="1" noChangeShapeType="1"/>
            </p:cNvSpPr>
            <p:nvPr/>
          </p:nvSpPr>
          <p:spPr bwMode="auto">
            <a:xfrm flipH="1" flipV="1">
              <a:off x="6899121" y="4244226"/>
              <a:ext cx="125413" cy="1254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24" name="Line 40"/>
          <p:cNvSpPr>
            <a:spLocks noChangeAspect="1" noChangeShapeType="1"/>
          </p:cNvSpPr>
          <p:nvPr/>
        </p:nvSpPr>
        <p:spPr bwMode="auto">
          <a:xfrm>
            <a:off x="4625170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5" name="Group 224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232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3987451" y="2673255"/>
            <a:ext cx="727247" cy="2271519"/>
            <a:chOff x="3987451" y="2673255"/>
            <a:chExt cx="727247" cy="2271519"/>
          </a:xfrm>
        </p:grpSpPr>
        <p:sp>
          <p:nvSpPr>
            <p:cNvPr id="227" name="Line 42"/>
            <p:cNvSpPr>
              <a:spLocks noChangeAspect="1" noChangeShapeType="1"/>
            </p:cNvSpPr>
            <p:nvPr/>
          </p:nvSpPr>
          <p:spPr bwMode="auto">
            <a:xfrm flipH="1" flipV="1">
              <a:off x="3987451" y="3829313"/>
              <a:ext cx="727247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0" name="Line 34"/>
            <p:cNvSpPr>
              <a:spLocks noChangeAspect="1" noChangeShapeType="1"/>
            </p:cNvSpPr>
            <p:nvPr/>
          </p:nvSpPr>
          <p:spPr bwMode="auto">
            <a:xfrm>
              <a:off x="4134465" y="2673255"/>
              <a:ext cx="0" cy="423864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4"/>
            <p:cNvSpPr>
              <a:spLocks noChangeAspect="1" noChangeShapeType="1"/>
            </p:cNvSpPr>
            <p:nvPr/>
          </p:nvSpPr>
          <p:spPr bwMode="auto">
            <a:xfrm>
              <a:off x="4133037" y="4520112"/>
              <a:ext cx="0" cy="424662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71" name="Right Arrow 170"/>
          <p:cNvSpPr/>
          <p:nvPr/>
        </p:nvSpPr>
        <p:spPr bwMode="auto">
          <a:xfrm rot="8648267">
            <a:off x="5967718" y="2604392"/>
            <a:ext cx="1005202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4" name="Line 34"/>
          <p:cNvSpPr>
            <a:spLocks noChangeShapeType="1"/>
          </p:cNvSpPr>
          <p:nvPr/>
        </p:nvSpPr>
        <p:spPr bwMode="auto">
          <a:xfrm>
            <a:off x="5028632" y="300815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7" name="Line 34"/>
          <p:cNvSpPr>
            <a:spLocks noChangeShapeType="1"/>
          </p:cNvSpPr>
          <p:nvPr/>
        </p:nvSpPr>
        <p:spPr bwMode="auto">
          <a:xfrm>
            <a:off x="5028632" y="4602179"/>
            <a:ext cx="504000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479028"/>
            <a:ext cx="4993826" cy="634391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9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94" name="Group 293"/>
          <p:cNvGrpSpPr/>
          <p:nvPr/>
        </p:nvGrpSpPr>
        <p:grpSpPr>
          <a:xfrm>
            <a:off x="5368323" y="3744318"/>
            <a:ext cx="188913" cy="188912"/>
            <a:chOff x="8498681" y="2189271"/>
            <a:chExt cx="188913" cy="188912"/>
          </a:xfrm>
          <a:noFill/>
        </p:grpSpPr>
        <p:sp>
          <p:nvSpPr>
            <p:cNvPr id="295" name="Rectangle 43"/>
            <p:cNvSpPr>
              <a:spLocks noChangeAspect="1" noChangeArrowheads="1"/>
            </p:cNvSpPr>
            <p:nvPr/>
          </p:nvSpPr>
          <p:spPr bwMode="auto">
            <a:xfrm>
              <a:off x="8498681" y="218927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44"/>
            <p:cNvSpPr>
              <a:spLocks noChangeAspect="1" noChangeShapeType="1"/>
            </p:cNvSpPr>
            <p:nvPr/>
          </p:nvSpPr>
          <p:spPr bwMode="auto">
            <a:xfrm flipH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30431" y="222102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0" name="Line 34"/>
          <p:cNvSpPr>
            <a:spLocks noChangeShapeType="1"/>
          </p:cNvSpPr>
          <p:nvPr/>
        </p:nvSpPr>
        <p:spPr bwMode="auto">
          <a:xfrm>
            <a:off x="5369197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20" name="Group 219"/>
          <p:cNvGrpSpPr/>
          <p:nvPr/>
        </p:nvGrpSpPr>
        <p:grpSpPr>
          <a:xfrm>
            <a:off x="3395415" y="2728095"/>
            <a:ext cx="2184400" cy="2159348"/>
            <a:chOff x="3395415" y="2720895"/>
            <a:chExt cx="2184400" cy="2159348"/>
          </a:xfrm>
        </p:grpSpPr>
        <p:sp>
          <p:nvSpPr>
            <p:cNvPr id="251" name="Line 32"/>
            <p:cNvSpPr>
              <a:spLocks noChangeAspect="1" noChangeShapeType="1"/>
            </p:cNvSpPr>
            <p:nvPr/>
          </p:nvSpPr>
          <p:spPr bwMode="auto">
            <a:xfrm>
              <a:off x="3395415" y="2720895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2" name="Line 32"/>
            <p:cNvSpPr>
              <a:spLocks noChangeAspect="1" noChangeShapeType="1"/>
            </p:cNvSpPr>
            <p:nvPr/>
          </p:nvSpPr>
          <p:spPr bwMode="auto">
            <a:xfrm>
              <a:off x="3395415" y="4880243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3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Line 20"/>
          <p:cNvSpPr>
            <a:spLocks noChangeAspect="1" noChangeShapeType="1"/>
          </p:cNvSpPr>
          <p:nvPr/>
        </p:nvSpPr>
        <p:spPr bwMode="auto">
          <a:xfrm rot="16200000" flipH="1">
            <a:off x="3652178" y="3814499"/>
            <a:ext cx="19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86" name="Group 185"/>
          <p:cNvGrpSpPr/>
          <p:nvPr/>
        </p:nvGrpSpPr>
        <p:grpSpPr>
          <a:xfrm rot="16200000">
            <a:off x="4430012" y="2943205"/>
            <a:ext cx="401826" cy="1007646"/>
            <a:chOff x="4200337" y="2789049"/>
            <a:chExt cx="401826" cy="1007646"/>
          </a:xfrm>
        </p:grpSpPr>
        <p:sp>
          <p:nvSpPr>
            <p:cNvPr id="187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8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0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1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3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5090289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30"/>
          <p:cNvSpPr>
            <a:spLocks noChangeAspect="1" noChangeShapeType="1"/>
          </p:cNvSpPr>
          <p:nvPr/>
        </p:nvSpPr>
        <p:spPr bwMode="auto">
          <a:xfrm>
            <a:off x="5124695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" name="Line 21"/>
          <p:cNvSpPr>
            <a:spLocks noChangeAspect="1" noChangeShapeType="1"/>
          </p:cNvSpPr>
          <p:nvPr/>
        </p:nvSpPr>
        <p:spPr bwMode="auto">
          <a:xfrm>
            <a:off x="5113163" y="3263973"/>
            <a:ext cx="0" cy="111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8" name="Line 24"/>
          <p:cNvSpPr>
            <a:spLocks noChangeAspect="1" noChangeShapeType="1"/>
          </p:cNvSpPr>
          <p:nvPr/>
        </p:nvSpPr>
        <p:spPr bwMode="auto">
          <a:xfrm rot="5400000" flipH="1">
            <a:off x="3888377" y="4603133"/>
            <a:ext cx="4701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Oval 26"/>
          <p:cNvSpPr>
            <a:spLocks noChangeAspect="1" noChangeArrowheads="1"/>
          </p:cNvSpPr>
          <p:nvPr/>
        </p:nvSpPr>
        <p:spPr bwMode="auto">
          <a:xfrm rot="5400000">
            <a:off x="4095324" y="4794250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Rectangle 43"/>
          <p:cNvSpPr>
            <a:spLocks noChangeArrowheads="1"/>
          </p:cNvSpPr>
          <p:nvPr/>
        </p:nvSpPr>
        <p:spPr bwMode="auto">
          <a:xfrm>
            <a:off x="4028396" y="4493330"/>
            <a:ext cx="216000" cy="504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4120" name="Oval 28"/>
          <p:cNvSpPr>
            <a:spLocks noChangeAspect="1" noChangeArrowheads="1"/>
          </p:cNvSpPr>
          <p:nvPr/>
        </p:nvSpPr>
        <p:spPr bwMode="auto">
          <a:xfrm rot="5400000">
            <a:off x="4091711" y="2763073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9" name="Line 24"/>
          <p:cNvSpPr>
            <a:spLocks noChangeAspect="1" noChangeShapeType="1"/>
          </p:cNvSpPr>
          <p:nvPr/>
        </p:nvSpPr>
        <p:spPr bwMode="auto">
          <a:xfrm rot="5400000" flipH="1">
            <a:off x="3879148" y="3015086"/>
            <a:ext cx="4886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4034627" y="2643216"/>
            <a:ext cx="216000" cy="504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2" name="Text Box 87"/>
          <p:cNvSpPr txBox="1">
            <a:spLocks noChangeAspect="1" noChangeArrowheads="1"/>
          </p:cNvSpPr>
          <p:nvPr/>
        </p:nvSpPr>
        <p:spPr bwMode="auto">
          <a:xfrm>
            <a:off x="3201002" y="2277718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Well </a:t>
            </a:r>
            <a:r>
              <a:rPr lang="sv-SE" altLang="sv-SE" sz="1400" dirty="0" err="1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2" name="Rectangle 13"/>
          <p:cNvSpPr>
            <a:spLocks noChangeAspect="1" noChangeArrowheads="1"/>
          </p:cNvSpPr>
          <p:nvPr/>
        </p:nvSpPr>
        <p:spPr bwMode="auto">
          <a:xfrm>
            <a:off x="3511082" y="2587506"/>
            <a:ext cx="250825" cy="252413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6" name="Rectangle 12"/>
          <p:cNvSpPr>
            <a:spLocks noChangeAspect="1" noChangeArrowheads="1"/>
          </p:cNvSpPr>
          <p:nvPr/>
        </p:nvSpPr>
        <p:spPr bwMode="auto">
          <a:xfrm>
            <a:off x="3511877" y="4746971"/>
            <a:ext cx="250825" cy="252413"/>
          </a:xfrm>
          <a:prstGeom prst="rect">
            <a:avLst/>
          </a:prstGeom>
          <a:solidFill>
            <a:srgbClr val="FFFF00">
              <a:alpha val="80000"/>
            </a:srgbClr>
          </a:solidFill>
          <a:ln w="9525">
            <a:solidFill>
              <a:srgbClr val="FFFF00">
                <a:alpha val="80000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1" name="Text Box 86"/>
          <p:cNvSpPr txBox="1">
            <a:spLocks noChangeAspect="1" noChangeArrowheads="1"/>
          </p:cNvSpPr>
          <p:nvPr/>
        </p:nvSpPr>
        <p:spPr bwMode="auto">
          <a:xfrm>
            <a:off x="3201002" y="5049421"/>
            <a:ext cx="28075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Substrate </a:t>
            </a:r>
            <a:r>
              <a:rPr lang="en-US" altLang="sv-SE" sz="1400" dirty="0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10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07" name="Line 15"/>
          <p:cNvSpPr>
            <a:spLocks noChangeAspect="1" noChangeShapeType="1"/>
          </p:cNvSpPr>
          <p:nvPr/>
        </p:nvSpPr>
        <p:spPr bwMode="auto">
          <a:xfrm rot="16200000">
            <a:off x="4272874" y="3095468"/>
            <a:ext cx="0" cy="314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1" name="Line 19"/>
          <p:cNvSpPr>
            <a:spLocks noChangeAspect="1" noChangeShapeType="1"/>
          </p:cNvSpPr>
          <p:nvPr/>
        </p:nvSpPr>
        <p:spPr bwMode="auto">
          <a:xfrm rot="16200000">
            <a:off x="4957464" y="3078988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74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75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4115" name="Line 23"/>
          <p:cNvSpPr>
            <a:spLocks noChangeAspect="1" noChangeShapeType="1"/>
          </p:cNvSpPr>
          <p:nvPr/>
        </p:nvSpPr>
        <p:spPr bwMode="auto">
          <a:xfrm rot="5400000" flipH="1">
            <a:off x="4288750" y="4210868"/>
            <a:ext cx="0" cy="346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5" name="Line 19"/>
          <p:cNvSpPr>
            <a:spLocks noChangeAspect="1" noChangeShapeType="1"/>
          </p:cNvSpPr>
          <p:nvPr/>
        </p:nvSpPr>
        <p:spPr bwMode="auto">
          <a:xfrm rot="5400000">
            <a:off x="4954289" y="4223137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44"/>
          <p:cNvSpPr>
            <a:spLocks noChangeAspect="1" noChangeShapeType="1"/>
          </p:cNvSpPr>
          <p:nvPr/>
        </p:nvSpPr>
        <p:spPr bwMode="auto">
          <a:xfrm flipH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08" name="Line 45"/>
          <p:cNvSpPr>
            <a:spLocks noChangeAspect="1" noChangeShapeType="1"/>
          </p:cNvSpPr>
          <p:nvPr/>
        </p:nvSpPr>
        <p:spPr bwMode="auto">
          <a:xfrm flipH="1" flipV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1" name="Line 44"/>
          <p:cNvSpPr>
            <a:spLocks noChangeAspect="1" noChangeShapeType="1"/>
          </p:cNvSpPr>
          <p:nvPr/>
        </p:nvSpPr>
        <p:spPr bwMode="auto">
          <a:xfrm flipH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2" name="Line 45"/>
          <p:cNvSpPr>
            <a:spLocks noChangeAspect="1" noChangeShapeType="1"/>
          </p:cNvSpPr>
          <p:nvPr/>
        </p:nvSpPr>
        <p:spPr bwMode="auto">
          <a:xfrm flipH="1" flipV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28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" name="Group 1"/>
          <p:cNvGrpSpPr/>
          <p:nvPr/>
        </p:nvGrpSpPr>
        <p:grpSpPr>
          <a:xfrm>
            <a:off x="4070256" y="4825585"/>
            <a:ext cx="125413" cy="125412"/>
            <a:chOff x="4220746" y="3343541"/>
            <a:chExt cx="125413" cy="125412"/>
          </a:xfrm>
        </p:grpSpPr>
        <p:sp>
          <p:nvSpPr>
            <p:cNvPr id="103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09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067093" y="2670431"/>
            <a:ext cx="125413" cy="125412"/>
            <a:chOff x="4220746" y="3343541"/>
            <a:chExt cx="125413" cy="125412"/>
          </a:xfrm>
        </p:grpSpPr>
        <p:sp>
          <p:nvSpPr>
            <p:cNvPr id="129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30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35" name="Text Box 87"/>
          <p:cNvSpPr txBox="1">
            <a:spLocks noChangeAspect="1" noChangeArrowheads="1"/>
          </p:cNvSpPr>
          <p:nvPr/>
        </p:nvSpPr>
        <p:spPr bwMode="auto">
          <a:xfrm>
            <a:off x="6441587" y="2092931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Active </a:t>
            </a:r>
            <a:r>
              <a:rPr lang="sv-SE" altLang="sv-SE" sz="1400" dirty="0" err="1" smtClean="0">
                <a:latin typeface="Helvetica" pitchFamily="34" charset="0"/>
              </a:rPr>
              <a:t>supply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straps</a:t>
            </a:r>
            <a:endParaRPr lang="en-US" altLang="sv-SE" dirty="0"/>
          </a:p>
        </p:txBody>
      </p:sp>
      <p:sp>
        <p:nvSpPr>
          <p:cNvPr id="138" name="Right Arrow 137"/>
          <p:cNvSpPr/>
          <p:nvPr/>
        </p:nvSpPr>
        <p:spPr bwMode="auto">
          <a:xfrm rot="670937" flipV="1">
            <a:off x="3289515" y="4000209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Right Arrow 154"/>
          <p:cNvSpPr/>
          <p:nvPr/>
        </p:nvSpPr>
        <p:spPr bwMode="auto">
          <a:xfrm rot="20929063">
            <a:off x="3289514" y="3179356"/>
            <a:ext cx="572065" cy="472744"/>
          </a:xfrm>
          <a:prstGeom prst="rightArrow">
            <a:avLst/>
          </a:prstGeom>
          <a:solidFill>
            <a:srgbClr val="0070C0"/>
          </a:solidFill>
          <a:ln w="114300">
            <a:solidFill>
              <a:srgbClr val="0070C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1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Text Box 84"/>
          <p:cNvSpPr txBox="1">
            <a:spLocks noChangeAspect="1" noChangeArrowheads="1"/>
          </p:cNvSpPr>
          <p:nvPr/>
        </p:nvSpPr>
        <p:spPr bwMode="auto">
          <a:xfrm>
            <a:off x="5488972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164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5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8" name="Line 34"/>
          <p:cNvSpPr>
            <a:spLocks noChangeShapeType="1"/>
          </p:cNvSpPr>
          <p:nvPr/>
        </p:nvSpPr>
        <p:spPr bwMode="auto">
          <a:xfrm>
            <a:off x="5072631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95" name="Group 194"/>
          <p:cNvGrpSpPr/>
          <p:nvPr/>
        </p:nvGrpSpPr>
        <p:grpSpPr>
          <a:xfrm rot="5400000">
            <a:off x="4493230" y="3744170"/>
            <a:ext cx="279951" cy="1012220"/>
            <a:chOff x="4319588" y="3804444"/>
            <a:chExt cx="279951" cy="1012220"/>
          </a:xfrm>
        </p:grpSpPr>
        <p:sp>
          <p:nvSpPr>
            <p:cNvPr id="196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7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8" name="Line 59"/>
            <p:cNvSpPr>
              <a:spLocks noChangeAspect="1" noChangeShapeType="1"/>
            </p:cNvSpPr>
            <p:nvPr/>
          </p:nvSpPr>
          <p:spPr bwMode="auto">
            <a:xfrm>
              <a:off x="440608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9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0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1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2" name="Line 32"/>
          <p:cNvSpPr>
            <a:spLocks noChangeAspect="1" noChangeShapeType="1"/>
          </p:cNvSpPr>
          <p:nvPr/>
        </p:nvSpPr>
        <p:spPr bwMode="auto">
          <a:xfrm>
            <a:off x="3395415" y="2728095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32"/>
          <p:cNvSpPr>
            <a:spLocks noChangeAspect="1" noChangeShapeType="1"/>
          </p:cNvSpPr>
          <p:nvPr/>
        </p:nvSpPr>
        <p:spPr bwMode="auto">
          <a:xfrm>
            <a:off x="3395415" y="4887443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5" name="Rectangle 43"/>
          <p:cNvSpPr>
            <a:spLocks noChangeAspect="1" noChangeArrowheads="1"/>
          </p:cNvSpPr>
          <p:nvPr/>
        </p:nvSpPr>
        <p:spPr bwMode="auto">
          <a:xfrm>
            <a:off x="4028396" y="4277330"/>
            <a:ext cx="1172701" cy="216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5" name="Rectangle 43"/>
          <p:cNvSpPr>
            <a:spLocks noChangeAspect="1" noChangeArrowheads="1"/>
          </p:cNvSpPr>
          <p:nvPr/>
        </p:nvSpPr>
        <p:spPr bwMode="auto">
          <a:xfrm>
            <a:off x="4028396" y="3132835"/>
            <a:ext cx="1172701" cy="216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32" name="Line 34"/>
          <p:cNvSpPr>
            <a:spLocks noChangeAspect="1" noChangeShapeType="1"/>
          </p:cNvSpPr>
          <p:nvPr/>
        </p:nvSpPr>
        <p:spPr bwMode="auto">
          <a:xfrm>
            <a:off x="5113163" y="3137977"/>
            <a:ext cx="0" cy="136800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40"/>
          <p:cNvSpPr>
            <a:spLocks noChangeAspect="1" noChangeShapeType="1"/>
          </p:cNvSpPr>
          <p:nvPr/>
        </p:nvSpPr>
        <p:spPr bwMode="auto">
          <a:xfrm>
            <a:off x="4624962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Line 42"/>
          <p:cNvSpPr>
            <a:spLocks noChangeAspect="1" noChangeShapeType="1"/>
          </p:cNvSpPr>
          <p:nvPr/>
        </p:nvSpPr>
        <p:spPr bwMode="auto">
          <a:xfrm flipH="1" flipV="1">
            <a:off x="3987451" y="3829313"/>
            <a:ext cx="727247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236133" y="3010261"/>
            <a:ext cx="4993826" cy="1647256"/>
            <a:chOff x="2706163" y="3487266"/>
            <a:chExt cx="2184400" cy="634391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06163" y="3487266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706163" y="4121657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7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Line 20"/>
          <p:cNvSpPr>
            <a:spLocks noChangeAspect="1" noChangeShapeType="1"/>
          </p:cNvSpPr>
          <p:nvPr/>
        </p:nvSpPr>
        <p:spPr bwMode="auto">
          <a:xfrm rot="16200000" flipH="1">
            <a:off x="3652178" y="3814499"/>
            <a:ext cx="19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86" name="Group 185"/>
          <p:cNvGrpSpPr/>
          <p:nvPr/>
        </p:nvGrpSpPr>
        <p:grpSpPr>
          <a:xfrm rot="16200000">
            <a:off x="4430012" y="2943205"/>
            <a:ext cx="401826" cy="1007646"/>
            <a:chOff x="4200337" y="2789049"/>
            <a:chExt cx="401826" cy="1007646"/>
          </a:xfrm>
        </p:grpSpPr>
        <p:sp>
          <p:nvSpPr>
            <p:cNvPr id="187" name="Line 15"/>
            <p:cNvSpPr>
              <a:spLocks noChangeAspect="1" noChangeShapeType="1"/>
            </p:cNvSpPr>
            <p:nvPr/>
          </p:nvSpPr>
          <p:spPr bwMode="auto">
            <a:xfrm>
              <a:off x="4594414" y="2789049"/>
              <a:ext cx="0" cy="314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8" name="Line 16"/>
            <p:cNvSpPr>
              <a:spLocks noChangeAspect="1" noChangeShapeType="1"/>
            </p:cNvSpPr>
            <p:nvPr/>
          </p:nvSpPr>
          <p:spPr bwMode="auto">
            <a:xfrm flipH="1">
              <a:off x="4405501" y="3095625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Line 17"/>
            <p:cNvSpPr>
              <a:spLocks noChangeAspect="1" noChangeShapeType="1"/>
            </p:cNvSpPr>
            <p:nvPr/>
          </p:nvSpPr>
          <p:spPr bwMode="auto">
            <a:xfrm>
              <a:off x="4413250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0" name="Line 18"/>
            <p:cNvSpPr>
              <a:spLocks noChangeAspect="1" noChangeShapeType="1"/>
            </p:cNvSpPr>
            <p:nvPr/>
          </p:nvSpPr>
          <p:spPr bwMode="auto">
            <a:xfrm flipV="1">
              <a:off x="4405501" y="34718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1" name="Line 19"/>
            <p:cNvSpPr>
              <a:spLocks noChangeAspect="1" noChangeShapeType="1"/>
            </p:cNvSpPr>
            <p:nvPr/>
          </p:nvSpPr>
          <p:spPr bwMode="auto">
            <a:xfrm>
              <a:off x="4602163" y="3464907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3" name="Oval 22"/>
            <p:cNvSpPr>
              <a:spLocks noChangeAspect="1" noChangeArrowheads="1"/>
            </p:cNvSpPr>
            <p:nvPr/>
          </p:nvSpPr>
          <p:spPr bwMode="auto">
            <a:xfrm>
              <a:off x="4200337" y="3228787"/>
              <a:ext cx="108000" cy="10650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94" name="Line 76"/>
            <p:cNvSpPr>
              <a:spLocks noChangeAspect="1" noChangeShapeType="1"/>
            </p:cNvSpPr>
            <p:nvPr/>
          </p:nvSpPr>
          <p:spPr bwMode="auto">
            <a:xfrm>
              <a:off x="4319588" y="3095625"/>
              <a:ext cx="0" cy="376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29"/>
          <p:cNvSpPr>
            <a:spLocks noChangeAspect="1" noChangeArrowheads="1"/>
          </p:cNvSpPr>
          <p:nvPr/>
        </p:nvSpPr>
        <p:spPr bwMode="auto">
          <a:xfrm>
            <a:off x="5090289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30"/>
          <p:cNvSpPr>
            <a:spLocks noChangeAspect="1" noChangeShapeType="1"/>
          </p:cNvSpPr>
          <p:nvPr/>
        </p:nvSpPr>
        <p:spPr bwMode="auto">
          <a:xfrm>
            <a:off x="5124695" y="3842455"/>
            <a:ext cx="36008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33" name="Line 21"/>
          <p:cNvSpPr>
            <a:spLocks noChangeAspect="1" noChangeShapeType="1"/>
          </p:cNvSpPr>
          <p:nvPr/>
        </p:nvSpPr>
        <p:spPr bwMode="auto">
          <a:xfrm>
            <a:off x="5113163" y="3263973"/>
            <a:ext cx="0" cy="1116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8" name="Line 24"/>
          <p:cNvSpPr>
            <a:spLocks noChangeAspect="1" noChangeShapeType="1"/>
          </p:cNvSpPr>
          <p:nvPr/>
        </p:nvSpPr>
        <p:spPr bwMode="auto">
          <a:xfrm rot="5400000" flipH="1">
            <a:off x="3888377" y="4603133"/>
            <a:ext cx="470166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8" name="Oval 26"/>
          <p:cNvSpPr>
            <a:spLocks noChangeAspect="1" noChangeArrowheads="1"/>
          </p:cNvSpPr>
          <p:nvPr/>
        </p:nvSpPr>
        <p:spPr bwMode="auto">
          <a:xfrm rot="5400000">
            <a:off x="4095324" y="4794250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Rectangle 43"/>
          <p:cNvSpPr>
            <a:spLocks noChangeArrowheads="1"/>
          </p:cNvSpPr>
          <p:nvPr/>
        </p:nvSpPr>
        <p:spPr bwMode="auto">
          <a:xfrm>
            <a:off x="4028396" y="4493330"/>
            <a:ext cx="216000" cy="504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4120" name="Oval 28"/>
          <p:cNvSpPr>
            <a:spLocks noChangeAspect="1" noChangeArrowheads="1"/>
          </p:cNvSpPr>
          <p:nvPr/>
        </p:nvSpPr>
        <p:spPr bwMode="auto">
          <a:xfrm rot="5400000">
            <a:off x="4091711" y="2763073"/>
            <a:ext cx="63500" cy="635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39" name="Line 24"/>
          <p:cNvSpPr>
            <a:spLocks noChangeAspect="1" noChangeShapeType="1"/>
          </p:cNvSpPr>
          <p:nvPr/>
        </p:nvSpPr>
        <p:spPr bwMode="auto">
          <a:xfrm rot="5400000" flipH="1">
            <a:off x="3879148" y="3015086"/>
            <a:ext cx="4886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Rectangle 43"/>
          <p:cNvSpPr>
            <a:spLocks noChangeArrowheads="1"/>
          </p:cNvSpPr>
          <p:nvPr/>
        </p:nvSpPr>
        <p:spPr bwMode="auto">
          <a:xfrm>
            <a:off x="4034627" y="2643216"/>
            <a:ext cx="216000" cy="504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2" name="Text Box 87"/>
          <p:cNvSpPr txBox="1">
            <a:spLocks noChangeAspect="1" noChangeArrowheads="1"/>
          </p:cNvSpPr>
          <p:nvPr/>
        </p:nvSpPr>
        <p:spPr bwMode="auto">
          <a:xfrm>
            <a:off x="3201002" y="2277718"/>
            <a:ext cx="2190750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>
                <a:latin typeface="Helvetica" pitchFamily="34" charset="0"/>
              </a:rPr>
              <a:t>Well </a:t>
            </a:r>
            <a:r>
              <a:rPr lang="sv-SE" altLang="sv-SE" sz="1400" dirty="0" err="1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2" name="Rectangle 13"/>
          <p:cNvSpPr>
            <a:spLocks noChangeAspect="1" noChangeArrowheads="1"/>
          </p:cNvSpPr>
          <p:nvPr/>
        </p:nvSpPr>
        <p:spPr bwMode="auto">
          <a:xfrm>
            <a:off x="3511082" y="2587506"/>
            <a:ext cx="250825" cy="252413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6" name="Rectangle 12"/>
          <p:cNvSpPr>
            <a:spLocks noChangeAspect="1" noChangeArrowheads="1"/>
          </p:cNvSpPr>
          <p:nvPr/>
        </p:nvSpPr>
        <p:spPr bwMode="auto">
          <a:xfrm>
            <a:off x="3511877" y="4746971"/>
            <a:ext cx="250825" cy="252413"/>
          </a:xfrm>
          <a:prstGeom prst="rect">
            <a:avLst/>
          </a:prstGeom>
          <a:solidFill>
            <a:srgbClr val="FFFF00">
              <a:alpha val="80000"/>
            </a:srgbClr>
          </a:solidFill>
          <a:ln w="9525">
            <a:solidFill>
              <a:srgbClr val="FFFF00">
                <a:alpha val="80000"/>
              </a:srgbClr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1" name="Text Box 86"/>
          <p:cNvSpPr txBox="1">
            <a:spLocks noChangeAspect="1" noChangeArrowheads="1"/>
          </p:cNvSpPr>
          <p:nvPr/>
        </p:nvSpPr>
        <p:spPr bwMode="auto">
          <a:xfrm>
            <a:off x="3201002" y="5049421"/>
            <a:ext cx="2807548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Substrate </a:t>
            </a:r>
            <a:r>
              <a:rPr lang="en-US" altLang="sv-SE" sz="1400" dirty="0" smtClean="0">
                <a:latin typeface="Helvetica" pitchFamily="34" charset="0"/>
              </a:rPr>
              <a:t>tie</a:t>
            </a:r>
            <a:endParaRPr lang="en-US" altLang="sv-SE" dirty="0"/>
          </a:p>
        </p:txBody>
      </p:sp>
      <p:sp>
        <p:nvSpPr>
          <p:cNvPr id="4106" name="Line 14"/>
          <p:cNvSpPr>
            <a:spLocks noChangeAspect="1" noChangeShapeType="1"/>
          </p:cNvSpPr>
          <p:nvPr/>
        </p:nvSpPr>
        <p:spPr bwMode="auto">
          <a:xfrm>
            <a:off x="3406775" y="2781300"/>
            <a:ext cx="2106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7" name="Line 25"/>
          <p:cNvSpPr>
            <a:spLocks noChangeAspect="1" noChangeShapeType="1"/>
          </p:cNvSpPr>
          <p:nvPr/>
        </p:nvSpPr>
        <p:spPr bwMode="auto">
          <a:xfrm>
            <a:off x="3438525" y="4824413"/>
            <a:ext cx="21129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07" name="Line 15"/>
          <p:cNvSpPr>
            <a:spLocks noChangeAspect="1" noChangeShapeType="1"/>
          </p:cNvSpPr>
          <p:nvPr/>
        </p:nvSpPr>
        <p:spPr bwMode="auto">
          <a:xfrm rot="16200000">
            <a:off x="4272874" y="3095468"/>
            <a:ext cx="0" cy="314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11" name="Line 19"/>
          <p:cNvSpPr>
            <a:spLocks noChangeAspect="1" noChangeShapeType="1"/>
          </p:cNvSpPr>
          <p:nvPr/>
        </p:nvSpPr>
        <p:spPr bwMode="auto">
          <a:xfrm rot="16200000">
            <a:off x="4957464" y="3078988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4174" name="Text Box 82"/>
          <p:cNvSpPr txBox="1">
            <a:spLocks noChangeAspect="1" noChangeArrowheads="1"/>
          </p:cNvSpPr>
          <p:nvPr/>
        </p:nvSpPr>
        <p:spPr bwMode="auto">
          <a:xfrm>
            <a:off x="5545138" y="2592388"/>
            <a:ext cx="974725" cy="596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4175" name="Text Box 83"/>
          <p:cNvSpPr txBox="1">
            <a:spLocks noChangeAspect="1" noChangeArrowheads="1"/>
          </p:cNvSpPr>
          <p:nvPr/>
        </p:nvSpPr>
        <p:spPr bwMode="auto">
          <a:xfrm>
            <a:off x="5545139" y="4682074"/>
            <a:ext cx="597958" cy="36617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SS</a:t>
            </a:r>
            <a:endParaRPr lang="en-US" altLang="sv-SE" dirty="0"/>
          </a:p>
        </p:txBody>
      </p:sp>
      <p:sp>
        <p:nvSpPr>
          <p:cNvPr id="4180" name="Rectangle 8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sv-SE" altLang="sv-SE" sz="4000" dirty="0" smtClean="0"/>
              <a:t>The </a:t>
            </a:r>
            <a:r>
              <a:rPr lang="sv-SE" altLang="sv-SE" sz="4000" dirty="0" err="1" smtClean="0"/>
              <a:t>inverter</a:t>
            </a:r>
            <a:r>
              <a:rPr lang="sv-SE" altLang="sv-SE" sz="4000" dirty="0" smtClean="0"/>
              <a:t> -</a:t>
            </a:r>
            <a:br>
              <a:rPr lang="sv-SE" altLang="sv-SE" sz="4000" dirty="0" smtClean="0"/>
            </a:br>
            <a:r>
              <a:rPr lang="sv-SE" altLang="sv-SE" sz="4000" dirty="0" smtClean="0"/>
              <a:t>- from </a:t>
            </a:r>
            <a:r>
              <a:rPr lang="sv-SE" altLang="sv-SE" sz="4000" dirty="0" err="1" smtClean="0"/>
              <a:t>schematic</a:t>
            </a:r>
            <a:r>
              <a:rPr lang="sv-SE" altLang="sv-SE" sz="4000" dirty="0" smtClean="0"/>
              <a:t> to layout</a:t>
            </a:r>
            <a:endParaRPr lang="en-US" altLang="sv-SE" sz="4000" dirty="0" smtClean="0"/>
          </a:p>
        </p:txBody>
      </p:sp>
      <p:sp>
        <p:nvSpPr>
          <p:cNvPr id="418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4115" name="Line 23"/>
          <p:cNvSpPr>
            <a:spLocks noChangeAspect="1" noChangeShapeType="1"/>
          </p:cNvSpPr>
          <p:nvPr/>
        </p:nvSpPr>
        <p:spPr bwMode="auto">
          <a:xfrm rot="5400000" flipH="1">
            <a:off x="4288750" y="4210868"/>
            <a:ext cx="0" cy="3460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35" name="Line 19"/>
          <p:cNvSpPr>
            <a:spLocks noChangeAspect="1" noChangeShapeType="1"/>
          </p:cNvSpPr>
          <p:nvPr/>
        </p:nvSpPr>
        <p:spPr bwMode="auto">
          <a:xfrm rot="5400000">
            <a:off x="4954289" y="4223137"/>
            <a:ext cx="0" cy="3317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44"/>
          <p:cNvSpPr>
            <a:spLocks noChangeAspect="1" noChangeShapeType="1"/>
          </p:cNvSpPr>
          <p:nvPr/>
        </p:nvSpPr>
        <p:spPr bwMode="auto">
          <a:xfrm flipH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08" name="Line 45"/>
          <p:cNvSpPr>
            <a:spLocks noChangeAspect="1" noChangeShapeType="1"/>
          </p:cNvSpPr>
          <p:nvPr/>
        </p:nvSpPr>
        <p:spPr bwMode="auto">
          <a:xfrm flipH="1" flipV="1">
            <a:off x="3582363" y="4819494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1" name="Line 44"/>
          <p:cNvSpPr>
            <a:spLocks noChangeAspect="1" noChangeShapeType="1"/>
          </p:cNvSpPr>
          <p:nvPr/>
        </p:nvSpPr>
        <p:spPr bwMode="auto">
          <a:xfrm flipH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12" name="Line 45"/>
          <p:cNvSpPr>
            <a:spLocks noChangeAspect="1" noChangeShapeType="1"/>
          </p:cNvSpPr>
          <p:nvPr/>
        </p:nvSpPr>
        <p:spPr bwMode="auto">
          <a:xfrm flipH="1" flipV="1">
            <a:off x="3582363" y="2658702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28" name="Text Box 87"/>
          <p:cNvSpPr txBox="1">
            <a:spLocks noChangeAspect="1" noChangeArrowheads="1"/>
          </p:cNvSpPr>
          <p:nvPr/>
        </p:nvSpPr>
        <p:spPr bwMode="auto">
          <a:xfrm>
            <a:off x="583635" y="3610342"/>
            <a:ext cx="2190750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 err="1" smtClean="0">
                <a:latin typeface="Helvetica" pitchFamily="34" charset="0"/>
              </a:rPr>
              <a:t>How</a:t>
            </a:r>
            <a:r>
              <a:rPr lang="sv-SE" altLang="sv-SE" sz="1400" dirty="0" smtClean="0">
                <a:latin typeface="Helvetica" pitchFamily="34" charset="0"/>
              </a:rPr>
              <a:t> do </a:t>
            </a:r>
            <a:r>
              <a:rPr lang="sv-SE" altLang="sv-SE" sz="1400" dirty="0" err="1" smtClean="0">
                <a:latin typeface="Helvetica" pitchFamily="34" charset="0"/>
              </a:rPr>
              <a:t>we</a:t>
            </a:r>
            <a:r>
              <a:rPr lang="sv-SE" altLang="sv-SE" sz="1400" dirty="0" smtClean="0">
                <a:latin typeface="Helvetica" pitchFamily="34" charset="0"/>
              </a:rPr>
              <a:t> get </a:t>
            </a:r>
            <a:r>
              <a:rPr lang="sv-SE" altLang="sv-SE" sz="1400" dirty="0" err="1" smtClean="0">
                <a:latin typeface="Helvetica" pitchFamily="34" charset="0"/>
              </a:rPr>
              <a:t>through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with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metal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wiring</a:t>
            </a:r>
            <a:r>
              <a:rPr lang="sv-SE" altLang="sv-SE" sz="1400" dirty="0" smtClean="0">
                <a:latin typeface="Helvetica" pitchFamily="34" charset="0"/>
              </a:rPr>
              <a:t>?</a:t>
            </a:r>
            <a:endParaRPr lang="en-US" altLang="sv-SE" dirty="0"/>
          </a:p>
        </p:txBody>
      </p:sp>
      <p:grpSp>
        <p:nvGrpSpPr>
          <p:cNvPr id="2" name="Group 1"/>
          <p:cNvGrpSpPr/>
          <p:nvPr/>
        </p:nvGrpSpPr>
        <p:grpSpPr>
          <a:xfrm>
            <a:off x="4070256" y="4825585"/>
            <a:ext cx="125413" cy="125412"/>
            <a:chOff x="4220746" y="3343541"/>
            <a:chExt cx="125413" cy="125412"/>
          </a:xfrm>
        </p:grpSpPr>
        <p:sp>
          <p:nvSpPr>
            <p:cNvPr id="103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09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067093" y="2670431"/>
            <a:ext cx="125413" cy="125412"/>
            <a:chOff x="4220746" y="3343541"/>
            <a:chExt cx="125413" cy="125412"/>
          </a:xfrm>
        </p:grpSpPr>
        <p:sp>
          <p:nvSpPr>
            <p:cNvPr id="129" name="Line 44"/>
            <p:cNvSpPr>
              <a:spLocks noChangeAspect="1" noChangeShapeType="1"/>
            </p:cNvSpPr>
            <p:nvPr/>
          </p:nvSpPr>
          <p:spPr bwMode="auto">
            <a:xfrm flipH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30" name="Line 45"/>
            <p:cNvSpPr>
              <a:spLocks noChangeAspect="1" noChangeShapeType="1"/>
            </p:cNvSpPr>
            <p:nvPr/>
          </p:nvSpPr>
          <p:spPr bwMode="auto">
            <a:xfrm flipH="1" flipV="1">
              <a:off x="4220746" y="3343541"/>
              <a:ext cx="125413" cy="1254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90" name="Line 44"/>
          <p:cNvSpPr>
            <a:spLocks noChangeAspect="1" noChangeShapeType="1"/>
          </p:cNvSpPr>
          <p:nvPr/>
        </p:nvSpPr>
        <p:spPr bwMode="auto">
          <a:xfrm flipH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1" name="Line 45"/>
          <p:cNvSpPr>
            <a:spLocks noChangeAspect="1" noChangeShapeType="1"/>
          </p:cNvSpPr>
          <p:nvPr/>
        </p:nvSpPr>
        <p:spPr bwMode="auto">
          <a:xfrm flipH="1" flipV="1">
            <a:off x="5052134" y="4311019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4" name="Line 44"/>
          <p:cNvSpPr>
            <a:spLocks noChangeAspect="1" noChangeShapeType="1"/>
          </p:cNvSpPr>
          <p:nvPr/>
        </p:nvSpPr>
        <p:spPr bwMode="auto">
          <a:xfrm flipH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95" name="Line 45"/>
          <p:cNvSpPr>
            <a:spLocks noChangeAspect="1" noChangeShapeType="1"/>
          </p:cNvSpPr>
          <p:nvPr/>
        </p:nvSpPr>
        <p:spPr bwMode="auto">
          <a:xfrm flipH="1" flipV="1">
            <a:off x="5052134" y="3191141"/>
            <a:ext cx="125413" cy="1254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/>
          <a:p>
            <a:endParaRPr lang="sv-SE"/>
          </a:p>
        </p:txBody>
      </p:sp>
      <p:sp>
        <p:nvSpPr>
          <p:cNvPr id="135" name="Text Box 87"/>
          <p:cNvSpPr txBox="1">
            <a:spLocks noChangeAspect="1" noChangeArrowheads="1"/>
          </p:cNvSpPr>
          <p:nvPr/>
        </p:nvSpPr>
        <p:spPr bwMode="auto">
          <a:xfrm>
            <a:off x="6084168" y="2636912"/>
            <a:ext cx="2808312" cy="67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b="1" dirty="0" smtClean="0">
                <a:latin typeface="Helvetica" pitchFamily="34" charset="0"/>
              </a:rPr>
              <a:t>WIRES ARE SHORTED!</a:t>
            </a:r>
          </a:p>
          <a:p>
            <a:pPr eaLnBrk="1" hangingPunct="1"/>
            <a:r>
              <a:rPr lang="sv-SE" altLang="sv-SE" sz="1400" dirty="0" smtClean="0">
                <a:latin typeface="Helvetica" pitchFamily="34" charset="0"/>
              </a:rPr>
              <a:t>Areas in the same </a:t>
            </a:r>
            <a:r>
              <a:rPr lang="sv-SE" altLang="sv-SE" sz="1400" dirty="0" err="1" smtClean="0">
                <a:latin typeface="Helvetica" pitchFamily="34" charset="0"/>
              </a:rPr>
              <a:t>layer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connect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if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crossing</a:t>
            </a:r>
            <a:r>
              <a:rPr lang="sv-SE" altLang="sv-SE" sz="1400" dirty="0" smtClean="0">
                <a:latin typeface="Helvetica" pitchFamily="34" charset="0"/>
              </a:rPr>
              <a:t> or </a:t>
            </a:r>
            <a:r>
              <a:rPr lang="sv-SE" altLang="sv-SE" sz="1400" dirty="0" err="1" smtClean="0">
                <a:latin typeface="Helvetica" pitchFamily="34" charset="0"/>
              </a:rPr>
              <a:t>too</a:t>
            </a:r>
            <a:r>
              <a:rPr lang="sv-SE" altLang="sv-SE" sz="1400" dirty="0" smtClean="0">
                <a:latin typeface="Helvetica" pitchFamily="34" charset="0"/>
              </a:rPr>
              <a:t> </a:t>
            </a:r>
            <a:r>
              <a:rPr lang="sv-SE" altLang="sv-SE" sz="1400" dirty="0" err="1" smtClean="0">
                <a:latin typeface="Helvetica" pitchFamily="34" charset="0"/>
              </a:rPr>
              <a:t>close</a:t>
            </a:r>
            <a:r>
              <a:rPr lang="sv-SE" altLang="sv-SE" sz="1400" dirty="0" smtClean="0">
                <a:latin typeface="Helvetica" pitchFamily="34" charset="0"/>
              </a:rPr>
              <a:t>!</a:t>
            </a:r>
            <a:endParaRPr lang="en-US" altLang="sv-SE" dirty="0"/>
          </a:p>
        </p:txBody>
      </p:sp>
      <p:sp>
        <p:nvSpPr>
          <p:cNvPr id="156" name="Text Box 85"/>
          <p:cNvSpPr txBox="1">
            <a:spLocks noChangeAspect="1" noChangeArrowheads="1"/>
          </p:cNvSpPr>
          <p:nvPr/>
        </p:nvSpPr>
        <p:spPr bwMode="auto">
          <a:xfrm>
            <a:off x="3711600" y="3667870"/>
            <a:ext cx="660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sv-SE" sz="1400" dirty="0"/>
              <a:t>IN</a:t>
            </a:r>
            <a:endParaRPr lang="en-US" altLang="sv-SE" dirty="0"/>
          </a:p>
        </p:txBody>
      </p:sp>
      <p:sp>
        <p:nvSpPr>
          <p:cNvPr id="159" name="Line 31"/>
          <p:cNvSpPr>
            <a:spLocks noChangeShapeType="1"/>
          </p:cNvSpPr>
          <p:nvPr/>
        </p:nvSpPr>
        <p:spPr bwMode="auto">
          <a:xfrm flipH="1">
            <a:off x="4003953" y="3842455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Oval 29"/>
          <p:cNvSpPr>
            <a:spLocks noChangeAspect="1" noChangeArrowheads="1"/>
          </p:cNvSpPr>
          <p:nvPr/>
        </p:nvSpPr>
        <p:spPr bwMode="auto">
          <a:xfrm>
            <a:off x="4583692" y="3809912"/>
            <a:ext cx="65087" cy="650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1" name="Line 31"/>
          <p:cNvSpPr>
            <a:spLocks noChangeShapeType="1"/>
          </p:cNvSpPr>
          <p:nvPr/>
        </p:nvSpPr>
        <p:spPr bwMode="auto">
          <a:xfrm flipH="1">
            <a:off x="3987452" y="3842122"/>
            <a:ext cx="61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Text Box 84"/>
          <p:cNvSpPr txBox="1">
            <a:spLocks noChangeAspect="1" noChangeArrowheads="1"/>
          </p:cNvSpPr>
          <p:nvPr/>
        </p:nvSpPr>
        <p:spPr bwMode="auto">
          <a:xfrm>
            <a:off x="5488972" y="3674883"/>
            <a:ext cx="817563" cy="33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OUT</a:t>
            </a:r>
            <a:endParaRPr lang="en-US" altLang="sv-SE" dirty="0"/>
          </a:p>
        </p:txBody>
      </p:sp>
      <p:grpSp>
        <p:nvGrpSpPr>
          <p:cNvPr id="163" name="Group 162"/>
          <p:cNvGrpSpPr/>
          <p:nvPr/>
        </p:nvGrpSpPr>
        <p:grpSpPr>
          <a:xfrm>
            <a:off x="4516865" y="3733454"/>
            <a:ext cx="188913" cy="188912"/>
            <a:chOff x="8515157" y="2230461"/>
            <a:chExt cx="188913" cy="188912"/>
          </a:xfrm>
          <a:noFill/>
        </p:grpSpPr>
        <p:sp>
          <p:nvSpPr>
            <p:cNvPr id="164" name="Rectangle 43"/>
            <p:cNvSpPr>
              <a:spLocks noChangeAspect="1" noChangeArrowheads="1"/>
            </p:cNvSpPr>
            <p:nvPr/>
          </p:nvSpPr>
          <p:spPr bwMode="auto">
            <a:xfrm>
              <a:off x="8515157" y="2230461"/>
              <a:ext cx="188913" cy="188912"/>
            </a:xfrm>
            <a:prstGeom prst="rect">
              <a:avLst/>
            </a:prstGeom>
            <a:solidFill>
              <a:srgbClr val="DD0806">
                <a:alpha val="80000"/>
              </a:srgbClr>
            </a:solidFill>
            <a:ln w="9525">
              <a:solidFill>
                <a:srgbClr val="CC33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5" name="Line 44"/>
            <p:cNvSpPr>
              <a:spLocks noChangeAspect="1" noChangeShapeType="1"/>
            </p:cNvSpPr>
            <p:nvPr/>
          </p:nvSpPr>
          <p:spPr bwMode="auto">
            <a:xfrm flipH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45"/>
            <p:cNvSpPr>
              <a:spLocks noChangeAspect="1" noChangeShapeType="1"/>
            </p:cNvSpPr>
            <p:nvPr/>
          </p:nvSpPr>
          <p:spPr bwMode="auto">
            <a:xfrm flipH="1" flipV="1">
              <a:off x="8546907" y="2262211"/>
              <a:ext cx="125413" cy="125412"/>
            </a:xfrm>
            <a:prstGeom prst="line">
              <a:avLst/>
            </a:prstGeom>
            <a:grpFill/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8" name="Line 34"/>
          <p:cNvSpPr>
            <a:spLocks noChangeShapeType="1"/>
          </p:cNvSpPr>
          <p:nvPr/>
        </p:nvSpPr>
        <p:spPr bwMode="auto">
          <a:xfrm>
            <a:off x="5072631" y="3828999"/>
            <a:ext cx="453005" cy="628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95" name="Group 194"/>
          <p:cNvGrpSpPr/>
          <p:nvPr/>
        </p:nvGrpSpPr>
        <p:grpSpPr>
          <a:xfrm rot="5400000">
            <a:off x="4493230" y="3744170"/>
            <a:ext cx="279951" cy="1012220"/>
            <a:chOff x="4319588" y="3804444"/>
            <a:chExt cx="279951" cy="1012220"/>
          </a:xfrm>
        </p:grpSpPr>
        <p:sp>
          <p:nvSpPr>
            <p:cNvPr id="196" name="Line 23"/>
            <p:cNvSpPr>
              <a:spLocks noChangeAspect="1" noChangeShapeType="1"/>
            </p:cNvSpPr>
            <p:nvPr/>
          </p:nvSpPr>
          <p:spPr bwMode="auto">
            <a:xfrm flipH="1">
              <a:off x="4594414" y="4470589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7" name="Line 58"/>
            <p:cNvSpPr>
              <a:spLocks noChangeAspect="1" noChangeShapeType="1"/>
            </p:cNvSpPr>
            <p:nvPr/>
          </p:nvSpPr>
          <p:spPr bwMode="auto">
            <a:xfrm flipH="1">
              <a:off x="4405501" y="4132263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8" name="Line 59"/>
            <p:cNvSpPr>
              <a:spLocks noChangeAspect="1" noChangeShapeType="1"/>
            </p:cNvSpPr>
            <p:nvPr/>
          </p:nvSpPr>
          <p:spPr bwMode="auto">
            <a:xfrm>
              <a:off x="4406083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99" name="Line 60"/>
            <p:cNvSpPr>
              <a:spLocks noChangeAspect="1" noChangeShapeType="1"/>
            </p:cNvSpPr>
            <p:nvPr/>
          </p:nvSpPr>
          <p:spPr bwMode="auto">
            <a:xfrm flipV="1">
              <a:off x="4405501" y="4478338"/>
              <a:ext cx="1889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0" name="Line 61"/>
            <p:cNvSpPr>
              <a:spLocks noChangeAspect="1" noChangeShapeType="1"/>
            </p:cNvSpPr>
            <p:nvPr/>
          </p:nvSpPr>
          <p:spPr bwMode="auto">
            <a:xfrm>
              <a:off x="4319588" y="4132263"/>
              <a:ext cx="0" cy="346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01" name="Line 19"/>
            <p:cNvSpPr>
              <a:spLocks noChangeAspect="1" noChangeShapeType="1"/>
            </p:cNvSpPr>
            <p:nvPr/>
          </p:nvSpPr>
          <p:spPr bwMode="auto">
            <a:xfrm>
              <a:off x="4599539" y="3804444"/>
              <a:ext cx="0" cy="3317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62" name="Line 32"/>
          <p:cNvSpPr>
            <a:spLocks noChangeAspect="1" noChangeShapeType="1"/>
          </p:cNvSpPr>
          <p:nvPr/>
        </p:nvSpPr>
        <p:spPr bwMode="auto">
          <a:xfrm>
            <a:off x="3395415" y="2728095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32"/>
          <p:cNvSpPr>
            <a:spLocks noChangeAspect="1" noChangeShapeType="1"/>
          </p:cNvSpPr>
          <p:nvPr/>
        </p:nvSpPr>
        <p:spPr bwMode="auto">
          <a:xfrm>
            <a:off x="3395415" y="4887443"/>
            <a:ext cx="2184400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25" name="Rectangle 43"/>
          <p:cNvSpPr>
            <a:spLocks noChangeAspect="1" noChangeArrowheads="1"/>
          </p:cNvSpPr>
          <p:nvPr/>
        </p:nvSpPr>
        <p:spPr bwMode="auto">
          <a:xfrm>
            <a:off x="4028396" y="4277330"/>
            <a:ext cx="1172701" cy="216000"/>
          </a:xfrm>
          <a:prstGeom prst="rect">
            <a:avLst/>
          </a:prstGeom>
          <a:solidFill>
            <a:srgbClr val="00B050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5" name="Rectangle 43"/>
          <p:cNvSpPr>
            <a:spLocks noChangeAspect="1" noChangeArrowheads="1"/>
          </p:cNvSpPr>
          <p:nvPr/>
        </p:nvSpPr>
        <p:spPr bwMode="auto">
          <a:xfrm>
            <a:off x="4028396" y="3132835"/>
            <a:ext cx="1172701" cy="216000"/>
          </a:xfrm>
          <a:prstGeom prst="rect">
            <a:avLst/>
          </a:prstGeom>
          <a:solidFill>
            <a:srgbClr val="FCF305">
              <a:alpha val="80000"/>
            </a:srgbClr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32" name="Line 34"/>
          <p:cNvSpPr>
            <a:spLocks noChangeAspect="1" noChangeShapeType="1"/>
          </p:cNvSpPr>
          <p:nvPr/>
        </p:nvSpPr>
        <p:spPr bwMode="auto">
          <a:xfrm>
            <a:off x="5113163" y="3137977"/>
            <a:ext cx="0" cy="136800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40"/>
          <p:cNvSpPr>
            <a:spLocks noChangeAspect="1" noChangeShapeType="1"/>
          </p:cNvSpPr>
          <p:nvPr/>
        </p:nvSpPr>
        <p:spPr bwMode="auto">
          <a:xfrm>
            <a:off x="4624962" y="2818823"/>
            <a:ext cx="0" cy="1967677"/>
          </a:xfrm>
          <a:prstGeom prst="line">
            <a:avLst/>
          </a:prstGeom>
          <a:noFill/>
          <a:ln w="114300">
            <a:solidFill>
              <a:srgbClr val="DD0806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7" name="Line 42"/>
          <p:cNvSpPr>
            <a:spLocks noChangeAspect="1" noChangeShapeType="1"/>
          </p:cNvSpPr>
          <p:nvPr/>
        </p:nvSpPr>
        <p:spPr bwMode="auto">
          <a:xfrm flipH="1" flipV="1">
            <a:off x="3987451" y="3829313"/>
            <a:ext cx="727247" cy="0"/>
          </a:xfrm>
          <a:prstGeom prst="line">
            <a:avLst/>
          </a:prstGeom>
          <a:noFill/>
          <a:ln w="114300">
            <a:solidFill>
              <a:srgbClr val="3399FF">
                <a:alpha val="80000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152" name="Group 151"/>
          <p:cNvGrpSpPr/>
          <p:nvPr/>
        </p:nvGrpSpPr>
        <p:grpSpPr>
          <a:xfrm>
            <a:off x="2195737" y="3501006"/>
            <a:ext cx="5065832" cy="648074"/>
            <a:chOff x="2688493" y="3676262"/>
            <a:chExt cx="2215897" cy="249586"/>
          </a:xfrm>
        </p:grpSpPr>
        <p:sp>
          <p:nvSpPr>
            <p:cNvPr id="153" name="Line 32"/>
            <p:cNvSpPr>
              <a:spLocks noChangeAspect="1" noChangeShapeType="1"/>
            </p:cNvSpPr>
            <p:nvPr/>
          </p:nvSpPr>
          <p:spPr bwMode="auto">
            <a:xfrm>
              <a:off x="2719990" y="3676262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32"/>
            <p:cNvSpPr>
              <a:spLocks noChangeAspect="1" noChangeShapeType="1"/>
            </p:cNvSpPr>
            <p:nvPr/>
          </p:nvSpPr>
          <p:spPr bwMode="auto">
            <a:xfrm>
              <a:off x="2688493" y="3925848"/>
              <a:ext cx="2184400" cy="0"/>
            </a:xfrm>
            <a:prstGeom prst="line">
              <a:avLst/>
            </a:prstGeom>
            <a:noFill/>
            <a:ln w="114300">
              <a:solidFill>
                <a:srgbClr val="3399FF">
                  <a:alpha val="80000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55" name="Right Arrow 154"/>
          <p:cNvSpPr/>
          <p:nvPr/>
        </p:nvSpPr>
        <p:spPr bwMode="auto">
          <a:xfrm rot="20929063" flipH="1" flipV="1">
            <a:off x="5332490" y="3191951"/>
            <a:ext cx="572065" cy="472744"/>
          </a:xfrm>
          <a:prstGeom prst="rightArrow">
            <a:avLst/>
          </a:prstGeom>
          <a:solidFill>
            <a:srgbClr val="FF0000"/>
          </a:solidFill>
          <a:ln w="114300">
            <a:solidFill>
              <a:srgbClr val="FF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8" name="Right Arrow 137"/>
          <p:cNvSpPr/>
          <p:nvPr/>
        </p:nvSpPr>
        <p:spPr bwMode="auto">
          <a:xfrm rot="670937" flipH="1">
            <a:off x="5260483" y="3984039"/>
            <a:ext cx="572065" cy="472744"/>
          </a:xfrm>
          <a:prstGeom prst="rightArrow">
            <a:avLst/>
          </a:prstGeom>
          <a:solidFill>
            <a:srgbClr val="FF0000"/>
          </a:solidFill>
          <a:ln w="114300">
            <a:solidFill>
              <a:srgbClr val="FF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3707904" y="2636912"/>
            <a:ext cx="2088232" cy="2232248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6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5111442" y="2282367"/>
            <a:ext cx="2739786" cy="950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85" name="Group 84"/>
          <p:cNvGrpSpPr/>
          <p:nvPr/>
        </p:nvGrpSpPr>
        <p:grpSpPr>
          <a:xfrm>
            <a:off x="1148941" y="1243214"/>
            <a:ext cx="6869759" cy="544405"/>
            <a:chOff x="1244685" y="831313"/>
            <a:chExt cx="7442239" cy="544405"/>
          </a:xfrm>
        </p:grpSpPr>
        <p:sp>
          <p:nvSpPr>
            <p:cNvPr id="86" name="Rectangle 85"/>
            <p:cNvSpPr/>
            <p:nvPr/>
          </p:nvSpPr>
          <p:spPr>
            <a:xfrm>
              <a:off x="1244685" y="831313"/>
              <a:ext cx="1773058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3559026" y="831313"/>
              <a:ext cx="2801006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917082" y="831313"/>
              <a:ext cx="1769842" cy="544405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1148939" y="1795857"/>
            <a:ext cx="6869760" cy="47985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2" name="Group 51"/>
          <p:cNvGrpSpPr/>
          <p:nvPr/>
        </p:nvGrpSpPr>
        <p:grpSpPr>
          <a:xfrm>
            <a:off x="1159031" y="1464283"/>
            <a:ext cx="5833774" cy="720000"/>
            <a:chOff x="2392702" y="1464283"/>
            <a:chExt cx="6319922" cy="720000"/>
          </a:xfrm>
        </p:grpSpPr>
        <p:sp>
          <p:nvSpPr>
            <p:cNvPr id="53" name="Rectangle 52"/>
            <p:cNvSpPr/>
            <p:nvPr/>
          </p:nvSpPr>
          <p:spPr>
            <a:xfrm>
              <a:off x="6670781" y="1464283"/>
              <a:ext cx="2041843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392702" y="1464283"/>
              <a:ext cx="1117032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2208648" y="1464283"/>
            <a:ext cx="5534502" cy="720000"/>
            <a:chOff x="2392701" y="1464283"/>
            <a:chExt cx="5995711" cy="720000"/>
          </a:xfrm>
        </p:grpSpPr>
        <p:sp>
          <p:nvSpPr>
            <p:cNvPr id="49" name="Rectangle 48"/>
            <p:cNvSpPr/>
            <p:nvPr/>
          </p:nvSpPr>
          <p:spPr>
            <a:xfrm>
              <a:off x="7575540" y="1464283"/>
              <a:ext cx="812872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2392701" y="1464283"/>
              <a:ext cx="1922525" cy="72000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v-SE" dirty="0" smtClean="0"/>
              <a:t>Inverter mask set and fabrication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95357-8318-4C23-8C0E-991C8E9179FE}" type="slidenum">
              <a:rPr lang="sv-SE" smtClean="0"/>
              <a:t>17</a:t>
            </a:fld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150392" y="2273651"/>
            <a:ext cx="6868308" cy="8567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2714754" y="2765065"/>
            <a:ext cx="22203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sv-SE" dirty="0" smtClean="0"/>
              <a:t>P-type silicon substrate</a:t>
            </a:r>
            <a:endParaRPr lang="en-US" altLang="sv-SE" dirty="0"/>
          </a:p>
        </p:txBody>
      </p:sp>
      <p:grpSp>
        <p:nvGrpSpPr>
          <p:cNvPr id="9" name="Group 8"/>
          <p:cNvGrpSpPr/>
          <p:nvPr/>
        </p:nvGrpSpPr>
        <p:grpSpPr>
          <a:xfrm>
            <a:off x="5108028" y="2281890"/>
            <a:ext cx="2743200" cy="4387443"/>
            <a:chOff x="5533697" y="1869989"/>
            <a:chExt cx="2971800" cy="4387443"/>
          </a:xfrm>
        </p:grpSpPr>
        <p:sp>
          <p:nvSpPr>
            <p:cNvPr id="10" name="Rectangle 9"/>
            <p:cNvSpPr/>
            <p:nvPr/>
          </p:nvSpPr>
          <p:spPr>
            <a:xfrm>
              <a:off x="5533697" y="3667801"/>
              <a:ext cx="2971800" cy="112723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6012000" y="5888100"/>
              <a:ext cx="1467996" cy="369332"/>
              <a:chOff x="313193" y="491444"/>
              <a:chExt cx="1467996" cy="369332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313193" y="563444"/>
                <a:ext cx="540000" cy="2160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925193" y="491444"/>
                <a:ext cx="8559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N-well</a:t>
                </a:r>
                <a:endParaRPr lang="en-US" altLang="sv-SE" dirty="0"/>
              </a:p>
            </p:txBody>
          </p:sp>
        </p:grpSp>
        <p:sp>
          <p:nvSpPr>
            <p:cNvPr id="12" name="Rounded Rectangle 11"/>
            <p:cNvSpPr/>
            <p:nvPr/>
          </p:nvSpPr>
          <p:spPr>
            <a:xfrm>
              <a:off x="5533697" y="1869989"/>
              <a:ext cx="2971800" cy="66784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49295" y="1464284"/>
            <a:ext cx="6869404" cy="4845049"/>
            <a:chOff x="1245070" y="1052383"/>
            <a:chExt cx="7441854" cy="4845049"/>
          </a:xfrm>
        </p:grpSpPr>
        <p:grpSp>
          <p:nvGrpSpPr>
            <p:cNvPr id="16" name="Group 15"/>
            <p:cNvGrpSpPr/>
            <p:nvPr/>
          </p:nvGrpSpPr>
          <p:grpSpPr>
            <a:xfrm>
              <a:off x="1623849" y="3839621"/>
              <a:ext cx="6700344" cy="748862"/>
              <a:chOff x="1623849" y="3839621"/>
              <a:chExt cx="6700344" cy="748862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5715000" y="3839621"/>
                <a:ext cx="2609193" cy="748862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623849" y="3839621"/>
                <a:ext cx="2609193" cy="748862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6012000" y="5528100"/>
              <a:ext cx="2048504" cy="369332"/>
              <a:chOff x="6012000" y="5528100"/>
              <a:chExt cx="2048504" cy="369332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012000" y="5600100"/>
                <a:ext cx="540000" cy="216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624000" y="5528100"/>
                <a:ext cx="14365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Active areas</a:t>
                </a:r>
                <a:endParaRPr lang="en-US" altLang="sv-SE" dirty="0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616412" y="1751568"/>
              <a:ext cx="2772000" cy="112241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324193" y="1052383"/>
              <a:ext cx="362731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15226" y="1751568"/>
              <a:ext cx="2700000" cy="112241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05431" y="1052383"/>
              <a:ext cx="1509569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245070" y="1052383"/>
              <a:ext cx="370542" cy="811428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98937" y="2288356"/>
            <a:ext cx="5516682" cy="3660977"/>
            <a:chOff x="1623848" y="1876455"/>
            <a:chExt cx="5976406" cy="3660977"/>
          </a:xfrm>
        </p:grpSpPr>
        <p:grpSp>
          <p:nvGrpSpPr>
            <p:cNvPr id="35" name="Group 34"/>
            <p:cNvGrpSpPr/>
            <p:nvPr/>
          </p:nvGrpSpPr>
          <p:grpSpPr>
            <a:xfrm>
              <a:off x="1623848" y="3834121"/>
              <a:ext cx="5976406" cy="756000"/>
              <a:chOff x="1615965" y="3834121"/>
              <a:chExt cx="5976406" cy="7560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1615965" y="3834121"/>
                <a:ext cx="748800" cy="75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5705317" y="3834121"/>
                <a:ext cx="1887054" cy="75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2232000" y="5168100"/>
              <a:ext cx="1679867" cy="369332"/>
              <a:chOff x="-1237004" y="5411377"/>
              <a:chExt cx="1679867" cy="369332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-1237004" y="5483377"/>
                <a:ext cx="540000" cy="216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-661004" y="5411377"/>
                <a:ext cx="1103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P+ select</a:t>
                </a:r>
                <a:endParaRPr lang="en-US" altLang="sv-SE" dirty="0"/>
              </a:p>
            </p:txBody>
          </p:sp>
        </p:grpSp>
        <p:sp>
          <p:nvSpPr>
            <p:cNvPr id="37" name="Rounded Rectangle 36"/>
            <p:cNvSpPr/>
            <p:nvPr/>
          </p:nvSpPr>
          <p:spPr>
            <a:xfrm>
              <a:off x="1623848" y="1876455"/>
              <a:ext cx="748800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5706450" y="1876455"/>
              <a:ext cx="757803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834352" y="1876455"/>
              <a:ext cx="757803" cy="39600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73475" y="1936138"/>
            <a:ext cx="4287668" cy="4013194"/>
            <a:chOff x="3112931" y="1524238"/>
            <a:chExt cx="4644973" cy="4013194"/>
          </a:xfrm>
        </p:grpSpPr>
        <p:sp>
          <p:nvSpPr>
            <p:cNvPr id="33" name="Rectangle 32"/>
            <p:cNvSpPr/>
            <p:nvPr/>
          </p:nvSpPr>
          <p:spPr>
            <a:xfrm>
              <a:off x="6624000" y="5168100"/>
              <a:ext cx="11339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sv-SE" dirty="0" smtClean="0"/>
                <a:t>Poly gate</a:t>
              </a:r>
              <a:endParaRPr lang="en-US" altLang="sv-SE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117194" y="1527330"/>
              <a:ext cx="384948" cy="216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464253" y="1524238"/>
              <a:ext cx="384948" cy="216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112931" y="3048774"/>
              <a:ext cx="3721421" cy="1876097"/>
            </a:xfrm>
            <a:custGeom>
              <a:avLst/>
              <a:gdLst>
                <a:gd name="connsiteX0" fmla="*/ 0 w 3728545"/>
                <a:gd name="connsiteY0" fmla="*/ 1852448 h 1876097"/>
                <a:gd name="connsiteX1" fmla="*/ 7883 w 3728545"/>
                <a:gd name="connsiteY1" fmla="*/ 0 h 1876097"/>
                <a:gd name="connsiteX2" fmla="*/ 3728545 w 3728545"/>
                <a:gd name="connsiteY2" fmla="*/ 7883 h 1876097"/>
                <a:gd name="connsiteX3" fmla="*/ 3728545 w 3728545"/>
                <a:gd name="connsiteY3" fmla="*/ 1876097 h 1876097"/>
                <a:gd name="connsiteX4" fmla="*/ 3358055 w 3728545"/>
                <a:gd name="connsiteY4" fmla="*/ 1868214 h 1876097"/>
                <a:gd name="connsiteX5" fmla="*/ 3350172 w 3728545"/>
                <a:gd name="connsiteY5" fmla="*/ 378373 h 1876097"/>
                <a:gd name="connsiteX6" fmla="*/ 370490 w 3728545"/>
                <a:gd name="connsiteY6" fmla="*/ 370490 h 1876097"/>
                <a:gd name="connsiteX7" fmla="*/ 378372 w 3728545"/>
                <a:gd name="connsiteY7" fmla="*/ 1868214 h 1876097"/>
                <a:gd name="connsiteX8" fmla="*/ 0 w 3728545"/>
                <a:gd name="connsiteY8" fmla="*/ 1852448 h 1876097"/>
                <a:gd name="connsiteX0" fmla="*/ 0 w 3728545"/>
                <a:gd name="connsiteY0" fmla="*/ 1876096 h 1876097"/>
                <a:gd name="connsiteX1" fmla="*/ 7883 w 3728545"/>
                <a:gd name="connsiteY1" fmla="*/ 0 h 1876097"/>
                <a:gd name="connsiteX2" fmla="*/ 3728545 w 3728545"/>
                <a:gd name="connsiteY2" fmla="*/ 7883 h 1876097"/>
                <a:gd name="connsiteX3" fmla="*/ 3728545 w 3728545"/>
                <a:gd name="connsiteY3" fmla="*/ 1876097 h 1876097"/>
                <a:gd name="connsiteX4" fmla="*/ 3358055 w 3728545"/>
                <a:gd name="connsiteY4" fmla="*/ 1868214 h 1876097"/>
                <a:gd name="connsiteX5" fmla="*/ 3350172 w 3728545"/>
                <a:gd name="connsiteY5" fmla="*/ 378373 h 1876097"/>
                <a:gd name="connsiteX6" fmla="*/ 370490 w 3728545"/>
                <a:gd name="connsiteY6" fmla="*/ 370490 h 1876097"/>
                <a:gd name="connsiteX7" fmla="*/ 378372 w 3728545"/>
                <a:gd name="connsiteY7" fmla="*/ 1868214 h 1876097"/>
                <a:gd name="connsiteX8" fmla="*/ 0 w 3728545"/>
                <a:gd name="connsiteY8" fmla="*/ 1876096 h 1876097"/>
                <a:gd name="connsiteX0" fmla="*/ 759 w 3721421"/>
                <a:gd name="connsiteY0" fmla="*/ 1860331 h 1876097"/>
                <a:gd name="connsiteX1" fmla="*/ 759 w 3721421"/>
                <a:gd name="connsiteY1" fmla="*/ 0 h 1876097"/>
                <a:gd name="connsiteX2" fmla="*/ 3721421 w 3721421"/>
                <a:gd name="connsiteY2" fmla="*/ 7883 h 1876097"/>
                <a:gd name="connsiteX3" fmla="*/ 3721421 w 3721421"/>
                <a:gd name="connsiteY3" fmla="*/ 1876097 h 1876097"/>
                <a:gd name="connsiteX4" fmla="*/ 3350931 w 3721421"/>
                <a:gd name="connsiteY4" fmla="*/ 1868214 h 1876097"/>
                <a:gd name="connsiteX5" fmla="*/ 3343048 w 3721421"/>
                <a:gd name="connsiteY5" fmla="*/ 378373 h 1876097"/>
                <a:gd name="connsiteX6" fmla="*/ 363366 w 3721421"/>
                <a:gd name="connsiteY6" fmla="*/ 370490 h 1876097"/>
                <a:gd name="connsiteX7" fmla="*/ 371248 w 3721421"/>
                <a:gd name="connsiteY7" fmla="*/ 1868214 h 1876097"/>
                <a:gd name="connsiteX8" fmla="*/ 759 w 3721421"/>
                <a:gd name="connsiteY8" fmla="*/ 1860331 h 1876097"/>
                <a:gd name="connsiteX0" fmla="*/ 759 w 3721421"/>
                <a:gd name="connsiteY0" fmla="*/ 1883980 h 1883980"/>
                <a:gd name="connsiteX1" fmla="*/ 759 w 3721421"/>
                <a:gd name="connsiteY1" fmla="*/ 0 h 1883980"/>
                <a:gd name="connsiteX2" fmla="*/ 3721421 w 3721421"/>
                <a:gd name="connsiteY2" fmla="*/ 7883 h 1883980"/>
                <a:gd name="connsiteX3" fmla="*/ 3721421 w 3721421"/>
                <a:gd name="connsiteY3" fmla="*/ 1876097 h 1883980"/>
                <a:gd name="connsiteX4" fmla="*/ 3350931 w 3721421"/>
                <a:gd name="connsiteY4" fmla="*/ 1868214 h 1883980"/>
                <a:gd name="connsiteX5" fmla="*/ 3343048 w 3721421"/>
                <a:gd name="connsiteY5" fmla="*/ 378373 h 1883980"/>
                <a:gd name="connsiteX6" fmla="*/ 363366 w 3721421"/>
                <a:gd name="connsiteY6" fmla="*/ 370490 h 1883980"/>
                <a:gd name="connsiteX7" fmla="*/ 371248 w 3721421"/>
                <a:gd name="connsiteY7" fmla="*/ 1868214 h 1883980"/>
                <a:gd name="connsiteX8" fmla="*/ 759 w 3721421"/>
                <a:gd name="connsiteY8" fmla="*/ 1883980 h 1883980"/>
                <a:gd name="connsiteX0" fmla="*/ 759 w 3721421"/>
                <a:gd name="connsiteY0" fmla="*/ 1868215 h 1876097"/>
                <a:gd name="connsiteX1" fmla="*/ 759 w 3721421"/>
                <a:gd name="connsiteY1" fmla="*/ 0 h 1876097"/>
                <a:gd name="connsiteX2" fmla="*/ 3721421 w 3721421"/>
                <a:gd name="connsiteY2" fmla="*/ 7883 h 1876097"/>
                <a:gd name="connsiteX3" fmla="*/ 3721421 w 3721421"/>
                <a:gd name="connsiteY3" fmla="*/ 1876097 h 1876097"/>
                <a:gd name="connsiteX4" fmla="*/ 3350931 w 3721421"/>
                <a:gd name="connsiteY4" fmla="*/ 1868214 h 1876097"/>
                <a:gd name="connsiteX5" fmla="*/ 3343048 w 3721421"/>
                <a:gd name="connsiteY5" fmla="*/ 378373 h 1876097"/>
                <a:gd name="connsiteX6" fmla="*/ 363366 w 3721421"/>
                <a:gd name="connsiteY6" fmla="*/ 370490 h 1876097"/>
                <a:gd name="connsiteX7" fmla="*/ 371248 w 3721421"/>
                <a:gd name="connsiteY7" fmla="*/ 1868214 h 1876097"/>
                <a:gd name="connsiteX8" fmla="*/ 759 w 3721421"/>
                <a:gd name="connsiteY8" fmla="*/ 1868215 h 1876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21421" h="1876097">
                  <a:moveTo>
                    <a:pt x="759" y="1868215"/>
                  </a:moveTo>
                  <a:cubicBezTo>
                    <a:pt x="3387" y="1250732"/>
                    <a:pt x="-1869" y="617483"/>
                    <a:pt x="759" y="0"/>
                  </a:cubicBezTo>
                  <a:lnTo>
                    <a:pt x="3721421" y="7883"/>
                  </a:lnTo>
                  <a:lnTo>
                    <a:pt x="3721421" y="1876097"/>
                  </a:lnTo>
                  <a:lnTo>
                    <a:pt x="3350931" y="1868214"/>
                  </a:lnTo>
                  <a:cubicBezTo>
                    <a:pt x="3348303" y="1371600"/>
                    <a:pt x="3345676" y="874987"/>
                    <a:pt x="3343048" y="378373"/>
                  </a:cubicBezTo>
                  <a:lnTo>
                    <a:pt x="363366" y="370490"/>
                  </a:lnTo>
                  <a:cubicBezTo>
                    <a:pt x="365993" y="869731"/>
                    <a:pt x="368621" y="1368973"/>
                    <a:pt x="371248" y="1868214"/>
                  </a:cubicBezTo>
                  <a:lnTo>
                    <a:pt x="759" y="1868215"/>
                  </a:lnTo>
                  <a:close/>
                </a:path>
              </a:pathLst>
            </a:cu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6295" y="4431181"/>
            <a:ext cx="5853174" cy="378372"/>
            <a:chOff x="1805152" y="4288221"/>
            <a:chExt cx="6340939" cy="378372"/>
          </a:xfrm>
        </p:grpSpPr>
        <p:sp>
          <p:nvSpPr>
            <p:cNvPr id="60" name="Rectangle 59"/>
            <p:cNvSpPr/>
            <p:nvPr/>
          </p:nvSpPr>
          <p:spPr>
            <a:xfrm>
              <a:off x="1805152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555164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669260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903611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016231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767719" y="4288221"/>
              <a:ext cx="378372" cy="37837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2198558" y="5940000"/>
            <a:ext cx="1802747" cy="369332"/>
            <a:chOff x="2515019" y="5633248"/>
            <a:chExt cx="1952976" cy="369332"/>
          </a:xfrm>
        </p:grpSpPr>
        <p:sp>
          <p:nvSpPr>
            <p:cNvPr id="67" name="Rectangle 66"/>
            <p:cNvSpPr/>
            <p:nvPr/>
          </p:nvSpPr>
          <p:spPr>
            <a:xfrm>
              <a:off x="2515019" y="5705248"/>
              <a:ext cx="216000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941248" y="5633248"/>
              <a:ext cx="152674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sv-SE" dirty="0" smtClean="0"/>
                <a:t>Contact cuts</a:t>
              </a:r>
              <a:endParaRPr lang="en-US" altLang="sv-SE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673110" y="1795858"/>
            <a:ext cx="5822243" cy="467373"/>
            <a:chOff x="1812536" y="1635330"/>
            <a:chExt cx="6307430" cy="216000"/>
          </a:xfrm>
        </p:grpSpPr>
        <p:sp>
          <p:nvSpPr>
            <p:cNvPr id="70" name="Rectangle 69"/>
            <p:cNvSpPr/>
            <p:nvPr/>
          </p:nvSpPr>
          <p:spPr>
            <a:xfrm>
              <a:off x="1812536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557458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669613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891902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7015772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7748979" y="1635330"/>
              <a:ext cx="370987" cy="21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150392" y="3339242"/>
            <a:ext cx="6868308" cy="3330091"/>
            <a:chOff x="1246257" y="3196281"/>
            <a:chExt cx="7440667" cy="3330091"/>
          </a:xfrm>
        </p:grpSpPr>
        <p:sp>
          <p:nvSpPr>
            <p:cNvPr id="77" name="Rectangle 76"/>
            <p:cNvSpPr/>
            <p:nvPr/>
          </p:nvSpPr>
          <p:spPr>
            <a:xfrm>
              <a:off x="1985102" y="4201510"/>
              <a:ext cx="1032641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3559026" y="4201510"/>
              <a:ext cx="2801007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917082" y="4201510"/>
              <a:ext cx="1035268" cy="543911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1246257" y="3196281"/>
              <a:ext cx="738845" cy="2066023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948079" y="3196281"/>
              <a:ext cx="738845" cy="2066023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>
                  <a:alpha val="8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2222303" y="6157040"/>
              <a:ext cx="2023008" cy="369332"/>
              <a:chOff x="4387225" y="5897741"/>
              <a:chExt cx="2023008" cy="369332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4387225" y="5969741"/>
                <a:ext cx="540000" cy="216000"/>
              </a:xfrm>
              <a:prstGeom prst="rect">
                <a:avLst/>
              </a:prstGeom>
              <a:solidFill>
                <a:srgbClr val="0070C0">
                  <a:alpha val="80000"/>
                </a:srgb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5008922" y="5897741"/>
                <a:ext cx="140131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sv-SE" dirty="0" smtClean="0"/>
                  <a:t>Metal wires</a:t>
                </a:r>
                <a:endParaRPr lang="en-US" altLang="sv-SE" dirty="0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1673110" y="1795858"/>
            <a:ext cx="5822243" cy="467373"/>
            <a:chOff x="1812536" y="1635330"/>
            <a:chExt cx="6307430" cy="216000"/>
          </a:xfrm>
        </p:grpSpPr>
        <p:sp>
          <p:nvSpPr>
            <p:cNvPr id="90" name="Rectangle 89"/>
            <p:cNvSpPr/>
            <p:nvPr/>
          </p:nvSpPr>
          <p:spPr>
            <a:xfrm>
              <a:off x="1812536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2557458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669613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891902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015772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7748979" y="1635330"/>
              <a:ext cx="370987" cy="216000"/>
            </a:xfrm>
            <a:prstGeom prst="rect">
              <a:avLst/>
            </a:prstGeom>
            <a:solidFill>
              <a:srgbClr val="0070C0">
                <a:alpha val="80000"/>
              </a:srgb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198533" y="2288355"/>
            <a:ext cx="5524415" cy="396000"/>
            <a:chOff x="2534144" y="2440755"/>
            <a:chExt cx="5984783" cy="396000"/>
          </a:xfrm>
        </p:grpSpPr>
        <p:sp>
          <p:nvSpPr>
            <p:cNvPr id="96" name="Rounded Rectangle 95"/>
            <p:cNvSpPr/>
            <p:nvPr/>
          </p:nvSpPr>
          <p:spPr>
            <a:xfrm>
              <a:off x="2534144" y="2440755"/>
              <a:ext cx="748800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3667542" y="2440755"/>
              <a:ext cx="757803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7761124" y="2440755"/>
              <a:ext cx="757803" cy="396000"/>
            </a:xfrm>
            <a:prstGeom prst="round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99" name="Rectangle 98"/>
          <p:cNvSpPr/>
          <p:nvPr/>
        </p:nvSpPr>
        <p:spPr>
          <a:xfrm>
            <a:off x="5548539" y="5652000"/>
            <a:ext cx="498462" cy="2160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277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/>
      <p:bldP spid="55" grpId="0" animBg="1"/>
      <p:bldP spid="9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Above metal 1? A metal stack with many layers for wiring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rcRect l="-85282" r="-85282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18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228184" y="2132856"/>
            <a:ext cx="2790097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Layers M2 and up </a:t>
            </a:r>
          </a:p>
          <a:p>
            <a:r>
              <a:rPr lang="en-US" dirty="0" smtClean="0"/>
              <a:t>not used in cells.</a:t>
            </a:r>
          </a:p>
          <a:p>
            <a:r>
              <a:rPr lang="en-US" dirty="0" smtClean="0"/>
              <a:t>Routed by tools.</a:t>
            </a:r>
          </a:p>
          <a:p>
            <a:endParaRPr lang="en-US" dirty="0"/>
          </a:p>
          <a:p>
            <a:r>
              <a:rPr lang="en-US" dirty="0" smtClean="0"/>
              <a:t>Three types of wires:</a:t>
            </a:r>
          </a:p>
          <a:p>
            <a:r>
              <a:rPr lang="en-US" dirty="0" smtClean="0"/>
              <a:t>Bottom/middle/top</a:t>
            </a:r>
          </a:p>
          <a:p>
            <a:endParaRPr lang="en-US" dirty="0"/>
          </a:p>
          <a:p>
            <a:r>
              <a:rPr lang="en-US" dirty="0" smtClean="0"/>
              <a:t>Corresponds to wiring:</a:t>
            </a:r>
          </a:p>
          <a:p>
            <a:r>
              <a:rPr lang="en-US" dirty="0" smtClean="0"/>
              <a:t>In cell/local/global</a:t>
            </a:r>
          </a:p>
          <a:p>
            <a:endParaRPr lang="en-US" dirty="0"/>
          </a:p>
          <a:p>
            <a:r>
              <a:rPr lang="en-US" dirty="0" smtClean="0"/>
              <a:t>More about this next week!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37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101663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890302" y="29562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5938052" y="293084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158298"/>
            <a:ext cx="1348740" cy="62357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948212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5741837" y="3804421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4884587" y="4256088"/>
            <a:ext cx="139065" cy="14160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5943132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884587" y="4553268"/>
            <a:ext cx="139065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030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5938052" y="263937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1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2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spect="1" noChangeArrowheads="1"/>
          </p:cNvSpPr>
          <p:nvPr/>
        </p:nvSpPr>
        <p:spPr bwMode="auto">
          <a:xfrm>
            <a:off x="5732312" y="3795849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172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3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4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5" name="Text Box 1861"/>
          <p:cNvSpPr txBox="1">
            <a:spLocks noChangeArrowheads="1"/>
          </p:cNvSpPr>
          <p:nvPr/>
        </p:nvSpPr>
        <p:spPr bwMode="auto">
          <a:xfrm>
            <a:off x="4107347" y="3597542"/>
            <a:ext cx="358140" cy="243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effectLst/>
                <a:latin typeface="Arial"/>
                <a:ea typeface="Times New Roman"/>
                <a:cs typeface="Arial"/>
              </a:rPr>
              <a:t>2.6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cxnSp>
        <p:nvCxnSpPr>
          <p:cNvPr id="180" name="Line 1866"/>
          <p:cNvCxnSpPr/>
          <p:nvPr/>
        </p:nvCxnSpPr>
        <p:spPr bwMode="auto">
          <a:xfrm>
            <a:off x="6350167" y="2383473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" name="Line 1867"/>
          <p:cNvCxnSpPr/>
          <p:nvPr/>
        </p:nvCxnSpPr>
        <p:spPr bwMode="auto">
          <a:xfrm>
            <a:off x="6302542" y="4940618"/>
            <a:ext cx="318770" cy="63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63" name="Rectangle 162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2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3" name="Text Box 1865"/>
          <p:cNvSpPr txBox="1">
            <a:spLocks noChangeArrowheads="1"/>
          </p:cNvSpPr>
          <p:nvPr/>
        </p:nvSpPr>
        <p:spPr bwMode="auto">
          <a:xfrm>
            <a:off x="5702678" y="376600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9" name="Text Box 1081"/>
          <p:cNvSpPr txBox="1">
            <a:spLocks noChangeArrowheads="1"/>
          </p:cNvSpPr>
          <p:nvPr/>
        </p:nvSpPr>
        <p:spPr bwMode="auto">
          <a:xfrm>
            <a:off x="618808" y="1734819"/>
            <a:ext cx="2910205" cy="172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n-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well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regions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852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</a:t>
            </a:r>
            <a:r>
              <a:rPr lang="en-US" dirty="0"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Monday lab2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Carry gate schematic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Tuesday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Lecture Layout of CMOS gates</a:t>
            </a:r>
          </a:p>
          <a:p>
            <a:r>
              <a:rPr lang="en-US" dirty="0" smtClean="0"/>
              <a:t>Thursday</a:t>
            </a:r>
          </a:p>
          <a:p>
            <a:pPr lvl="1"/>
            <a:r>
              <a:rPr lang="en-US" dirty="0" err="1" smtClean="0"/>
              <a:t>Prelab</a:t>
            </a:r>
            <a:r>
              <a:rPr lang="en-US" dirty="0" smtClean="0"/>
              <a:t> lab 3, Geometrical design rules</a:t>
            </a:r>
          </a:p>
          <a:p>
            <a:pPr lvl="1"/>
            <a:r>
              <a:rPr lang="en-US" dirty="0" err="1"/>
              <a:t>Postlab</a:t>
            </a:r>
            <a:r>
              <a:rPr lang="en-US" dirty="0"/>
              <a:t> review lab 2</a:t>
            </a:r>
            <a:endParaRPr lang="en-US" dirty="0" smtClean="0"/>
          </a:p>
          <a:p>
            <a:pPr lvl="1"/>
            <a:r>
              <a:rPr lang="en-US" dirty="0" smtClean="0"/>
              <a:t>Tutorial POTW Layout (Victor)</a:t>
            </a:r>
          </a:p>
          <a:p>
            <a:r>
              <a:rPr lang="en-US" dirty="0" smtClean="0"/>
              <a:t>Friday Deadline </a:t>
            </a:r>
            <a:r>
              <a:rPr lang="en-US" dirty="0" err="1" smtClean="0"/>
              <a:t>prelab</a:t>
            </a:r>
            <a:r>
              <a:rPr lang="en-US" dirty="0" smtClean="0"/>
              <a:t> 3 </a:t>
            </a:r>
          </a:p>
          <a:p>
            <a:pPr lvl="1"/>
            <a:r>
              <a:rPr lang="en-US" dirty="0" smtClean="0"/>
              <a:t>Layout of carry </a:t>
            </a:r>
            <a:r>
              <a:rPr lang="en-US" dirty="0" err="1" smtClean="0"/>
              <a:t>ckt</a:t>
            </a:r>
            <a:r>
              <a:rPr lang="en-US" dirty="0" smtClean="0"/>
              <a:t> of full adder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219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4824000" y="4470718"/>
            <a:ext cx="1348740" cy="311150"/>
          </a:xfrm>
          <a:prstGeom prst="rect">
            <a:avLst/>
          </a:prstGeom>
          <a:solidFill>
            <a:srgbClr val="3399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4465487" y="1646238"/>
            <a:ext cx="2078990" cy="2016760"/>
          </a:xfrm>
          <a:prstGeom prst="rect">
            <a:avLst/>
          </a:prstGeom>
          <a:solidFill>
            <a:srgbClr val="FBD4B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4824000" y="2160000"/>
            <a:ext cx="1348740" cy="724218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5124617" y="2011363"/>
            <a:ext cx="150495" cy="296291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696117" y="2011363"/>
            <a:ext cx="151130" cy="296164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4611537" y="3662998"/>
            <a:ext cx="1756410" cy="17907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4611537" y="1881823"/>
            <a:ext cx="1756410" cy="17811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339966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4617252" y="1646238"/>
            <a:ext cx="175069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4615982" y="4941253"/>
            <a:ext cx="1751965" cy="737235"/>
          </a:xfrm>
          <a:prstGeom prst="rect">
            <a:avLst/>
          </a:prstGeom>
          <a:solidFill>
            <a:srgbClr val="3366FF">
              <a:alpha val="7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3" name="Text Box 1404"/>
          <p:cNvSpPr txBox="1">
            <a:spLocks noChangeArrowheads="1"/>
          </p:cNvSpPr>
          <p:nvPr/>
        </p:nvSpPr>
        <p:spPr bwMode="auto">
          <a:xfrm>
            <a:off x="4667417" y="1906588"/>
            <a:ext cx="55689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 dirty="0">
                <a:effectLst/>
                <a:latin typeface="Arial"/>
                <a:ea typeface="Times New Roman"/>
                <a:cs typeface="Arial"/>
              </a:rPr>
              <a:t>VDD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4" name="Text Box 1405"/>
          <p:cNvSpPr txBox="1">
            <a:spLocks noChangeArrowheads="1"/>
          </p:cNvSpPr>
          <p:nvPr/>
        </p:nvSpPr>
        <p:spPr bwMode="auto">
          <a:xfrm>
            <a:off x="4667417" y="5204143"/>
            <a:ext cx="408305" cy="213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b="1">
                <a:effectLst/>
                <a:latin typeface="Arial"/>
                <a:ea typeface="Times New Roman"/>
                <a:cs typeface="Arial"/>
              </a:rPr>
              <a:t>VSS</a:t>
            </a:r>
            <a:endParaRPr lang="sv-SE" sz="120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593805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4890302" y="224250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cxnSp>
        <p:nvCxnSpPr>
          <p:cNvPr id="88" name="AutoShape 1374"/>
          <p:cNvCxnSpPr>
            <a:cxnSpLocks noChangeShapeType="1"/>
          </p:cNvCxnSpPr>
          <p:nvPr/>
        </p:nvCxnSpPr>
        <p:spPr bwMode="auto">
          <a:xfrm>
            <a:off x="4321977" y="1881823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9" name="AutoShape 1373"/>
          <p:cNvCxnSpPr>
            <a:cxnSpLocks noChangeShapeType="1"/>
          </p:cNvCxnSpPr>
          <p:nvPr/>
        </p:nvCxnSpPr>
        <p:spPr bwMode="auto">
          <a:xfrm>
            <a:off x="4321977" y="5453698"/>
            <a:ext cx="2476500" cy="635"/>
          </a:xfrm>
          <a:prstGeom prst="straightConnector1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0" name="Line 1860"/>
          <p:cNvCxnSpPr/>
          <p:nvPr/>
        </p:nvCxnSpPr>
        <p:spPr bwMode="auto">
          <a:xfrm>
            <a:off x="4321977" y="1882458"/>
            <a:ext cx="4445" cy="35712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Standard cell </a:t>
            </a:r>
            <a:r>
              <a:rPr lang="sv-SE" dirty="0" err="1" smtClean="0"/>
              <a:t>architecture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131" name="Text Box 1081"/>
          <p:cNvSpPr txBox="1">
            <a:spLocks noChangeArrowheads="1"/>
          </p:cNvSpPr>
          <p:nvPr/>
        </p:nvSpPr>
        <p:spPr bwMode="auto">
          <a:xfrm>
            <a:off x="618809" y="1734818"/>
            <a:ext cx="2657048" cy="3062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cell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height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: 2.6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um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supply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rails</a:t>
            </a:r>
            <a:endParaRPr lang="sv-SE" sz="1200" b="1" dirty="0">
              <a:latin typeface="Arial"/>
              <a:ea typeface="Times New Roman"/>
              <a:cs typeface="Arial"/>
            </a:endParaRP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well</a:t>
            </a:r>
          </a:p>
          <a:p>
            <a:pPr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Fixed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contact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and positions</a:t>
            </a:r>
          </a:p>
          <a:p>
            <a:pPr>
              <a:spcAft>
                <a:spcPts val="600"/>
              </a:spcAft>
            </a:pP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But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MOSFET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widths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can be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change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within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limits for different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inverter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sizes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(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within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limits).</a:t>
            </a:r>
            <a:r>
              <a:rPr lang="sv-SE" sz="1200" b="1" dirty="0">
                <a:latin typeface="Arial"/>
                <a:ea typeface="Times New Roman"/>
                <a:cs typeface="Arial"/>
              </a:rPr>
              <a:t> </a:t>
            </a: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lnSpc>
                <a:spcPct val="140000"/>
              </a:lnSpc>
              <a:spcAft>
                <a:spcPts val="600"/>
              </a:spcAft>
            </a:pPr>
            <a:r>
              <a:rPr lang="sv-SE" sz="1200" b="1" dirty="0" smtClean="0">
                <a:latin typeface="Arial"/>
                <a:ea typeface="Times New Roman"/>
                <a:cs typeface="Arial"/>
              </a:rPr>
              <a:t>For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even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wider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inverters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put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 transistors in </a:t>
            </a:r>
            <a:r>
              <a:rPr lang="sv-SE" sz="1200" b="1" dirty="0" err="1" smtClean="0">
                <a:latin typeface="Arial"/>
                <a:ea typeface="Times New Roman"/>
                <a:cs typeface="Arial"/>
              </a:rPr>
              <a:t>parallel</a:t>
            </a:r>
            <a:r>
              <a:rPr lang="sv-SE" sz="1200" b="1" dirty="0" smtClean="0">
                <a:latin typeface="Arial"/>
                <a:ea typeface="Times New Roman"/>
                <a:cs typeface="Arial"/>
              </a:rPr>
              <a:t>.</a:t>
            </a:r>
            <a:endParaRPr lang="sv-SE" sz="1200" b="1" dirty="0" smtClean="0"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4890298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5941110" y="224250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950584" y="455580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4905160" y="4553268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4893643" y="2646192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944084" y="2657263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5694847" y="3750129"/>
            <a:ext cx="245745" cy="24955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5741837" y="3804739"/>
            <a:ext cx="138430" cy="14097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85" name="Rectangle 84"/>
          <p:cNvSpPr>
            <a:spLocks noChangeAspect="1" noChangeArrowheads="1"/>
          </p:cNvSpPr>
          <p:nvPr/>
        </p:nvSpPr>
        <p:spPr bwMode="auto">
          <a:xfrm>
            <a:off x="5732312" y="3802620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dirty="0"/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5075722" y="3385503"/>
            <a:ext cx="245110" cy="24892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5" name="Rectangle 94"/>
          <p:cNvSpPr>
            <a:spLocks noChangeAspect="1" noChangeArrowheads="1"/>
          </p:cNvSpPr>
          <p:nvPr/>
        </p:nvSpPr>
        <p:spPr bwMode="auto">
          <a:xfrm>
            <a:off x="5124737" y="3424238"/>
            <a:ext cx="158115" cy="158115"/>
          </a:xfrm>
          <a:prstGeom prst="rect">
            <a:avLst/>
          </a:prstGeom>
          <a:solidFill>
            <a:srgbClr val="99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96" name="Text Box 1865"/>
          <p:cNvSpPr txBox="1">
            <a:spLocks noChangeArrowheads="1"/>
          </p:cNvSpPr>
          <p:nvPr/>
        </p:nvSpPr>
        <p:spPr bwMode="auto">
          <a:xfrm>
            <a:off x="5103230" y="3391347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 smtClean="0">
                <a:effectLst/>
                <a:latin typeface="Arial"/>
                <a:ea typeface="Times New Roman"/>
                <a:cs typeface="Arial"/>
              </a:rPr>
              <a:t>A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97" name="Text Box 1865"/>
          <p:cNvSpPr txBox="1">
            <a:spLocks noChangeArrowheads="1"/>
          </p:cNvSpPr>
          <p:nvPr/>
        </p:nvSpPr>
        <p:spPr bwMode="auto">
          <a:xfrm>
            <a:off x="5702678" y="3774644"/>
            <a:ext cx="228041" cy="217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65837" tIns="32918" rIns="65837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000" dirty="0">
                <a:latin typeface="Arial"/>
                <a:ea typeface="Times New Roman"/>
                <a:cs typeface="Arial"/>
              </a:rPr>
              <a:t>B</a:t>
            </a: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4839986" y="2591900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890427" y="2602971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22" name="Group 21"/>
          <p:cNvGrpSpPr/>
          <p:nvPr/>
        </p:nvGrpSpPr>
        <p:grpSpPr>
          <a:xfrm>
            <a:off x="3398668" y="3070389"/>
            <a:ext cx="4104000" cy="1870864"/>
            <a:chOff x="3398668" y="3070389"/>
            <a:chExt cx="4104000" cy="1870864"/>
          </a:xfrm>
        </p:grpSpPr>
        <p:sp>
          <p:nvSpPr>
            <p:cNvPr id="91" name="Text Box 1861"/>
            <p:cNvSpPr txBox="1">
              <a:spLocks noChangeArrowheads="1"/>
            </p:cNvSpPr>
            <p:nvPr/>
          </p:nvSpPr>
          <p:spPr bwMode="auto">
            <a:xfrm>
              <a:off x="4107347" y="3597542"/>
              <a:ext cx="358140" cy="243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65837" tIns="32918" rIns="65837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Arial"/>
                  <a:ea typeface="Times New Roman"/>
                  <a:cs typeface="Arial"/>
                </a:rPr>
                <a:t>2.6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81" name="Line 1867"/>
            <p:cNvCxnSpPr/>
            <p:nvPr/>
          </p:nvCxnSpPr>
          <p:spPr bwMode="auto">
            <a:xfrm>
              <a:off x="5313998" y="4940618"/>
              <a:ext cx="31877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398668" y="3810858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398668" y="3436932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398668" y="307038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3398668" y="4170269"/>
              <a:ext cx="4104000" cy="158116"/>
            </a:xfrm>
            <a:prstGeom prst="rect">
              <a:avLst/>
            </a:prstGeom>
            <a:solidFill>
              <a:srgbClr val="3366FF">
                <a:alpha val="70000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4846486" y="4500103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5896927" y="4501516"/>
            <a:ext cx="245745" cy="249555"/>
          </a:xfrm>
          <a:prstGeom prst="rect">
            <a:avLst/>
          </a:prstGeom>
          <a:solidFill>
            <a:srgbClr val="0070C0">
              <a:alpha val="69804"/>
            </a:srgb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sp>
        <p:nvSpPr>
          <p:cNvPr id="118" name="Text Box 1081"/>
          <p:cNvSpPr txBox="1">
            <a:spLocks noChangeArrowheads="1"/>
          </p:cNvSpPr>
          <p:nvPr/>
        </p:nvSpPr>
        <p:spPr bwMode="auto">
          <a:xfrm>
            <a:off x="6675611" y="4738873"/>
            <a:ext cx="2402485" cy="69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960" tIns="32918" rIns="12960" bIns="32918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A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certain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number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of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pitches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are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required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, plus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one</a:t>
            </a:r>
            <a:r>
              <a:rPr lang="sv-SE" sz="1200" b="1" dirty="0" smtClean="0">
                <a:effectLst/>
                <a:latin typeface="Arial"/>
                <a:ea typeface="Times New Roman"/>
                <a:cs typeface="Arial"/>
              </a:rPr>
              <a:t> extra space at </a:t>
            </a:r>
            <a:r>
              <a:rPr lang="sv-SE" sz="1200" b="1" dirty="0" err="1" smtClean="0">
                <a:effectLst/>
                <a:latin typeface="Arial"/>
                <a:ea typeface="Times New Roman"/>
                <a:cs typeface="Arial"/>
              </a:rPr>
              <a:t>bottom</a:t>
            </a:r>
            <a:endParaRPr lang="sv-SE" sz="1200" b="1" dirty="0" smtClean="0">
              <a:effectLst/>
              <a:latin typeface="Arial"/>
              <a:ea typeface="Times New Roman"/>
              <a:cs typeface="Arial"/>
            </a:endParaRPr>
          </a:p>
          <a:p>
            <a:pPr>
              <a:spcAft>
                <a:spcPts val="0"/>
              </a:spcAft>
            </a:pPr>
            <a:endParaRPr lang="sv-SE" sz="12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073523" y="2855845"/>
            <a:ext cx="1049389" cy="360000"/>
            <a:chOff x="7073523" y="2855845"/>
            <a:chExt cx="1049389" cy="360000"/>
          </a:xfrm>
        </p:grpSpPr>
        <p:cxnSp>
          <p:nvCxnSpPr>
            <p:cNvPr id="112" name="Line 1860"/>
            <p:cNvCxnSpPr/>
            <p:nvPr/>
          </p:nvCxnSpPr>
          <p:spPr bwMode="auto">
            <a:xfrm>
              <a:off x="7073523" y="2855845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1404"/>
            <p:cNvSpPr txBox="1">
              <a:spLocks noChangeArrowheads="1"/>
            </p:cNvSpPr>
            <p:nvPr/>
          </p:nvSpPr>
          <p:spPr bwMode="auto">
            <a:xfrm>
              <a:off x="7566017" y="2937711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1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073523" y="3229304"/>
            <a:ext cx="1051378" cy="360000"/>
            <a:chOff x="7073523" y="3229304"/>
            <a:chExt cx="1051378" cy="360000"/>
          </a:xfrm>
        </p:grpSpPr>
        <p:cxnSp>
          <p:nvCxnSpPr>
            <p:cNvPr id="113" name="Line 1860"/>
            <p:cNvCxnSpPr/>
            <p:nvPr/>
          </p:nvCxnSpPr>
          <p:spPr bwMode="auto">
            <a:xfrm>
              <a:off x="7073523" y="3229304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Text Box 1404"/>
            <p:cNvSpPr txBox="1">
              <a:spLocks noChangeArrowheads="1"/>
            </p:cNvSpPr>
            <p:nvPr/>
          </p:nvSpPr>
          <p:spPr bwMode="auto">
            <a:xfrm>
              <a:off x="7568006" y="3311170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2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073523" y="3596283"/>
            <a:ext cx="1051378" cy="360000"/>
            <a:chOff x="7073523" y="3596283"/>
            <a:chExt cx="1051378" cy="360000"/>
          </a:xfrm>
        </p:grpSpPr>
        <p:cxnSp>
          <p:nvCxnSpPr>
            <p:cNvPr id="114" name="Line 1860"/>
            <p:cNvCxnSpPr/>
            <p:nvPr/>
          </p:nvCxnSpPr>
          <p:spPr bwMode="auto">
            <a:xfrm>
              <a:off x="7073523" y="3596283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1404"/>
            <p:cNvSpPr txBox="1">
              <a:spLocks noChangeArrowheads="1"/>
            </p:cNvSpPr>
            <p:nvPr/>
          </p:nvSpPr>
          <p:spPr bwMode="auto">
            <a:xfrm>
              <a:off x="7568006" y="3678149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3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073523" y="3968971"/>
            <a:ext cx="1051378" cy="360000"/>
            <a:chOff x="7073523" y="3968971"/>
            <a:chExt cx="1051378" cy="360000"/>
          </a:xfrm>
        </p:grpSpPr>
        <p:cxnSp>
          <p:nvCxnSpPr>
            <p:cNvPr id="115" name="Line 1860"/>
            <p:cNvCxnSpPr/>
            <p:nvPr/>
          </p:nvCxnSpPr>
          <p:spPr bwMode="auto">
            <a:xfrm>
              <a:off x="7073523" y="3968971"/>
              <a:ext cx="0" cy="36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1404"/>
            <p:cNvSpPr txBox="1">
              <a:spLocks noChangeArrowheads="1"/>
            </p:cNvSpPr>
            <p:nvPr/>
          </p:nvSpPr>
          <p:spPr bwMode="auto">
            <a:xfrm>
              <a:off x="7568006" y="4050837"/>
              <a:ext cx="556895" cy="196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Pitch 4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073523" y="4308520"/>
            <a:ext cx="1402259" cy="188593"/>
            <a:chOff x="7073523" y="4308520"/>
            <a:chExt cx="1402259" cy="188593"/>
          </a:xfrm>
        </p:grpSpPr>
        <p:cxnSp>
          <p:nvCxnSpPr>
            <p:cNvPr id="117" name="Line 1860"/>
            <p:cNvCxnSpPr/>
            <p:nvPr/>
          </p:nvCxnSpPr>
          <p:spPr bwMode="auto">
            <a:xfrm>
              <a:off x="7073523" y="4312816"/>
              <a:ext cx="0" cy="180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1404"/>
            <p:cNvSpPr txBox="1">
              <a:spLocks noChangeArrowheads="1"/>
            </p:cNvSpPr>
            <p:nvPr/>
          </p:nvSpPr>
          <p:spPr bwMode="auto">
            <a:xfrm>
              <a:off x="7568006" y="4308520"/>
              <a:ext cx="907776" cy="1885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65837" tIns="18000" rIns="65837" bIns="3600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b="1" dirty="0" smtClean="0">
                  <a:effectLst/>
                  <a:latin typeface="Arial"/>
                  <a:ea typeface="Times New Roman"/>
                  <a:cs typeface="Arial"/>
                </a:rPr>
                <a:t>Extra space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398668" y="2014726"/>
            <a:ext cx="5679427" cy="2486703"/>
            <a:chOff x="3398668" y="2014726"/>
            <a:chExt cx="5679427" cy="2486703"/>
          </a:xfrm>
        </p:grpSpPr>
        <p:cxnSp>
          <p:nvCxnSpPr>
            <p:cNvPr id="110" name="AutoShape 1374"/>
            <p:cNvCxnSpPr>
              <a:cxnSpLocks noChangeShapeType="1"/>
            </p:cNvCxnSpPr>
            <p:nvPr/>
          </p:nvCxnSpPr>
          <p:spPr bwMode="auto">
            <a:xfrm>
              <a:off x="3398668" y="2858226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11" name="AutoShape 1374"/>
            <p:cNvCxnSpPr>
              <a:cxnSpLocks noChangeShapeType="1"/>
            </p:cNvCxnSpPr>
            <p:nvPr/>
          </p:nvCxnSpPr>
          <p:spPr bwMode="auto">
            <a:xfrm>
              <a:off x="3398668" y="4500794"/>
              <a:ext cx="4104000" cy="6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9"/>
            <p:cNvCxnSpPr/>
            <p:nvPr/>
          </p:nvCxnSpPr>
          <p:spPr>
            <a:xfrm>
              <a:off x="4959513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007267" y="2857945"/>
              <a:ext cx="0" cy="1620000"/>
            </a:xfrm>
            <a:prstGeom prst="line">
              <a:avLst/>
            </a:prstGeom>
            <a:ln w="762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 Box 1081"/>
            <p:cNvSpPr txBox="1">
              <a:spLocks noChangeArrowheads="1"/>
            </p:cNvSpPr>
            <p:nvPr/>
          </p:nvSpPr>
          <p:spPr bwMode="auto">
            <a:xfrm>
              <a:off x="6675610" y="2014726"/>
              <a:ext cx="2402485" cy="695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960" tIns="32918" rIns="12960" bIns="32918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How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many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wire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tracks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can fit </a:t>
              </a:r>
              <a:b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</a:b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the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empty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space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between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the MOSFET source/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drain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 </a:t>
              </a:r>
              <a:r>
                <a:rPr lang="sv-SE" sz="1200" b="1" dirty="0" err="1" smtClean="0">
                  <a:effectLst/>
                  <a:latin typeface="Arial"/>
                  <a:ea typeface="Times New Roman"/>
                  <a:cs typeface="Arial"/>
                </a:rPr>
                <a:t>contacts</a:t>
              </a:r>
              <a:r>
                <a:rPr lang="sv-SE" sz="1200" b="1" dirty="0" smtClean="0">
                  <a:effectLst/>
                  <a:latin typeface="Arial"/>
                  <a:ea typeface="Times New Roman"/>
                  <a:cs typeface="Arial"/>
                </a:rPr>
                <a:t>?</a:t>
              </a:r>
            </a:p>
            <a:p>
              <a:pPr>
                <a:spcAft>
                  <a:spcPts val="0"/>
                </a:spcAft>
              </a:pP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702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sv-SE" dirty="0" smtClean="0"/>
              <a:t>Stick Diagrams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sv-SE" sz="2400" i="1" kern="0" dirty="0" smtClean="0"/>
              <a:t>Stick diagrams</a:t>
            </a:r>
            <a:r>
              <a:rPr lang="en-US" altLang="sv-SE" sz="2400" kern="0" dirty="0" smtClean="0"/>
              <a:t> help plan layout quickly</a:t>
            </a:r>
          </a:p>
          <a:p>
            <a:pPr lvl="1" eaLnBrk="1" hangingPunct="1"/>
            <a:r>
              <a:rPr lang="en-US" altLang="sv-SE" sz="2400" kern="0" dirty="0" smtClean="0"/>
              <a:t>Need not be to scale</a:t>
            </a:r>
          </a:p>
          <a:p>
            <a:pPr lvl="1" eaLnBrk="1" hangingPunct="1"/>
            <a:r>
              <a:rPr lang="en-US" altLang="sv-SE" sz="2400" kern="0" dirty="0" smtClean="0"/>
              <a:t>Draw with color pencils or dry-erase markers</a:t>
            </a:r>
          </a:p>
        </p:txBody>
      </p:sp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762000" y="2971800"/>
          <a:ext cx="7696200" cy="282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Visio" r:id="rId5" imgW="5858123" imgH="2148840" progId="Visio.Drawing.11">
                  <p:embed/>
                </p:oleObj>
              </mc:Choice>
              <mc:Fallback>
                <p:oleObj name="Visio" r:id="rId5" imgW="5858123" imgH="214884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7696200" cy="282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3707027" y="2875005"/>
            <a:ext cx="3492843" cy="3015049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9283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04864"/>
            <a:ext cx="5331512" cy="396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NOR2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22</a:t>
            </a:fld>
            <a:endParaRPr lang="sv-SE"/>
          </a:p>
        </p:txBody>
      </p:sp>
      <p:grpSp>
        <p:nvGrpSpPr>
          <p:cNvPr id="32" name="Group 31"/>
          <p:cNvGrpSpPr/>
          <p:nvPr/>
        </p:nvGrpSpPr>
        <p:grpSpPr>
          <a:xfrm>
            <a:off x="6516216" y="1916832"/>
            <a:ext cx="2358393" cy="3189784"/>
            <a:chOff x="5214816" y="2215106"/>
            <a:chExt cx="2358393" cy="3189784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5214816" y="2848192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214816" y="3524467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Line 2"/>
            <p:cNvSpPr>
              <a:spLocks noChangeShapeType="1"/>
            </p:cNvSpPr>
            <p:nvPr/>
          </p:nvSpPr>
          <p:spPr bwMode="auto">
            <a:xfrm flipH="1" flipV="1">
              <a:off x="6700439" y="2347374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"/>
            <p:cNvSpPr>
              <a:spLocks noChangeShapeType="1"/>
            </p:cNvSpPr>
            <p:nvPr/>
          </p:nvSpPr>
          <p:spPr bwMode="auto">
            <a:xfrm flipH="1">
              <a:off x="5801556" y="402307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 flipH="1">
              <a:off x="5794366" y="507962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>
              <a:off x="6851331" y="40127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 flipH="1" flipV="1">
              <a:off x="6737811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6553200" y="3324294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 flipH="1" flipV="1">
              <a:off x="6415782" y="3324294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6553200" y="2649150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H="1" flipV="1">
              <a:off x="6415782" y="2649150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5660498" y="40127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 flipH="1" flipV="1">
              <a:off x="5526067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 flipH="1">
              <a:off x="6696593" y="3036943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 flipH="1">
              <a:off x="6696593" y="3712087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25"/>
            <p:cNvSpPr>
              <a:spLocks noChangeArrowheads="1"/>
            </p:cNvSpPr>
            <p:nvPr/>
          </p:nvSpPr>
          <p:spPr bwMode="auto">
            <a:xfrm flipH="1">
              <a:off x="6236289" y="2771853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>
              <a:off x="5258634" y="45206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Oval 27"/>
            <p:cNvSpPr>
              <a:spLocks noChangeArrowheads="1"/>
            </p:cNvSpPr>
            <p:nvPr/>
          </p:nvSpPr>
          <p:spPr bwMode="auto">
            <a:xfrm flipH="1">
              <a:off x="6237067" y="3428041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32"/>
            <p:cNvSpPr>
              <a:spLocks noChangeShapeType="1"/>
            </p:cNvSpPr>
            <p:nvPr/>
          </p:nvSpPr>
          <p:spPr bwMode="auto">
            <a:xfrm flipV="1">
              <a:off x="6580639" y="2215106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V="1">
              <a:off x="5955642" y="4513011"/>
              <a:ext cx="77983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 flipH="1">
              <a:off x="5357690" y="3524467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019811" y="2848193"/>
              <a:ext cx="1" cy="167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6263175" y="5404890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2"/>
            <p:cNvSpPr>
              <a:spLocks noChangeShapeType="1"/>
            </p:cNvSpPr>
            <p:nvPr/>
          </p:nvSpPr>
          <p:spPr bwMode="auto">
            <a:xfrm flipH="1">
              <a:off x="6406568" y="5082255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300192" y="2420888"/>
            <a:ext cx="360040" cy="894293"/>
            <a:chOff x="1954752" y="1956479"/>
            <a:chExt cx="360040" cy="894293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1954752" y="2604551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Rectangle 15"/>
            <p:cNvSpPr>
              <a:spLocks noChangeArrowheads="1"/>
            </p:cNvSpPr>
            <p:nvPr/>
          </p:nvSpPr>
          <p:spPr bwMode="auto">
            <a:xfrm>
              <a:off x="1954752" y="1956479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6" name="Rectangle 16"/>
          <p:cNvSpPr>
            <a:spLocks noChangeArrowheads="1"/>
          </p:cNvSpPr>
          <p:nvPr/>
        </p:nvSpPr>
        <p:spPr bwMode="auto">
          <a:xfrm>
            <a:off x="8316416" y="3356992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85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02907"/>
            <a:ext cx="5400600" cy="396239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NOR2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23</a:t>
            </a:fld>
            <a:endParaRPr lang="sv-SE"/>
          </a:p>
        </p:txBody>
      </p:sp>
      <p:grpSp>
        <p:nvGrpSpPr>
          <p:cNvPr id="32" name="Group 31"/>
          <p:cNvGrpSpPr/>
          <p:nvPr/>
        </p:nvGrpSpPr>
        <p:grpSpPr>
          <a:xfrm>
            <a:off x="6516216" y="1916832"/>
            <a:ext cx="2358393" cy="3189784"/>
            <a:chOff x="5214816" y="2215106"/>
            <a:chExt cx="2358393" cy="3189784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5214816" y="2848192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5214816" y="3524467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Line 2"/>
            <p:cNvSpPr>
              <a:spLocks noChangeShapeType="1"/>
            </p:cNvSpPr>
            <p:nvPr/>
          </p:nvSpPr>
          <p:spPr bwMode="auto">
            <a:xfrm flipH="1" flipV="1">
              <a:off x="6700439" y="2347374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"/>
            <p:cNvSpPr>
              <a:spLocks noChangeShapeType="1"/>
            </p:cNvSpPr>
            <p:nvPr/>
          </p:nvSpPr>
          <p:spPr bwMode="auto">
            <a:xfrm flipH="1">
              <a:off x="5801556" y="402307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4"/>
            <p:cNvSpPr>
              <a:spLocks noChangeShapeType="1"/>
            </p:cNvSpPr>
            <p:nvPr/>
          </p:nvSpPr>
          <p:spPr bwMode="auto">
            <a:xfrm flipH="1">
              <a:off x="5794366" y="507962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>
              <a:off x="6851331" y="40127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6"/>
            <p:cNvSpPr>
              <a:spLocks noChangeShapeType="1"/>
            </p:cNvSpPr>
            <p:nvPr/>
          </p:nvSpPr>
          <p:spPr bwMode="auto">
            <a:xfrm flipH="1" flipV="1">
              <a:off x="6737811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6553200" y="3324294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13"/>
            <p:cNvSpPr>
              <a:spLocks noChangeShapeType="1"/>
            </p:cNvSpPr>
            <p:nvPr/>
          </p:nvSpPr>
          <p:spPr bwMode="auto">
            <a:xfrm flipH="1" flipV="1">
              <a:off x="6415782" y="3324294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6553200" y="2649150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17"/>
            <p:cNvSpPr>
              <a:spLocks noChangeShapeType="1"/>
            </p:cNvSpPr>
            <p:nvPr/>
          </p:nvSpPr>
          <p:spPr bwMode="auto">
            <a:xfrm flipH="1" flipV="1">
              <a:off x="6415782" y="2649150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8"/>
            <p:cNvSpPr>
              <a:spLocks/>
            </p:cNvSpPr>
            <p:nvPr/>
          </p:nvSpPr>
          <p:spPr bwMode="auto">
            <a:xfrm>
              <a:off x="5660498" y="40127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19"/>
            <p:cNvSpPr>
              <a:spLocks noChangeShapeType="1"/>
            </p:cNvSpPr>
            <p:nvPr/>
          </p:nvSpPr>
          <p:spPr bwMode="auto">
            <a:xfrm flipH="1" flipV="1">
              <a:off x="5526067" y="43145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21"/>
            <p:cNvSpPr>
              <a:spLocks noChangeShapeType="1"/>
            </p:cNvSpPr>
            <p:nvPr/>
          </p:nvSpPr>
          <p:spPr bwMode="auto">
            <a:xfrm flipH="1">
              <a:off x="6696593" y="3036943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22"/>
            <p:cNvSpPr>
              <a:spLocks noChangeShapeType="1"/>
            </p:cNvSpPr>
            <p:nvPr/>
          </p:nvSpPr>
          <p:spPr bwMode="auto">
            <a:xfrm flipH="1">
              <a:off x="6696593" y="3712087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25"/>
            <p:cNvSpPr>
              <a:spLocks noChangeArrowheads="1"/>
            </p:cNvSpPr>
            <p:nvPr/>
          </p:nvSpPr>
          <p:spPr bwMode="auto">
            <a:xfrm flipH="1">
              <a:off x="6236289" y="2771853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26"/>
            <p:cNvSpPr>
              <a:spLocks noChangeShapeType="1"/>
            </p:cNvSpPr>
            <p:nvPr/>
          </p:nvSpPr>
          <p:spPr bwMode="auto">
            <a:xfrm>
              <a:off x="5258634" y="45206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Oval 27"/>
            <p:cNvSpPr>
              <a:spLocks noChangeArrowheads="1"/>
            </p:cNvSpPr>
            <p:nvPr/>
          </p:nvSpPr>
          <p:spPr bwMode="auto">
            <a:xfrm flipH="1">
              <a:off x="6237067" y="3428041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32"/>
            <p:cNvSpPr>
              <a:spLocks noChangeShapeType="1"/>
            </p:cNvSpPr>
            <p:nvPr/>
          </p:nvSpPr>
          <p:spPr bwMode="auto">
            <a:xfrm flipV="1">
              <a:off x="6580639" y="2215106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26"/>
            <p:cNvSpPr>
              <a:spLocks noChangeShapeType="1"/>
            </p:cNvSpPr>
            <p:nvPr/>
          </p:nvSpPr>
          <p:spPr bwMode="auto">
            <a:xfrm flipV="1">
              <a:off x="5955642" y="4513011"/>
              <a:ext cx="77983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3" name="Straight Connector 52"/>
            <p:cNvCxnSpPr/>
            <p:nvPr/>
          </p:nvCxnSpPr>
          <p:spPr>
            <a:xfrm flipH="1">
              <a:off x="5357690" y="3524467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6019811" y="2848193"/>
              <a:ext cx="1" cy="167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Line 7"/>
            <p:cNvSpPr>
              <a:spLocks noChangeShapeType="1"/>
            </p:cNvSpPr>
            <p:nvPr/>
          </p:nvSpPr>
          <p:spPr bwMode="auto">
            <a:xfrm>
              <a:off x="6263175" y="5404890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22"/>
            <p:cNvSpPr>
              <a:spLocks noChangeShapeType="1"/>
            </p:cNvSpPr>
            <p:nvPr/>
          </p:nvSpPr>
          <p:spPr bwMode="auto">
            <a:xfrm flipH="1">
              <a:off x="6406568" y="5082255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300192" y="2420888"/>
            <a:ext cx="360040" cy="894293"/>
            <a:chOff x="1954752" y="1956479"/>
            <a:chExt cx="360040" cy="894293"/>
          </a:xfrm>
        </p:grpSpPr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1954752" y="2604551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4" name="Rectangle 15"/>
            <p:cNvSpPr>
              <a:spLocks noChangeArrowheads="1"/>
            </p:cNvSpPr>
            <p:nvPr/>
          </p:nvSpPr>
          <p:spPr bwMode="auto">
            <a:xfrm>
              <a:off x="1954752" y="1956479"/>
              <a:ext cx="36004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8316416" y="3356992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6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NAND2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24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 flipH="1">
            <a:off x="6732240" y="1844824"/>
            <a:ext cx="2160240" cy="2691867"/>
            <a:chOff x="3634740" y="1767840"/>
            <a:chExt cx="2651760" cy="3123915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076825" y="3705225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86350" y="4381500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2"/>
            <p:cNvSpPr>
              <a:spLocks noChangeShapeType="1"/>
            </p:cNvSpPr>
            <p:nvPr/>
          </p:nvSpPr>
          <p:spPr bwMode="auto">
            <a:xfrm flipV="1">
              <a:off x="4828621" y="1907728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3634740" y="327615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4203700" y="221434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 flipH="1">
              <a:off x="4213225" y="22066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V="1">
              <a:off x="4470138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4661329" y="4891755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flipH="1">
              <a:off x="4804723" y="4181327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5082548" y="4181327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flipH="1">
              <a:off x="4804723" y="3506183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082548" y="3506183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>
              <a:off x="5407044" y="22066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5681882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804723" y="3267075"/>
              <a:ext cx="0" cy="2486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804723" y="3893976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4804723" y="4569120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4477456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5864674" y="27145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5692490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2"/>
            <p:cNvSpPr>
              <a:spLocks noChangeShapeType="1"/>
            </p:cNvSpPr>
            <p:nvPr/>
          </p:nvSpPr>
          <p:spPr bwMode="auto">
            <a:xfrm flipH="1" flipV="1">
              <a:off x="4736317" y="1767840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 flipV="1">
              <a:off x="4655354" y="2714531"/>
              <a:ext cx="583395" cy="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6143626" y="2705100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238750" y="2714625"/>
              <a:ext cx="1" cy="16573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6444208" y="3429001"/>
            <a:ext cx="216024" cy="750330"/>
            <a:chOff x="1621327" y="1967389"/>
            <a:chExt cx="216024" cy="750330"/>
          </a:xfrm>
        </p:grpSpPr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 flipH="1">
              <a:off x="1621327" y="1967389"/>
              <a:ext cx="21602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621327" y="2471444"/>
              <a:ext cx="118891" cy="246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204864"/>
            <a:ext cx="5022622" cy="4030836"/>
          </a:xfrm>
          <a:prstGeom prst="rect">
            <a:avLst/>
          </a:prstGeom>
        </p:spPr>
      </p:pic>
      <p:sp>
        <p:nvSpPr>
          <p:cNvPr id="70" name="Rectangle 16"/>
          <p:cNvSpPr>
            <a:spLocks noChangeArrowheads="1"/>
          </p:cNvSpPr>
          <p:nvPr/>
        </p:nvSpPr>
        <p:spPr bwMode="auto">
          <a:xfrm>
            <a:off x="8604448" y="2852936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642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3" y="1594778"/>
            <a:ext cx="4896545" cy="4621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Merging drain areas</a:t>
            </a:r>
            <a:br>
              <a:rPr lang="en-US" dirty="0" smtClean="0"/>
            </a:br>
            <a:r>
              <a:rPr lang="en-US" dirty="0" smtClean="0"/>
              <a:t>example NAND2 n-net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25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 flipH="1">
            <a:off x="6732240" y="1844824"/>
            <a:ext cx="2160240" cy="2691867"/>
            <a:chOff x="3634740" y="1767840"/>
            <a:chExt cx="2651760" cy="3123915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5076825" y="3705225"/>
              <a:ext cx="12096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86350" y="4381500"/>
              <a:ext cx="120015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Line 2"/>
            <p:cNvSpPr>
              <a:spLocks noChangeShapeType="1"/>
            </p:cNvSpPr>
            <p:nvPr/>
          </p:nvSpPr>
          <p:spPr bwMode="auto">
            <a:xfrm flipV="1">
              <a:off x="4828621" y="1907728"/>
              <a:ext cx="0" cy="30471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3634740" y="3276155"/>
              <a:ext cx="177165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4203700" y="2214343"/>
              <a:ext cx="12098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 flipH="1">
              <a:off x="4213225" y="2206679"/>
              <a:ext cx="143393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 flipV="1">
              <a:off x="4470138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4661329" y="4891755"/>
              <a:ext cx="2867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 flipH="1">
              <a:off x="4804723" y="4181327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5082548" y="4181327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 flipH="1">
              <a:off x="4804723" y="3506183"/>
              <a:ext cx="143393" cy="397318"/>
            </a:xfrm>
            <a:custGeom>
              <a:avLst/>
              <a:gdLst/>
              <a:ahLst/>
              <a:cxnLst>
                <a:cxn ang="0">
                  <a:pos x="50" y="142"/>
                </a:cxn>
                <a:cxn ang="0">
                  <a:pos x="0" y="142"/>
                </a:cxn>
                <a:cxn ang="0">
                  <a:pos x="0" y="0"/>
                </a:cxn>
                <a:cxn ang="0">
                  <a:pos x="50" y="0"/>
                </a:cxn>
              </a:cxnLst>
              <a:rect l="0" t="0" r="r" b="b"/>
              <a:pathLst>
                <a:path w="50" h="142">
                  <a:moveTo>
                    <a:pt x="50" y="142"/>
                  </a:move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082548" y="3506183"/>
              <a:ext cx="2986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 flipH="1">
              <a:off x="5407044" y="2206679"/>
              <a:ext cx="140407" cy="1069476"/>
            </a:xfrm>
            <a:custGeom>
              <a:avLst/>
              <a:gdLst/>
              <a:ahLst/>
              <a:cxnLst>
                <a:cxn ang="0">
                  <a:pos x="50" y="383"/>
                </a:cxn>
                <a:cxn ang="0">
                  <a:pos x="50" y="250"/>
                </a:cxn>
                <a:cxn ang="0">
                  <a:pos x="0" y="250"/>
                </a:cxn>
                <a:cxn ang="0">
                  <a:pos x="0" y="108"/>
                </a:cxn>
                <a:cxn ang="0">
                  <a:pos x="50" y="108"/>
                </a:cxn>
                <a:cxn ang="0">
                  <a:pos x="50" y="0"/>
                </a:cxn>
              </a:cxnLst>
              <a:rect l="0" t="0" r="r" b="b"/>
              <a:pathLst>
                <a:path w="50" h="383">
                  <a:moveTo>
                    <a:pt x="50" y="383"/>
                  </a:moveTo>
                  <a:lnTo>
                    <a:pt x="50" y="250"/>
                  </a:lnTo>
                  <a:lnTo>
                    <a:pt x="0" y="250"/>
                  </a:lnTo>
                  <a:lnTo>
                    <a:pt x="0" y="108"/>
                  </a:lnTo>
                  <a:lnTo>
                    <a:pt x="50" y="108"/>
                  </a:lnTo>
                  <a:lnTo>
                    <a:pt x="5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5681882" y="2508404"/>
              <a:ext cx="0" cy="397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4804723" y="3267075"/>
              <a:ext cx="0" cy="2486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4804723" y="3893976"/>
              <a:ext cx="0" cy="298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4804723" y="4569120"/>
              <a:ext cx="0" cy="3226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4477456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H="1">
              <a:off x="5864674" y="2714531"/>
              <a:ext cx="25990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5692490" y="2627898"/>
              <a:ext cx="170279" cy="17027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32"/>
            <p:cNvSpPr>
              <a:spLocks noChangeShapeType="1"/>
            </p:cNvSpPr>
            <p:nvPr/>
          </p:nvSpPr>
          <p:spPr bwMode="auto">
            <a:xfrm flipH="1" flipV="1">
              <a:off x="4736317" y="1767840"/>
              <a:ext cx="212104" cy="28678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/>
          </p:nvSpPr>
          <p:spPr bwMode="auto">
            <a:xfrm flipH="1" flipV="1">
              <a:off x="4655354" y="2714531"/>
              <a:ext cx="583395" cy="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6143626" y="2705100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5238750" y="2714625"/>
              <a:ext cx="1" cy="16573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6444208" y="3429001"/>
            <a:ext cx="216024" cy="750330"/>
            <a:chOff x="1621327" y="1967389"/>
            <a:chExt cx="216024" cy="750330"/>
          </a:xfrm>
        </p:grpSpPr>
        <p:sp>
          <p:nvSpPr>
            <p:cNvPr id="60" name="Rectangle 16"/>
            <p:cNvSpPr>
              <a:spLocks noChangeArrowheads="1"/>
            </p:cNvSpPr>
            <p:nvPr/>
          </p:nvSpPr>
          <p:spPr bwMode="auto">
            <a:xfrm flipH="1">
              <a:off x="1621327" y="1967389"/>
              <a:ext cx="21602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600" dirty="0">
                  <a:solidFill>
                    <a:srgbClr val="000000"/>
                  </a:solidFill>
                  <a:latin typeface="Calibri" pitchFamily="34" charset="0"/>
                </a:rPr>
                <a:t>B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1621327" y="2471444"/>
              <a:ext cx="118891" cy="246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Calibri" pitchFamily="34" charset="0"/>
                  <a:cs typeface="Geneva" pitchFamily="34" charset="0"/>
                </a:rPr>
                <a:t>A</a:t>
              </a:r>
              <a:endPara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8604448" y="2852936"/>
            <a:ext cx="36004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600" dirty="0">
                <a:solidFill>
                  <a:srgbClr val="000000"/>
                </a:solidFill>
                <a:latin typeface="Calibri" pitchFamily="34" charset="0"/>
              </a:rPr>
              <a:t>Y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424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roup 358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60" name="Rectangle 359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63" name="Group 36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49" name="Rectangle 448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50" name="Rectangle 449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9" name="Rectangle 38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0" name="Rectangle 38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1" name="Rectangle 39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2" name="Rectangle 39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3" name="Rectangle 39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4" name="Rectangle 39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6" name="Rectangle 39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7" name="Rectangle 39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8" name="Rectangle 39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99" name="Rectangle 39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2" name="Rectangle 401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07" name="Group 40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47" name="Rectangle 446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8" name="Rectangle 447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08" name="Group 40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45" name="Rectangle 44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6" name="Rectangle 445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9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410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1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412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4" name="Group 41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43" name="Rectangle 442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4" name="Rectangle 443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5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416" name="Group 41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41" name="Rectangle 440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2" name="Rectangle 441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417" name="Group 41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39" name="Rectangle 43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40" name="Rectangle 439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9" name="Rectangle 41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1" name="Rectangle 420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3" name="Rectangle 422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4" name="Rectangle 423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5" name="Rectangle 424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6" name="Rectangle 425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7" name="Rectangle 426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8" name="Rectangle 427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29" name="Rectangle 428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0" name="Rectangle 429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31" name="Group 430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35" name="Rectangle 434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6" name="Rectangle 435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3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3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4" name="Rectangle 433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The NAND2 gate</a:t>
            </a:r>
            <a:endParaRPr lang="en-US" altLang="sv-SE" dirty="0" smtClean="0"/>
          </a:p>
        </p:txBody>
      </p:sp>
      <p:sp>
        <p:nvSpPr>
          <p:cNvPr id="7207" name="Line 52"/>
          <p:cNvSpPr>
            <a:spLocks noChangeAspect="1" noChangeShapeType="1"/>
          </p:cNvSpPr>
          <p:nvPr/>
        </p:nvSpPr>
        <p:spPr bwMode="auto">
          <a:xfrm>
            <a:off x="785813" y="3000375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8" name="Line 53"/>
          <p:cNvSpPr>
            <a:spLocks noChangeAspect="1" noChangeShapeType="1"/>
          </p:cNvSpPr>
          <p:nvPr/>
        </p:nvSpPr>
        <p:spPr bwMode="auto">
          <a:xfrm>
            <a:off x="1498600" y="30003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09" name="Line 54"/>
          <p:cNvSpPr>
            <a:spLocks noChangeAspect="1" noChangeShapeType="1"/>
          </p:cNvSpPr>
          <p:nvPr/>
        </p:nvSpPr>
        <p:spPr bwMode="auto">
          <a:xfrm flipH="1">
            <a:off x="1349375" y="3262313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0" name="Line 55"/>
          <p:cNvSpPr>
            <a:spLocks noChangeAspect="1" noChangeShapeType="1"/>
          </p:cNvSpPr>
          <p:nvPr/>
        </p:nvSpPr>
        <p:spPr bwMode="auto">
          <a:xfrm>
            <a:off x="1349375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1" name="Line 56"/>
          <p:cNvSpPr>
            <a:spLocks noChangeAspect="1" noChangeShapeType="1"/>
          </p:cNvSpPr>
          <p:nvPr/>
        </p:nvSpPr>
        <p:spPr bwMode="auto">
          <a:xfrm>
            <a:off x="1349375" y="3563938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2" name="Line 57"/>
          <p:cNvSpPr>
            <a:spLocks noChangeAspect="1" noChangeShapeType="1"/>
          </p:cNvSpPr>
          <p:nvPr/>
        </p:nvSpPr>
        <p:spPr bwMode="auto">
          <a:xfrm>
            <a:off x="1498600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3" name="Line 58"/>
          <p:cNvSpPr>
            <a:spLocks noChangeAspect="1" noChangeShapeType="1"/>
          </p:cNvSpPr>
          <p:nvPr/>
        </p:nvSpPr>
        <p:spPr bwMode="auto">
          <a:xfrm flipH="1">
            <a:off x="1273175" y="3262313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4" name="Line 59"/>
          <p:cNvSpPr>
            <a:spLocks noChangeAspect="1" noChangeShapeType="1"/>
          </p:cNvSpPr>
          <p:nvPr/>
        </p:nvSpPr>
        <p:spPr bwMode="auto">
          <a:xfrm flipH="1">
            <a:off x="1011238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5" name="Oval 60"/>
          <p:cNvSpPr>
            <a:spLocks noChangeAspect="1" noChangeArrowheads="1"/>
          </p:cNvSpPr>
          <p:nvPr/>
        </p:nvSpPr>
        <p:spPr bwMode="auto">
          <a:xfrm>
            <a:off x="1198563" y="3375025"/>
            <a:ext cx="74612" cy="74613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17" name="Oval 62"/>
          <p:cNvSpPr>
            <a:spLocks noChangeAspect="1" noChangeArrowheads="1"/>
          </p:cNvSpPr>
          <p:nvPr/>
        </p:nvSpPr>
        <p:spPr bwMode="auto">
          <a:xfrm>
            <a:off x="1462088" y="3787775"/>
            <a:ext cx="74612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8" name="Oval 63"/>
          <p:cNvSpPr>
            <a:spLocks noChangeAspect="1" noChangeArrowheads="1"/>
          </p:cNvSpPr>
          <p:nvPr/>
        </p:nvSpPr>
        <p:spPr bwMode="auto">
          <a:xfrm>
            <a:off x="1462088" y="2963863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19" name="Line 64"/>
          <p:cNvSpPr>
            <a:spLocks noChangeAspect="1" noChangeShapeType="1"/>
          </p:cNvSpPr>
          <p:nvPr/>
        </p:nvSpPr>
        <p:spPr bwMode="auto">
          <a:xfrm>
            <a:off x="1498600" y="3825875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0" name="Line 65"/>
          <p:cNvSpPr>
            <a:spLocks noChangeAspect="1" noChangeShapeType="1"/>
          </p:cNvSpPr>
          <p:nvPr/>
        </p:nvSpPr>
        <p:spPr bwMode="auto">
          <a:xfrm>
            <a:off x="2219934" y="3000375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1" name="Line 66"/>
          <p:cNvSpPr>
            <a:spLocks noChangeAspect="1" noChangeShapeType="1"/>
          </p:cNvSpPr>
          <p:nvPr/>
        </p:nvSpPr>
        <p:spPr bwMode="auto">
          <a:xfrm flipH="1" flipV="1">
            <a:off x="2062163" y="326390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2" name="Line 67"/>
          <p:cNvSpPr>
            <a:spLocks noChangeAspect="1" noChangeShapeType="1"/>
          </p:cNvSpPr>
          <p:nvPr/>
        </p:nvSpPr>
        <p:spPr bwMode="auto">
          <a:xfrm>
            <a:off x="2062163" y="3262313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3" name="Line 68"/>
          <p:cNvSpPr>
            <a:spLocks noChangeAspect="1" noChangeShapeType="1"/>
          </p:cNvSpPr>
          <p:nvPr/>
        </p:nvSpPr>
        <p:spPr bwMode="auto">
          <a:xfrm>
            <a:off x="2062163" y="3562350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4" name="Line 69"/>
          <p:cNvSpPr>
            <a:spLocks noChangeAspect="1" noChangeShapeType="1"/>
          </p:cNvSpPr>
          <p:nvPr/>
        </p:nvSpPr>
        <p:spPr bwMode="auto">
          <a:xfrm>
            <a:off x="2211388" y="35639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5" name="Line 70"/>
          <p:cNvSpPr>
            <a:spLocks noChangeAspect="1" noChangeShapeType="1"/>
          </p:cNvSpPr>
          <p:nvPr/>
        </p:nvSpPr>
        <p:spPr bwMode="auto">
          <a:xfrm flipH="1">
            <a:off x="1987550" y="32639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6" name="Line 71"/>
          <p:cNvSpPr>
            <a:spLocks noChangeAspect="1" noChangeShapeType="1"/>
          </p:cNvSpPr>
          <p:nvPr/>
        </p:nvSpPr>
        <p:spPr bwMode="auto">
          <a:xfrm flipH="1">
            <a:off x="1724025" y="3413125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27" name="Oval 72"/>
          <p:cNvSpPr>
            <a:spLocks noChangeAspect="1" noChangeArrowheads="1"/>
          </p:cNvSpPr>
          <p:nvPr/>
        </p:nvSpPr>
        <p:spPr bwMode="auto">
          <a:xfrm>
            <a:off x="1911350" y="3370263"/>
            <a:ext cx="76200" cy="79375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8" name="Oval 73"/>
          <p:cNvSpPr>
            <a:spLocks noChangeAspect="1" noChangeArrowheads="1"/>
          </p:cNvSpPr>
          <p:nvPr/>
        </p:nvSpPr>
        <p:spPr bwMode="auto">
          <a:xfrm>
            <a:off x="2174875" y="2963863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2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0" name="Line 75"/>
          <p:cNvSpPr>
            <a:spLocks noChangeAspect="1" noChangeShapeType="1"/>
          </p:cNvSpPr>
          <p:nvPr/>
        </p:nvSpPr>
        <p:spPr bwMode="auto">
          <a:xfrm>
            <a:off x="1836738" y="4389438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3" name="Line 78"/>
          <p:cNvSpPr>
            <a:spLocks noChangeAspect="1" noChangeShapeType="1"/>
          </p:cNvSpPr>
          <p:nvPr/>
        </p:nvSpPr>
        <p:spPr bwMode="auto">
          <a:xfrm flipV="1">
            <a:off x="1685925" y="4944454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3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3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5" name="Line 90"/>
          <p:cNvSpPr>
            <a:spLocks noChangeAspect="1" noChangeShapeType="1"/>
          </p:cNvSpPr>
          <p:nvPr/>
        </p:nvSpPr>
        <p:spPr bwMode="auto">
          <a:xfrm>
            <a:off x="1298099" y="3675063"/>
            <a:ext cx="0" cy="11207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6" name="Line 91"/>
          <p:cNvSpPr>
            <a:spLocks noChangeAspect="1" noChangeShapeType="1"/>
          </p:cNvSpPr>
          <p:nvPr/>
        </p:nvSpPr>
        <p:spPr bwMode="auto">
          <a:xfrm>
            <a:off x="1724025" y="341312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7" name="Line 92"/>
          <p:cNvSpPr>
            <a:spLocks noChangeAspect="1" noChangeShapeType="1"/>
          </p:cNvSpPr>
          <p:nvPr/>
        </p:nvSpPr>
        <p:spPr bwMode="auto">
          <a:xfrm flipH="1">
            <a:off x="1298099" y="3675063"/>
            <a:ext cx="432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48" name="Text Box 93"/>
          <p:cNvSpPr txBox="1">
            <a:spLocks noChangeAspect="1" noChangeArrowheads="1"/>
          </p:cNvSpPr>
          <p:nvPr/>
        </p:nvSpPr>
        <p:spPr bwMode="auto">
          <a:xfrm>
            <a:off x="409548" y="4631081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ina</a:t>
            </a:r>
            <a:endParaRPr lang="en-US" altLang="sv-SE" dirty="0"/>
          </a:p>
        </p:txBody>
      </p:sp>
      <p:sp>
        <p:nvSpPr>
          <p:cNvPr id="7249" name="Text Box 94"/>
          <p:cNvSpPr txBox="1">
            <a:spLocks noChangeAspect="1" noChangeArrowheads="1"/>
          </p:cNvSpPr>
          <p:nvPr/>
        </p:nvSpPr>
        <p:spPr bwMode="auto">
          <a:xfrm>
            <a:off x="409548" y="4061063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inb</a:t>
            </a:r>
            <a:endParaRPr lang="en-US" altLang="sv-SE" dirty="0"/>
          </a:p>
        </p:txBody>
      </p:sp>
      <p:sp>
        <p:nvSpPr>
          <p:cNvPr id="7250" name="Text Box 95"/>
          <p:cNvSpPr txBox="1">
            <a:spLocks noChangeAspect="1" noChangeArrowheads="1"/>
          </p:cNvSpPr>
          <p:nvPr/>
        </p:nvSpPr>
        <p:spPr bwMode="auto">
          <a:xfrm>
            <a:off x="2569554" y="3664188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out</a:t>
            </a:r>
            <a:endParaRPr lang="en-US" altLang="sv-SE" dirty="0"/>
          </a:p>
        </p:txBody>
      </p:sp>
      <p:sp>
        <p:nvSpPr>
          <p:cNvPr id="7251" name="Text Box 96"/>
          <p:cNvSpPr txBox="1">
            <a:spLocks noChangeAspect="1" noChangeArrowheads="1"/>
          </p:cNvSpPr>
          <p:nvPr/>
        </p:nvSpPr>
        <p:spPr bwMode="auto">
          <a:xfrm>
            <a:off x="2587625" y="2826226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</a:t>
            </a:r>
            <a:r>
              <a:rPr lang="en-US" altLang="sv-SE" sz="1400" baseline="-25000" dirty="0"/>
              <a:t>DD</a:t>
            </a:r>
            <a:endParaRPr lang="en-US" altLang="sv-SE" dirty="0"/>
          </a:p>
        </p:txBody>
      </p:sp>
      <p:sp>
        <p:nvSpPr>
          <p:cNvPr id="7252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7253" name="Line 98"/>
          <p:cNvSpPr>
            <a:spLocks noChangeAspect="1" noChangeShapeType="1"/>
          </p:cNvSpPr>
          <p:nvPr/>
        </p:nvSpPr>
        <p:spPr bwMode="auto">
          <a:xfrm>
            <a:off x="1011238" y="3413125"/>
            <a:ext cx="0" cy="825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254" name="Oval 99"/>
          <p:cNvSpPr>
            <a:spLocks noChangeAspect="1" noChangeArrowheads="1"/>
          </p:cNvSpPr>
          <p:nvPr/>
        </p:nvSpPr>
        <p:spPr bwMode="auto">
          <a:xfrm>
            <a:off x="1259999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55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26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74628" y="1545484"/>
            <a:ext cx="916089" cy="3702262"/>
            <a:chOff x="6030000" y="1536938"/>
            <a:chExt cx="916089" cy="3702262"/>
          </a:xfrm>
        </p:grpSpPr>
        <p:sp>
          <p:nvSpPr>
            <p:cNvPr id="68" name="Rectangle 9296"/>
            <p:cNvSpPr>
              <a:spLocks noChangeAspect="1" noChangeArrowheads="1"/>
            </p:cNvSpPr>
            <p:nvPr/>
          </p:nvSpPr>
          <p:spPr bwMode="auto">
            <a:xfrm>
              <a:off x="680963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1" name="Rectangle 9296"/>
            <p:cNvSpPr>
              <a:spLocks noChangeAspect="1" noChangeArrowheads="1"/>
            </p:cNvSpPr>
            <p:nvPr/>
          </p:nvSpPr>
          <p:spPr bwMode="auto">
            <a:xfrm>
              <a:off x="680963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2" name="Rectangle 3814"/>
            <p:cNvSpPr>
              <a:spLocks noChangeArrowheads="1"/>
            </p:cNvSpPr>
            <p:nvPr/>
          </p:nvSpPr>
          <p:spPr bwMode="auto">
            <a:xfrm>
              <a:off x="6802981" y="1537200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 dirty="0" smtClean="0"/>
            </a:p>
          </p:txBody>
        </p:sp>
        <p:sp>
          <p:nvSpPr>
            <p:cNvPr id="59" name="Rectangle 3817"/>
            <p:cNvSpPr>
              <a:spLocks noChangeAspect="1" noChangeArrowheads="1"/>
            </p:cNvSpPr>
            <p:nvPr/>
          </p:nvSpPr>
          <p:spPr bwMode="auto">
            <a:xfrm>
              <a:off x="6036217" y="431444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4" name="Rectangle 9296"/>
            <p:cNvSpPr>
              <a:spLocks noChangeAspect="1" noChangeArrowheads="1"/>
            </p:cNvSpPr>
            <p:nvPr/>
          </p:nvSpPr>
          <p:spPr bwMode="auto">
            <a:xfrm>
              <a:off x="6039574" y="23548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67" name="Rectangle 9296"/>
            <p:cNvSpPr>
              <a:spLocks noChangeAspect="1" noChangeArrowheads="1"/>
            </p:cNvSpPr>
            <p:nvPr/>
          </p:nvSpPr>
          <p:spPr bwMode="auto">
            <a:xfrm>
              <a:off x="6038146" y="211412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58" name="Rectangle 3808"/>
            <p:cNvSpPr>
              <a:spLocks noChangeArrowheads="1"/>
            </p:cNvSpPr>
            <p:nvPr/>
          </p:nvSpPr>
          <p:spPr bwMode="auto">
            <a:xfrm>
              <a:off x="6030000" y="4267200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78" name="Rectangle 3814"/>
            <p:cNvSpPr>
              <a:spLocks noChangeArrowheads="1"/>
            </p:cNvSpPr>
            <p:nvPr/>
          </p:nvSpPr>
          <p:spPr bwMode="auto">
            <a:xfrm>
              <a:off x="6030000" y="1536938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87829" y="2334625"/>
            <a:ext cx="803520" cy="2134792"/>
            <a:chOff x="6443201" y="2317533"/>
            <a:chExt cx="803520" cy="2134792"/>
          </a:xfrm>
        </p:grpSpPr>
        <p:sp>
          <p:nvSpPr>
            <p:cNvPr id="69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5" name="Rectangle 3821"/>
            <p:cNvSpPr>
              <a:spLocks noChangeAspect="1" noChangeArrowheads="1"/>
            </p:cNvSpPr>
            <p:nvPr/>
          </p:nvSpPr>
          <p:spPr bwMode="auto">
            <a:xfrm>
              <a:off x="6820073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6" name="Rectangle 3822"/>
            <p:cNvSpPr>
              <a:spLocks noChangeArrowheads="1"/>
            </p:cNvSpPr>
            <p:nvPr/>
          </p:nvSpPr>
          <p:spPr bwMode="auto">
            <a:xfrm>
              <a:off x="644320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8" name="Rectangle 3812"/>
            <p:cNvSpPr>
              <a:spLocks noChangeArrowheads="1"/>
            </p:cNvSpPr>
            <p:nvPr/>
          </p:nvSpPr>
          <p:spPr bwMode="auto">
            <a:xfrm>
              <a:off x="6451747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77" name="Rectangle 3813"/>
            <p:cNvSpPr>
              <a:spLocks noChangeArrowheads="1"/>
            </p:cNvSpPr>
            <p:nvPr/>
          </p:nvSpPr>
          <p:spPr bwMode="auto">
            <a:xfrm>
              <a:off x="6820073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80" name="Rectangle 3821"/>
            <p:cNvSpPr>
              <a:spLocks noChangeAspect="1" noChangeArrowheads="1"/>
            </p:cNvSpPr>
            <p:nvPr/>
          </p:nvSpPr>
          <p:spPr bwMode="auto">
            <a:xfrm>
              <a:off x="6826725" y="3707075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0" name="Text Box 95"/>
            <p:cNvSpPr txBox="1">
              <a:spLocks noChangeAspect="1" noChangeArrowheads="1"/>
            </p:cNvSpPr>
            <p:nvPr/>
          </p:nvSpPr>
          <p:spPr bwMode="auto">
            <a:xfrm>
              <a:off x="6975612" y="3640615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38" name="Text Box 95"/>
          <p:cNvSpPr txBox="1">
            <a:spLocks noChangeAspect="1" noChangeArrowheads="1"/>
          </p:cNvSpPr>
          <p:nvPr/>
        </p:nvSpPr>
        <p:spPr bwMode="auto">
          <a:xfrm>
            <a:off x="6975348" y="3636000"/>
            <a:ext cx="271109" cy="238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dirty="0" smtClean="0"/>
              <a:t>out</a:t>
            </a:r>
            <a:endParaRPr lang="en-US" altLang="sv-SE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5695224" y="3645036"/>
            <a:ext cx="1263326" cy="1600051"/>
            <a:chOff x="5695224" y="3636798"/>
            <a:chExt cx="1263326" cy="1600051"/>
          </a:xfrm>
        </p:grpSpPr>
        <p:sp>
          <p:nvSpPr>
            <p:cNvPr id="233" name="Rectangle 3821"/>
            <p:cNvSpPr>
              <a:spLocks noChangeAspect="1" noChangeArrowheads="1"/>
            </p:cNvSpPr>
            <p:nvPr/>
          </p:nvSpPr>
          <p:spPr bwMode="auto">
            <a:xfrm>
              <a:off x="6831704" y="4337066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6" name="Rectangle 3813"/>
            <p:cNvSpPr>
              <a:spLocks noChangeArrowheads="1"/>
            </p:cNvSpPr>
            <p:nvPr/>
          </p:nvSpPr>
          <p:spPr bwMode="auto">
            <a:xfrm>
              <a:off x="6831704" y="3636798"/>
              <a:ext cx="126846" cy="90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6" name="Rectangle 3817"/>
            <p:cNvSpPr>
              <a:spLocks noChangeAspect="1" noChangeArrowheads="1"/>
            </p:cNvSpPr>
            <p:nvPr/>
          </p:nvSpPr>
          <p:spPr bwMode="auto">
            <a:xfrm>
              <a:off x="5706549" y="4345043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9" name="Rectangle 3808"/>
            <p:cNvSpPr>
              <a:spLocks noChangeArrowheads="1"/>
            </p:cNvSpPr>
            <p:nvPr/>
          </p:nvSpPr>
          <p:spPr bwMode="auto">
            <a:xfrm>
              <a:off x="5695224" y="4264849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86986" y="1553986"/>
            <a:ext cx="904105" cy="974640"/>
            <a:chOff x="5686986" y="1553986"/>
            <a:chExt cx="904105" cy="974640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470803" y="2376075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4" name="Rectangle 9296"/>
            <p:cNvSpPr>
              <a:spLocks noChangeAspect="1" noChangeArrowheads="1"/>
            </p:cNvSpPr>
            <p:nvPr/>
          </p:nvSpPr>
          <p:spPr bwMode="auto">
            <a:xfrm>
              <a:off x="6470803" y="2128592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5" name="Rectangle 3814"/>
            <p:cNvSpPr>
              <a:spLocks noChangeArrowheads="1"/>
            </p:cNvSpPr>
            <p:nvPr/>
          </p:nvSpPr>
          <p:spPr bwMode="auto">
            <a:xfrm>
              <a:off x="6447983" y="1556626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5718144" y="23689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9296"/>
            <p:cNvSpPr>
              <a:spLocks noChangeAspect="1" noChangeArrowheads="1"/>
            </p:cNvSpPr>
            <p:nvPr/>
          </p:nvSpPr>
          <p:spPr bwMode="auto">
            <a:xfrm>
              <a:off x="5716716" y="212824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0" name="Rectangle 3814"/>
            <p:cNvSpPr>
              <a:spLocks noChangeArrowheads="1"/>
            </p:cNvSpPr>
            <p:nvPr/>
          </p:nvSpPr>
          <p:spPr bwMode="auto">
            <a:xfrm>
              <a:off x="5686986" y="1553986"/>
              <a:ext cx="144000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1" name="Text Box 30"/>
          <p:cNvSpPr txBox="1">
            <a:spLocks noChangeAspect="1" noChangeArrowheads="1"/>
          </p:cNvSpPr>
          <p:nvPr/>
        </p:nvSpPr>
        <p:spPr bwMode="auto">
          <a:xfrm>
            <a:off x="4871401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76" name="Group 275"/>
          <p:cNvGrpSpPr/>
          <p:nvPr/>
        </p:nvGrpSpPr>
        <p:grpSpPr>
          <a:xfrm>
            <a:off x="409548" y="274638"/>
            <a:ext cx="8277252" cy="5161941"/>
            <a:chOff x="409548" y="274638"/>
            <a:chExt cx="8277252" cy="5161941"/>
          </a:xfrm>
        </p:grpSpPr>
        <p:grpSp>
          <p:nvGrpSpPr>
            <p:cNvPr id="277" name="Group 276"/>
            <p:cNvGrpSpPr/>
            <p:nvPr/>
          </p:nvGrpSpPr>
          <p:grpSpPr>
            <a:xfrm>
              <a:off x="409548" y="2042870"/>
              <a:ext cx="2890865" cy="3393709"/>
              <a:chOff x="409548" y="2042870"/>
              <a:chExt cx="2890865" cy="3393709"/>
            </a:xfrm>
          </p:grpSpPr>
          <p:sp>
            <p:nvSpPr>
              <p:cNvPr id="279" name="Rectangle 278"/>
              <p:cNvSpPr/>
              <p:nvPr/>
            </p:nvSpPr>
            <p:spPr bwMode="auto">
              <a:xfrm>
                <a:off x="429199" y="2042870"/>
                <a:ext cx="2871214" cy="3393709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280" name="Group 279"/>
              <p:cNvGrpSpPr/>
              <p:nvPr/>
            </p:nvGrpSpPr>
            <p:grpSpPr>
              <a:xfrm>
                <a:off x="409548" y="2260885"/>
                <a:ext cx="2890865" cy="3175694"/>
                <a:chOff x="409548" y="2260885"/>
                <a:chExt cx="2890865" cy="3175694"/>
              </a:xfrm>
            </p:grpSpPr>
            <p:sp>
              <p:nvSpPr>
                <p:cNvPr id="281" name="Line 52"/>
                <p:cNvSpPr>
                  <a:spLocks noChangeAspect="1" noChangeShapeType="1"/>
                </p:cNvSpPr>
                <p:nvPr/>
              </p:nvSpPr>
              <p:spPr bwMode="auto">
                <a:xfrm>
                  <a:off x="683261" y="2435034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2" name="Line 53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4350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3" name="Line 54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46823" y="2696972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4" name="Line 55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5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1246823" y="2998597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6" name="Line 57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7" name="Line 5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70623" y="2696972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8" name="Line 5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908686" y="2847784"/>
                  <a:ext cx="187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89" name="Oval 60"/>
                <p:cNvSpPr>
                  <a:spLocks noChangeAspect="1" noChangeArrowheads="1"/>
                </p:cNvSpPr>
                <p:nvPr/>
              </p:nvSpPr>
              <p:spPr bwMode="auto">
                <a:xfrm>
                  <a:off x="1096011" y="2809684"/>
                  <a:ext cx="74612" cy="74613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0" name="Line 61"/>
                <p:cNvSpPr>
                  <a:spLocks noChangeAspect="1" noChangeShapeType="1"/>
                </p:cNvSpPr>
                <p:nvPr/>
              </p:nvSpPr>
              <p:spPr bwMode="auto">
                <a:xfrm>
                  <a:off x="785813" y="5175533"/>
                  <a:ext cx="18383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1" name="Oval 62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3222434"/>
                  <a:ext cx="74612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2" name="Oval 63"/>
                <p:cNvSpPr>
                  <a:spLocks noChangeAspect="1" noChangeArrowheads="1"/>
                </p:cNvSpPr>
                <p:nvPr/>
              </p:nvSpPr>
              <p:spPr bwMode="auto">
                <a:xfrm>
                  <a:off x="1359536" y="2398522"/>
                  <a:ext cx="74612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293" name="Line 64"/>
                <p:cNvSpPr>
                  <a:spLocks noChangeAspect="1" noChangeShapeType="1"/>
                </p:cNvSpPr>
                <p:nvPr/>
              </p:nvSpPr>
              <p:spPr bwMode="auto">
                <a:xfrm>
                  <a:off x="1396048" y="3260534"/>
                  <a:ext cx="1224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4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435034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5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1694685" y="269855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6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696972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7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1694685" y="2997009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8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1843910" y="29985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299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20072" y="26985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0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484737" y="2847784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1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543872" y="2804922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2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2398522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3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1807397" y="3222434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04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824097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5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086034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6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7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387659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8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6072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09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086034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0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235259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1" name="Oval 82"/>
                <p:cNvSpPr>
                  <a:spLocks noChangeAspect="1" noChangeArrowheads="1"/>
                </p:cNvSpPr>
                <p:nvPr/>
              </p:nvSpPr>
              <p:spPr bwMode="auto">
                <a:xfrm>
                  <a:off x="1798638" y="5137433"/>
                  <a:ext cx="76200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12" name="Line 84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3260534"/>
                  <a:ext cx="0" cy="2619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3" name="Line 85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3522472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4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5" name="Line 8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3824097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6" name="Line 88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3524059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7" name="Line 89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3673284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8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101541" y="3084084"/>
                  <a:ext cx="0" cy="112077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19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484737" y="2847784"/>
                  <a:ext cx="0" cy="23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0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101541" y="3084084"/>
                  <a:ext cx="37465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1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065740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/>
                    <a:t>inb</a:t>
                  </a:r>
                  <a:endParaRPr lang="en-US" altLang="sv-SE" dirty="0"/>
                </a:p>
              </p:txBody>
            </p:sp>
            <p:sp>
              <p:nvSpPr>
                <p:cNvPr id="322" name="Text Box 9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3495722"/>
                  <a:ext cx="666750" cy="4651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inc</a:t>
                  </a:r>
                  <a:endParaRPr lang="en-US" altLang="sv-SE" dirty="0"/>
                </a:p>
              </p:txBody>
            </p:sp>
            <p:sp>
              <p:nvSpPr>
                <p:cNvPr id="323" name="Text Box 9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78100" y="3107393"/>
                  <a:ext cx="635000" cy="39846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out</a:t>
                  </a:r>
                  <a:endParaRPr lang="en-US" altLang="sv-SE"/>
                </a:p>
              </p:txBody>
            </p:sp>
            <p:sp>
              <p:nvSpPr>
                <p:cNvPr id="324" name="Text Box 9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85073" y="2260885"/>
                  <a:ext cx="7127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/>
                    <a:t>V</a:t>
                  </a:r>
                  <a:r>
                    <a:rPr lang="en-US" altLang="sv-SE" sz="1400" baseline="-25000" dirty="0"/>
                    <a:t>DD</a:t>
                  </a:r>
                  <a:endParaRPr lang="en-US" altLang="sv-SE" dirty="0"/>
                </a:p>
              </p:txBody>
            </p:sp>
            <p:sp>
              <p:nvSpPr>
                <p:cNvPr id="325" name="Line 98"/>
                <p:cNvSpPr>
                  <a:spLocks noChangeAspect="1" noChangeShapeType="1"/>
                </p:cNvSpPr>
                <p:nvPr/>
              </p:nvSpPr>
              <p:spPr bwMode="auto">
                <a:xfrm>
                  <a:off x="908686" y="2847784"/>
                  <a:ext cx="0" cy="8255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6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071987" y="4198747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7" name="Oval 100"/>
                <p:cNvSpPr>
                  <a:spLocks noChangeAspect="1" noChangeArrowheads="1"/>
                </p:cNvSpPr>
                <p:nvPr/>
              </p:nvSpPr>
              <p:spPr bwMode="auto">
                <a:xfrm>
                  <a:off x="870586" y="3635184"/>
                  <a:ext cx="76200" cy="76200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28" name="Line 75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387783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29" name="Line 76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85925" y="4649720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0" name="Line 77"/>
                <p:cNvSpPr>
                  <a:spLocks noChangeAspect="1" noChangeShapeType="1"/>
                </p:cNvSpPr>
                <p:nvPr/>
              </p:nvSpPr>
              <p:spPr bwMode="auto">
                <a:xfrm>
                  <a:off x="1685925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1" name="Line 78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1685925" y="4951345"/>
                  <a:ext cx="150813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2" name="Line 79"/>
                <p:cNvSpPr>
                  <a:spLocks noChangeAspect="1" noChangeShapeType="1"/>
                </p:cNvSpPr>
                <p:nvPr/>
              </p:nvSpPr>
              <p:spPr bwMode="auto">
                <a:xfrm>
                  <a:off x="1836738" y="4951345"/>
                  <a:ext cx="0" cy="1873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3" name="Line 8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611313" y="4646880"/>
                  <a:ext cx="0" cy="3016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4" name="Line 8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785813" y="4806238"/>
                  <a:ext cx="8255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5" name="Line 90"/>
                <p:cNvSpPr>
                  <a:spLocks noChangeAspect="1" noChangeShapeType="1"/>
                </p:cNvSpPr>
                <p:nvPr/>
              </p:nvSpPr>
              <p:spPr bwMode="auto">
                <a:xfrm>
                  <a:off x="1299000" y="3168115"/>
                  <a:ext cx="0" cy="1620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6" name="Line 65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433446"/>
                  <a:ext cx="0" cy="263525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7" name="Line 66"/>
                <p:cNvSpPr>
                  <a:spLocks noChangeAspect="1" noChangeShapeType="1"/>
                </p:cNvSpPr>
                <p:nvPr/>
              </p:nvSpPr>
              <p:spPr bwMode="auto">
                <a:xfrm flipH="1" flipV="1">
                  <a:off x="2147336" y="269697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8" name="Line 67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695384"/>
                  <a:ext cx="0" cy="3000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39" name="Line 68"/>
                <p:cNvSpPr>
                  <a:spLocks noChangeAspect="1" noChangeShapeType="1"/>
                </p:cNvSpPr>
                <p:nvPr/>
              </p:nvSpPr>
              <p:spPr bwMode="auto">
                <a:xfrm>
                  <a:off x="2147336" y="2995421"/>
                  <a:ext cx="149225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0" name="Line 69"/>
                <p:cNvSpPr>
                  <a:spLocks noChangeAspect="1" noChangeShapeType="1"/>
                </p:cNvSpPr>
                <p:nvPr/>
              </p:nvSpPr>
              <p:spPr bwMode="auto">
                <a:xfrm>
                  <a:off x="2296561" y="2997009"/>
                  <a:ext cx="0" cy="261937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1" name="Line 70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2072723" y="2696971"/>
                  <a:ext cx="0" cy="300038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2" name="Line 71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937388" y="2846196"/>
                  <a:ext cx="10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3" name="Oval 72"/>
                <p:cNvSpPr>
                  <a:spLocks noChangeAspect="1" noChangeArrowheads="1"/>
                </p:cNvSpPr>
                <p:nvPr/>
              </p:nvSpPr>
              <p:spPr bwMode="auto">
                <a:xfrm>
                  <a:off x="1996523" y="2803334"/>
                  <a:ext cx="76200" cy="79375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4" name="Oval 73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2396934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5" name="Oval 74"/>
                <p:cNvSpPr>
                  <a:spLocks noChangeAspect="1" noChangeArrowheads="1"/>
                </p:cNvSpPr>
                <p:nvPr/>
              </p:nvSpPr>
              <p:spPr bwMode="auto">
                <a:xfrm>
                  <a:off x="2260048" y="3220846"/>
                  <a:ext cx="74613" cy="74613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  <p:sp>
              <p:nvSpPr>
                <p:cNvPr id="346" name="Line 91"/>
                <p:cNvSpPr>
                  <a:spLocks noChangeAspect="1" noChangeShapeType="1"/>
                </p:cNvSpPr>
                <p:nvPr/>
              </p:nvSpPr>
              <p:spPr bwMode="auto">
                <a:xfrm>
                  <a:off x="1937388" y="2846196"/>
                  <a:ext cx="0" cy="32400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7" name="Line 92"/>
                <p:cNvSpPr>
                  <a:spLocks noChangeAspect="1" noChangeShapeType="1"/>
                </p:cNvSpPr>
                <p:nvPr/>
              </p:nvSpPr>
              <p:spPr bwMode="auto">
                <a:xfrm flipH="1">
                  <a:off x="1299000" y="3168116"/>
                  <a:ext cx="648000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sv-SE"/>
                </a:p>
              </p:txBody>
            </p:sp>
            <p:sp>
              <p:nvSpPr>
                <p:cNvPr id="348" name="Text Box 9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9548" y="4622512"/>
                  <a:ext cx="674688" cy="450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 dirty="0" err="1" smtClean="0"/>
                    <a:t>ina</a:t>
                  </a:r>
                  <a:endParaRPr lang="en-US" altLang="sv-SE" dirty="0"/>
                </a:p>
              </p:txBody>
            </p:sp>
            <p:sp>
              <p:nvSpPr>
                <p:cNvPr id="349" name="Text Box 9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587625" y="4980967"/>
                  <a:ext cx="712788" cy="4556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sv-SE" sz="1400"/>
                    <a:t>V</a:t>
                  </a:r>
                  <a:r>
                    <a:rPr lang="en-US" altLang="sv-SE" sz="1400" baseline="-25000"/>
                    <a:t>SS</a:t>
                  </a:r>
                  <a:endParaRPr lang="en-US" altLang="sv-SE"/>
                </a:p>
              </p:txBody>
            </p:sp>
            <p:sp>
              <p:nvSpPr>
                <p:cNvPr id="350" name="Oval 99"/>
                <p:cNvSpPr>
                  <a:spLocks noChangeAspect="1" noChangeArrowheads="1"/>
                </p:cNvSpPr>
                <p:nvPr/>
              </p:nvSpPr>
              <p:spPr bwMode="auto">
                <a:xfrm>
                  <a:off x="1259999" y="4764088"/>
                  <a:ext cx="74613" cy="74612"/>
                </a:xfrm>
                <a:prstGeom prst="ellipse">
                  <a:avLst/>
                </a:prstGeom>
                <a:solidFill>
                  <a:srgbClr val="000000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endParaRPr lang="sv-SE" altLang="sv-SE"/>
                </a:p>
              </p:txBody>
            </p:sp>
          </p:grpSp>
        </p:grpSp>
        <p:sp>
          <p:nvSpPr>
            <p:cNvPr id="278" name="Rectangle 2"/>
            <p:cNvSpPr txBox="1">
              <a:spLocks noChangeArrowheads="1"/>
            </p:cNvSpPr>
            <p:nvPr/>
          </p:nvSpPr>
          <p:spPr bwMode="auto">
            <a:xfrm>
              <a:off x="457200" y="274638"/>
              <a:ext cx="8229600" cy="1143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accent2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sv-SE" altLang="sv-SE" kern="0" dirty="0" smtClean="0">
                  <a:solidFill>
                    <a:schemeClr val="accent1"/>
                  </a:solidFill>
                </a:rPr>
                <a:t>The NAND3 gate</a:t>
              </a:r>
              <a:endParaRPr lang="en-US" altLang="sv-SE" kern="0" dirty="0" smtClean="0">
                <a:solidFill>
                  <a:schemeClr val="accent1"/>
                </a:solidFill>
              </a:endParaRPr>
            </a:p>
          </p:txBody>
        </p:sp>
      </p:grpSp>
      <p:sp>
        <p:nvSpPr>
          <p:cNvPr id="453" name="Text Box 30"/>
          <p:cNvSpPr txBox="1">
            <a:spLocks noChangeAspect="1" noChangeArrowheads="1"/>
          </p:cNvSpPr>
          <p:nvPr/>
        </p:nvSpPr>
        <p:spPr bwMode="auto">
          <a:xfrm>
            <a:off x="6016390" y="4866945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NAND3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256" name="Group 255"/>
          <p:cNvGrpSpPr/>
          <p:nvPr/>
        </p:nvGrpSpPr>
        <p:grpSpPr>
          <a:xfrm>
            <a:off x="6056682" y="2316286"/>
            <a:ext cx="905380" cy="1532018"/>
            <a:chOff x="3012429" y="2899120"/>
            <a:chExt cx="905380" cy="1532018"/>
          </a:xfrm>
        </p:grpSpPr>
        <p:sp>
          <p:nvSpPr>
            <p:cNvPr id="257" name="Rectangle 3824"/>
            <p:cNvSpPr>
              <a:spLocks noChangeAspect="1" noChangeArrowheads="1"/>
            </p:cNvSpPr>
            <p:nvPr/>
          </p:nvSpPr>
          <p:spPr bwMode="auto">
            <a:xfrm>
              <a:off x="3012429" y="295009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3790327" y="2954370"/>
              <a:ext cx="119009" cy="122565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60" name="Rectangle 3822"/>
            <p:cNvSpPr>
              <a:spLocks noChangeArrowheads="1"/>
            </p:cNvSpPr>
            <p:nvPr/>
          </p:nvSpPr>
          <p:spPr bwMode="auto">
            <a:xfrm>
              <a:off x="3012429" y="3384793"/>
              <a:ext cx="77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1" name="Rectangle 3813"/>
            <p:cNvSpPr>
              <a:spLocks noChangeArrowheads="1"/>
            </p:cNvSpPr>
            <p:nvPr/>
          </p:nvSpPr>
          <p:spPr bwMode="auto">
            <a:xfrm>
              <a:off x="3790963" y="2906216"/>
              <a:ext cx="126846" cy="15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2" name="Rectangle 3821"/>
            <p:cNvSpPr>
              <a:spLocks noChangeArrowheads="1"/>
            </p:cNvSpPr>
            <p:nvPr/>
          </p:nvSpPr>
          <p:spPr bwMode="auto">
            <a:xfrm>
              <a:off x="3790607" y="4305138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4" name="Rectangle 3812"/>
            <p:cNvSpPr>
              <a:spLocks noChangeArrowheads="1"/>
            </p:cNvSpPr>
            <p:nvPr/>
          </p:nvSpPr>
          <p:spPr bwMode="auto">
            <a:xfrm>
              <a:off x="3020975" y="2899120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151870" y="1417638"/>
            <a:ext cx="1383957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Oval 8"/>
          <p:cNvSpPr/>
          <p:nvPr/>
        </p:nvSpPr>
        <p:spPr bwMode="auto">
          <a:xfrm>
            <a:off x="4809260" y="1937030"/>
            <a:ext cx="263803" cy="707700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3" name="Rectangle 262"/>
          <p:cNvSpPr/>
          <p:nvPr/>
        </p:nvSpPr>
        <p:spPr bwMode="auto">
          <a:xfrm>
            <a:off x="5613522" y="1426427"/>
            <a:ext cx="1459146" cy="4018941"/>
          </a:xfrm>
          <a:prstGeom prst="rect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1" name="Group 10"/>
          <p:cNvGrpSpPr/>
          <p:nvPr/>
        </p:nvGrpSpPr>
        <p:grpSpPr>
          <a:xfrm>
            <a:off x="1241048" y="2042064"/>
            <a:ext cx="972928" cy="321320"/>
            <a:chOff x="1241048" y="2042064"/>
            <a:chExt cx="972928" cy="321320"/>
          </a:xfrm>
        </p:grpSpPr>
        <p:sp>
          <p:nvSpPr>
            <p:cNvPr id="10" name="Down Arrow 9"/>
            <p:cNvSpPr/>
            <p:nvPr/>
          </p:nvSpPr>
          <p:spPr bwMode="auto">
            <a:xfrm>
              <a:off x="1929635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5" name="Down Arrow 264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66" name="Freeform 265"/>
          <p:cNvSpPr/>
          <p:nvPr/>
        </p:nvSpPr>
        <p:spPr bwMode="auto">
          <a:xfrm flipH="1" flipV="1">
            <a:off x="1368475" y="2364688"/>
            <a:ext cx="874891" cy="881062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7" name="Group 266"/>
          <p:cNvGrpSpPr/>
          <p:nvPr/>
        </p:nvGrpSpPr>
        <p:grpSpPr>
          <a:xfrm flipV="1">
            <a:off x="1500362" y="3269804"/>
            <a:ext cx="890548" cy="342052"/>
            <a:chOff x="1241048" y="2042064"/>
            <a:chExt cx="890548" cy="342052"/>
          </a:xfrm>
        </p:grpSpPr>
        <p:sp>
          <p:nvSpPr>
            <p:cNvPr id="268" name="Down Arrow 267"/>
            <p:cNvSpPr/>
            <p:nvPr/>
          </p:nvSpPr>
          <p:spPr bwMode="auto">
            <a:xfrm>
              <a:off x="1847255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69" name="Down Arrow 268"/>
            <p:cNvSpPr/>
            <p:nvPr/>
          </p:nvSpPr>
          <p:spPr bwMode="auto">
            <a:xfrm>
              <a:off x="1241048" y="2042064"/>
              <a:ext cx="284341" cy="342052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52048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" grpId="0"/>
      <p:bldP spid="6" grpId="0" animBg="1"/>
      <p:bldP spid="6" grpId="1" animBg="1"/>
      <p:bldP spid="9" grpId="0" animBg="1"/>
      <p:bldP spid="9" grpId="1" animBg="1"/>
      <p:bldP spid="263" grpId="0" animBg="1"/>
      <p:bldP spid="266" grpId="0" animBg="1"/>
    </p:bldLst>
  </p:timing>
  <p:extLst mod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243" name="Rectangle 242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13" name="Group 112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1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6" name="Rectangle 95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7" name="Rectangle 96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8" name="Rectangle 97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99" name="Rectangle 98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3" name="Group 152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56" name="Group 15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8" name="Rectangle 15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0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181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09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210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50" name="Group 149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151" name="Rectangle 15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52" name="Rectangle 15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08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211" name="Group 210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12" name="Rectangle 211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38" name="Rectangle 237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40" name="Group 239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1" name="Rectangle 24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2" name="Rectangle 24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05" name="Group 204"/>
            <p:cNvGrpSpPr/>
            <p:nvPr/>
          </p:nvGrpSpPr>
          <p:grpSpPr>
            <a:xfrm>
              <a:off x="4657751" y="4849853"/>
              <a:ext cx="1845253" cy="234155"/>
              <a:chOff x="4717573" y="4849853"/>
              <a:chExt cx="1845253" cy="234155"/>
            </a:xfrm>
          </p:grpSpPr>
          <p:sp>
            <p:nvSpPr>
              <p:cNvPr id="206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4717573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NOR2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  <p:sp>
            <p:nvSpPr>
              <p:cNvPr id="207" name="Text Box 30"/>
              <p:cNvSpPr txBox="1">
                <a:spLocks noChangeAspect="1" noChangeArrowheads="1"/>
              </p:cNvSpPr>
              <p:nvPr/>
            </p:nvSpPr>
            <p:spPr bwMode="auto">
              <a:xfrm>
                <a:off x="5957996" y="4849853"/>
                <a:ext cx="604830" cy="23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54000" tIns="18000" rIns="54000" bIns="1800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en-US" altLang="sv-SE" sz="1000" dirty="0" smtClean="0">
                    <a:latin typeface="Calibri" panose="020F0502020204030204" pitchFamily="34" charset="0"/>
                  </a:rPr>
                  <a:t>NOR3</a:t>
                </a:r>
                <a:endParaRPr lang="en-US" altLang="sv-SE" sz="10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3" name="Rectangle 41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4" name="Rectangle 41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5" name="Rectangle 41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7" name="Rectangle 41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8" name="Rectangle 41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9" name="Group 41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2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22" name="Rectangle 42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</a:t>
            </a:r>
            <a:r>
              <a:rPr lang="sv-SE" altLang="sv-SE" dirty="0" smtClean="0"/>
              <a:t>NOR3 </a:t>
            </a:r>
            <a:r>
              <a:rPr lang="sv-SE" altLang="sv-SE" dirty="0" smtClean="0"/>
              <a:t>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217" name="Group 216"/>
          <p:cNvGrpSpPr/>
          <p:nvPr/>
        </p:nvGrpSpPr>
        <p:grpSpPr>
          <a:xfrm>
            <a:off x="4477749" y="1542505"/>
            <a:ext cx="932964" cy="3704041"/>
            <a:chOff x="6024575" y="1533959"/>
            <a:chExt cx="932964" cy="3704041"/>
          </a:xfrm>
        </p:grpSpPr>
        <p:sp>
          <p:nvSpPr>
            <p:cNvPr id="223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2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4" name="Rectangle 3814"/>
            <p:cNvSpPr>
              <a:spLocks noChangeArrowheads="1"/>
            </p:cNvSpPr>
            <p:nvPr/>
          </p:nvSpPr>
          <p:spPr bwMode="auto">
            <a:xfrm>
              <a:off x="6024575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46" name="Group 245"/>
            <p:cNvGrpSpPr/>
            <p:nvPr/>
          </p:nvGrpSpPr>
          <p:grpSpPr>
            <a:xfrm>
              <a:off x="6030000" y="4263833"/>
              <a:ext cx="927539" cy="974167"/>
              <a:chOff x="3527833" y="4250108"/>
              <a:chExt cx="927539" cy="974167"/>
            </a:xfrm>
          </p:grpSpPr>
          <p:sp>
            <p:nvSpPr>
              <p:cNvPr id="247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327017" y="4305902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49" name="Rectangle 3808"/>
              <p:cNvSpPr>
                <a:spLocks noChangeArrowheads="1"/>
              </p:cNvSpPr>
              <p:nvPr/>
            </p:nvSpPr>
            <p:spPr bwMode="auto">
              <a:xfrm>
                <a:off x="431063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76" name="Rectangle 3808"/>
              <p:cNvSpPr>
                <a:spLocks noChangeArrowheads="1"/>
              </p:cNvSpPr>
              <p:nvPr/>
            </p:nvSpPr>
            <p:spPr bwMode="auto">
              <a:xfrm>
                <a:off x="3527833" y="4252275"/>
                <a:ext cx="126000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77" name="Group 276"/>
          <p:cNvGrpSpPr/>
          <p:nvPr/>
        </p:nvGrpSpPr>
        <p:grpSpPr>
          <a:xfrm rot="10800000">
            <a:off x="4883119" y="2325354"/>
            <a:ext cx="806574" cy="2134792"/>
            <a:chOff x="5773997" y="2317533"/>
            <a:chExt cx="806574" cy="2134792"/>
          </a:xfrm>
        </p:grpSpPr>
        <p:sp>
          <p:nvSpPr>
            <p:cNvPr id="278" name="Rectangle 3824"/>
            <p:cNvSpPr>
              <a:spLocks noChangeAspect="1" noChangeArrowheads="1"/>
            </p:cNvSpPr>
            <p:nvPr/>
          </p:nvSpPr>
          <p:spPr bwMode="auto">
            <a:xfrm>
              <a:off x="6449494" y="2353438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>
              <a:off x="6076571" y="4312751"/>
              <a:ext cx="117739" cy="114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Rectangle 3822"/>
            <p:cNvSpPr>
              <a:spLocks noChangeArrowheads="1"/>
            </p:cNvSpPr>
            <p:nvPr/>
          </p:nvSpPr>
          <p:spPr bwMode="auto">
            <a:xfrm>
              <a:off x="6076571" y="2803206"/>
              <a:ext cx="504000" cy="14351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1" name="Rectangle 3812"/>
            <p:cNvSpPr>
              <a:spLocks noChangeArrowheads="1"/>
            </p:cNvSpPr>
            <p:nvPr/>
          </p:nvSpPr>
          <p:spPr bwMode="auto">
            <a:xfrm>
              <a:off x="6443201" y="2317533"/>
              <a:ext cx="128472" cy="485775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2" name="Rectangle 3813"/>
            <p:cNvSpPr>
              <a:spLocks noChangeArrowheads="1"/>
            </p:cNvSpPr>
            <p:nvPr/>
          </p:nvSpPr>
          <p:spPr bwMode="auto">
            <a:xfrm>
              <a:off x="6076571" y="2803206"/>
              <a:ext cx="126846" cy="1649119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3" name="Rectangle 3821"/>
            <p:cNvSpPr>
              <a:spLocks noChangeAspect="1" noChangeArrowheads="1"/>
            </p:cNvSpPr>
            <p:nvPr/>
          </p:nvSpPr>
          <p:spPr bwMode="auto">
            <a:xfrm>
              <a:off x="6074677" y="3006303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4" name="Text Box 95"/>
            <p:cNvSpPr txBox="1">
              <a:spLocks noChangeAspect="1" noChangeArrowheads="1"/>
            </p:cNvSpPr>
            <p:nvPr/>
          </p:nvSpPr>
          <p:spPr bwMode="auto">
            <a:xfrm rot="10800000">
              <a:off x="5773997" y="2960421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5682156" y="1542181"/>
            <a:ext cx="903934" cy="3708682"/>
            <a:chOff x="6010875" y="1533959"/>
            <a:chExt cx="903934" cy="3708682"/>
          </a:xfrm>
        </p:grpSpPr>
        <p:sp>
          <p:nvSpPr>
            <p:cNvPr id="286" name="Rectangle 9296"/>
            <p:cNvSpPr>
              <a:spLocks noChangeAspect="1" noChangeArrowheads="1"/>
            </p:cNvSpPr>
            <p:nvPr/>
          </p:nvSpPr>
          <p:spPr bwMode="auto">
            <a:xfrm>
              <a:off x="6040493" y="236195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7" name="Rectangle 9296"/>
            <p:cNvSpPr>
              <a:spLocks noChangeAspect="1" noChangeArrowheads="1"/>
            </p:cNvSpPr>
            <p:nvPr/>
          </p:nvSpPr>
          <p:spPr bwMode="auto">
            <a:xfrm>
              <a:off x="6040493" y="2114473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8" name="Rectangle 3814"/>
            <p:cNvSpPr>
              <a:spLocks noChangeArrowheads="1"/>
            </p:cNvSpPr>
            <p:nvPr/>
          </p:nvSpPr>
          <p:spPr bwMode="auto">
            <a:xfrm>
              <a:off x="6016029" y="1533959"/>
              <a:ext cx="143108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6010875" y="4263833"/>
              <a:ext cx="903934" cy="978808"/>
              <a:chOff x="3508708" y="4250108"/>
              <a:chExt cx="903934" cy="978808"/>
            </a:xfrm>
          </p:grpSpPr>
          <p:sp>
            <p:nvSpPr>
              <p:cNvPr id="290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4292833" y="4314448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1" name="Rectangle 3808"/>
              <p:cNvSpPr>
                <a:spLocks noChangeArrowheads="1"/>
              </p:cNvSpPr>
              <p:nvPr/>
            </p:nvSpPr>
            <p:spPr bwMode="auto">
              <a:xfrm>
                <a:off x="4267908" y="4250108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2" name="Rectangle 3817"/>
              <p:cNvSpPr>
                <a:spLocks noChangeAspect="1" noChangeArrowheads="1"/>
              </p:cNvSpPr>
              <p:nvPr/>
            </p:nvSpPr>
            <p:spPr bwMode="auto">
              <a:xfrm>
                <a:off x="3530596" y="4304434"/>
                <a:ext cx="114300" cy="114300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  <p:sp>
            <p:nvSpPr>
              <p:cNvPr id="293" name="Rectangle 3808"/>
              <p:cNvSpPr>
                <a:spLocks noChangeArrowheads="1"/>
              </p:cNvSpPr>
              <p:nvPr/>
            </p:nvSpPr>
            <p:spPr bwMode="auto">
              <a:xfrm>
                <a:off x="3508708" y="4256916"/>
                <a:ext cx="144734" cy="972000"/>
              </a:xfrm>
              <a:prstGeom prst="rect">
                <a:avLst/>
              </a:prstGeom>
              <a:solidFill>
                <a:srgbClr val="0070C0">
                  <a:alpha val="70195"/>
                </a:srgbClr>
              </a:solidFill>
              <a:ln w="9525">
                <a:solidFill>
                  <a:srgbClr val="0070C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294" name="Group 293"/>
          <p:cNvGrpSpPr/>
          <p:nvPr/>
        </p:nvGrpSpPr>
        <p:grpSpPr>
          <a:xfrm>
            <a:off x="6073713" y="2342692"/>
            <a:ext cx="1189836" cy="2166230"/>
            <a:chOff x="4877273" y="2325600"/>
            <a:chExt cx="1189836" cy="2166230"/>
          </a:xfrm>
        </p:grpSpPr>
        <p:sp>
          <p:nvSpPr>
            <p:cNvPr id="295" name="Rectangle 3811"/>
            <p:cNvSpPr>
              <a:spLocks noChangeArrowheads="1"/>
            </p:cNvSpPr>
            <p:nvPr/>
          </p:nvSpPr>
          <p:spPr bwMode="auto">
            <a:xfrm>
              <a:off x="4877273" y="3879830"/>
              <a:ext cx="900000" cy="12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6" name="Rectangle 3830"/>
            <p:cNvSpPr>
              <a:spLocks noChangeAspect="1" noChangeArrowheads="1"/>
            </p:cNvSpPr>
            <p:nvPr/>
          </p:nvSpPr>
          <p:spPr bwMode="auto">
            <a:xfrm>
              <a:off x="5657311" y="431502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7" name="Rectangle 3831"/>
            <p:cNvSpPr>
              <a:spLocks noChangeAspect="1" noChangeArrowheads="1"/>
            </p:cNvSpPr>
            <p:nvPr/>
          </p:nvSpPr>
          <p:spPr bwMode="auto">
            <a:xfrm>
              <a:off x="4887980" y="431304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8" name="Rectangle 3838"/>
            <p:cNvSpPr>
              <a:spLocks noChangeAspect="1" noChangeArrowheads="1"/>
            </p:cNvSpPr>
            <p:nvPr/>
          </p:nvSpPr>
          <p:spPr bwMode="auto">
            <a:xfrm>
              <a:off x="5658517" y="2351937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9" name="Rectangle 3845"/>
            <p:cNvSpPr>
              <a:spLocks noChangeArrowheads="1"/>
            </p:cNvSpPr>
            <p:nvPr/>
          </p:nvSpPr>
          <p:spPr bwMode="auto">
            <a:xfrm>
              <a:off x="5652000" y="2325600"/>
              <a:ext cx="126846" cy="2160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0" name="Rectangle 3845"/>
            <p:cNvSpPr>
              <a:spLocks noChangeArrowheads="1"/>
            </p:cNvSpPr>
            <p:nvPr/>
          </p:nvSpPr>
          <p:spPr bwMode="auto">
            <a:xfrm>
              <a:off x="4882295" y="3879830"/>
              <a:ext cx="126846" cy="61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1" name="Rectangle 3821"/>
            <p:cNvSpPr>
              <a:spLocks noChangeArrowheads="1"/>
            </p:cNvSpPr>
            <p:nvPr/>
          </p:nvSpPr>
          <p:spPr bwMode="auto">
            <a:xfrm rot="10800000">
              <a:off x="5652000" y="3708000"/>
              <a:ext cx="126000" cy="1260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2" name="Text Box 95"/>
            <p:cNvSpPr txBox="1">
              <a:spLocks noChangeAspect="1" noChangeArrowheads="1"/>
            </p:cNvSpPr>
            <p:nvPr/>
          </p:nvSpPr>
          <p:spPr bwMode="auto">
            <a:xfrm>
              <a:off x="5796000" y="3636000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50825" y="2892110"/>
            <a:ext cx="3321339" cy="2500709"/>
            <a:chOff x="403225" y="-70931"/>
            <a:chExt cx="3321339" cy="2500709"/>
          </a:xfrm>
        </p:grpSpPr>
        <p:sp>
          <p:nvSpPr>
            <p:cNvPr id="214" name="Text Box 28"/>
            <p:cNvSpPr txBox="1">
              <a:spLocks noChangeAspect="1" noChangeArrowheads="1"/>
            </p:cNvSpPr>
            <p:nvPr/>
          </p:nvSpPr>
          <p:spPr bwMode="auto">
            <a:xfrm>
              <a:off x="403225" y="1137553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215" name="Text Box 29"/>
            <p:cNvSpPr txBox="1">
              <a:spLocks noChangeAspect="1" noChangeArrowheads="1"/>
            </p:cNvSpPr>
            <p:nvPr/>
          </p:nvSpPr>
          <p:spPr bwMode="auto">
            <a:xfrm>
              <a:off x="403225" y="1639203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ina</a:t>
              </a:r>
              <a:endParaRPr lang="en-US" altLang="sv-SE"/>
            </a:p>
          </p:txBody>
        </p:sp>
        <p:sp>
          <p:nvSpPr>
            <p:cNvPr id="216" name="Text Box 30"/>
            <p:cNvSpPr txBox="1">
              <a:spLocks noChangeAspect="1" noChangeArrowheads="1"/>
            </p:cNvSpPr>
            <p:nvPr/>
          </p:nvSpPr>
          <p:spPr bwMode="auto">
            <a:xfrm>
              <a:off x="3038764" y="1245503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218" name="Text Box 31"/>
            <p:cNvSpPr txBox="1">
              <a:spLocks noChangeAspect="1" noChangeArrowheads="1"/>
            </p:cNvSpPr>
            <p:nvPr/>
          </p:nvSpPr>
          <p:spPr bwMode="auto">
            <a:xfrm>
              <a:off x="2622550" y="-70931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19" name="Text Box 32"/>
            <p:cNvSpPr txBox="1">
              <a:spLocks noChangeAspect="1" noChangeArrowheads="1"/>
            </p:cNvSpPr>
            <p:nvPr/>
          </p:nvSpPr>
          <p:spPr bwMode="auto">
            <a:xfrm>
              <a:off x="3073689" y="2031315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220" name="Line 38"/>
            <p:cNvSpPr>
              <a:spLocks noChangeShapeType="1"/>
            </p:cNvSpPr>
            <p:nvPr/>
          </p:nvSpPr>
          <p:spPr bwMode="auto">
            <a:xfrm flipV="1">
              <a:off x="154622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1" name="Line 39"/>
            <p:cNvSpPr>
              <a:spLocks noChangeShapeType="1"/>
            </p:cNvSpPr>
            <p:nvPr/>
          </p:nvSpPr>
          <p:spPr bwMode="auto">
            <a:xfrm flipH="1" flipV="1">
              <a:off x="140335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2" name="Line 41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4" name="Line 42"/>
            <p:cNvSpPr>
              <a:spLocks noChangeShapeType="1"/>
            </p:cNvSpPr>
            <p:nvPr/>
          </p:nvSpPr>
          <p:spPr bwMode="auto">
            <a:xfrm flipV="1">
              <a:off x="154622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43"/>
            <p:cNvSpPr>
              <a:spLocks noChangeAspect="1" noChangeShapeType="1"/>
            </p:cNvSpPr>
            <p:nvPr/>
          </p:nvSpPr>
          <p:spPr bwMode="auto">
            <a:xfrm flipH="1" flipV="1">
              <a:off x="133191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" name="Line 44"/>
            <p:cNvSpPr>
              <a:spLocks noChangeAspect="1" noChangeShapeType="1"/>
            </p:cNvSpPr>
            <p:nvPr/>
          </p:nvSpPr>
          <p:spPr bwMode="auto">
            <a:xfrm flipH="1" flipV="1">
              <a:off x="851271" y="1817003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9" name="Oval 45"/>
            <p:cNvSpPr>
              <a:spLocks noChangeAspect="1" noChangeArrowheads="1"/>
            </p:cNvSpPr>
            <p:nvPr/>
          </p:nvSpPr>
          <p:spPr bwMode="auto">
            <a:xfrm flipV="1">
              <a:off x="1582738" y="994678"/>
              <a:ext cx="73025" cy="71437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0" name="Line 46"/>
            <p:cNvSpPr>
              <a:spLocks noChangeShapeType="1"/>
            </p:cNvSpPr>
            <p:nvPr/>
          </p:nvSpPr>
          <p:spPr bwMode="auto">
            <a:xfrm flipV="1">
              <a:off x="868363" y="71944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Oval 47"/>
            <p:cNvSpPr>
              <a:spLocks noChangeAspect="1" noChangeArrowheads="1"/>
            </p:cNvSpPr>
            <p:nvPr/>
          </p:nvSpPr>
          <p:spPr bwMode="auto">
            <a:xfrm flipV="1">
              <a:off x="1511300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2" name="Oval 48"/>
            <p:cNvSpPr>
              <a:spLocks noChangeAspect="1" noChangeArrowheads="1"/>
            </p:cNvSpPr>
            <p:nvPr/>
          </p:nvSpPr>
          <p:spPr bwMode="auto">
            <a:xfrm flipV="1">
              <a:off x="151130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33" name="Line 49"/>
            <p:cNvSpPr>
              <a:spLocks noChangeAspect="1" noChangeShapeType="1"/>
            </p:cNvSpPr>
            <p:nvPr/>
          </p:nvSpPr>
          <p:spPr bwMode="auto">
            <a:xfrm flipV="1">
              <a:off x="1546225" y="1424889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50"/>
            <p:cNvSpPr>
              <a:spLocks noChangeShapeType="1"/>
            </p:cNvSpPr>
            <p:nvPr/>
          </p:nvSpPr>
          <p:spPr bwMode="auto">
            <a:xfrm flipV="1">
              <a:off x="2225675" y="1959878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5" name="Line 51"/>
            <p:cNvSpPr>
              <a:spLocks noChangeShapeType="1"/>
            </p:cNvSpPr>
            <p:nvPr/>
          </p:nvSpPr>
          <p:spPr bwMode="auto">
            <a:xfrm flipH="1" flipV="1">
              <a:off x="2082800" y="1959878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6" name="Line 52"/>
            <p:cNvSpPr>
              <a:spLocks noChangeAspect="1" noChangeShapeType="1"/>
            </p:cNvSpPr>
            <p:nvPr/>
          </p:nvSpPr>
          <p:spPr bwMode="auto">
            <a:xfrm flipV="1">
              <a:off x="2082800" y="16741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7" name="Line 53"/>
            <p:cNvSpPr>
              <a:spLocks noChangeShapeType="1"/>
            </p:cNvSpPr>
            <p:nvPr/>
          </p:nvSpPr>
          <p:spPr bwMode="auto">
            <a:xfrm flipV="1">
              <a:off x="2082800" y="1674128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9" name="Line 54"/>
            <p:cNvSpPr>
              <a:spLocks noChangeShapeType="1"/>
            </p:cNvSpPr>
            <p:nvPr/>
          </p:nvSpPr>
          <p:spPr bwMode="auto">
            <a:xfrm flipV="1">
              <a:off x="2225675" y="1423303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5" name="Line 55"/>
            <p:cNvSpPr>
              <a:spLocks noChangeAspect="1" noChangeShapeType="1"/>
            </p:cNvSpPr>
            <p:nvPr/>
          </p:nvSpPr>
          <p:spPr bwMode="auto">
            <a:xfrm flipH="1" flipV="1">
              <a:off x="2011363" y="16741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8" name="Line 56"/>
            <p:cNvSpPr>
              <a:spLocks noChangeShapeType="1"/>
            </p:cNvSpPr>
            <p:nvPr/>
          </p:nvSpPr>
          <p:spPr bwMode="auto">
            <a:xfrm flipH="1" flipV="1">
              <a:off x="1725613" y="181700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Oval 57"/>
            <p:cNvSpPr>
              <a:spLocks noChangeAspect="1" noChangeArrowheads="1"/>
            </p:cNvSpPr>
            <p:nvPr/>
          </p:nvSpPr>
          <p:spPr bwMode="auto">
            <a:xfrm flipV="1">
              <a:off x="1582738" y="458103"/>
              <a:ext cx="73025" cy="7302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1" name="Oval 58"/>
            <p:cNvSpPr>
              <a:spLocks noChangeAspect="1" noChangeArrowheads="1"/>
            </p:cNvSpPr>
            <p:nvPr/>
          </p:nvSpPr>
          <p:spPr bwMode="auto">
            <a:xfrm flipV="1">
              <a:off x="2190750" y="21741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2" name="Oval 59"/>
            <p:cNvSpPr>
              <a:spLocks noChangeAspect="1" noChangeArrowheads="1"/>
            </p:cNvSpPr>
            <p:nvPr/>
          </p:nvSpPr>
          <p:spPr bwMode="auto">
            <a:xfrm flipV="1">
              <a:off x="2190750" y="13883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53" name="Line 60"/>
            <p:cNvSpPr>
              <a:spLocks noChangeShapeType="1"/>
            </p:cNvSpPr>
            <p:nvPr/>
          </p:nvSpPr>
          <p:spPr bwMode="auto">
            <a:xfrm flipV="1">
              <a:off x="1868488" y="637490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4" name="Line 61"/>
            <p:cNvSpPr>
              <a:spLocks noChangeAspect="1" noChangeShapeType="1"/>
            </p:cNvSpPr>
            <p:nvPr/>
          </p:nvSpPr>
          <p:spPr bwMode="auto">
            <a:xfrm flipH="1" flipV="1">
              <a:off x="1725613" y="63749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5" name="Line 62"/>
            <p:cNvSpPr>
              <a:spLocks noChangeAspect="1" noChangeShapeType="1"/>
            </p:cNvSpPr>
            <p:nvPr/>
          </p:nvSpPr>
          <p:spPr bwMode="auto">
            <a:xfrm flipV="1">
              <a:off x="1725613" y="350153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6" name="Line 63"/>
            <p:cNvSpPr>
              <a:spLocks noChangeShapeType="1"/>
            </p:cNvSpPr>
            <p:nvPr/>
          </p:nvSpPr>
          <p:spPr bwMode="auto">
            <a:xfrm flipV="1">
              <a:off x="1725613" y="351740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7" name="Line 64"/>
            <p:cNvSpPr>
              <a:spLocks noChangeShapeType="1"/>
            </p:cNvSpPr>
            <p:nvPr/>
          </p:nvSpPr>
          <p:spPr bwMode="auto">
            <a:xfrm flipV="1">
              <a:off x="1868488" y="100915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5"/>
            <p:cNvSpPr>
              <a:spLocks noChangeAspect="1" noChangeShapeType="1"/>
            </p:cNvSpPr>
            <p:nvPr/>
          </p:nvSpPr>
          <p:spPr bwMode="auto">
            <a:xfrm flipH="1" flipV="1">
              <a:off x="1654175" y="350153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6"/>
            <p:cNvSpPr>
              <a:spLocks noChangeAspect="1" noChangeShapeType="1"/>
            </p:cNvSpPr>
            <p:nvPr/>
          </p:nvSpPr>
          <p:spPr bwMode="auto">
            <a:xfrm flipH="1" flipV="1">
              <a:off x="1038414" y="494615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Oval 67"/>
            <p:cNvSpPr>
              <a:spLocks noChangeAspect="1" noChangeArrowheads="1"/>
            </p:cNvSpPr>
            <p:nvPr/>
          </p:nvSpPr>
          <p:spPr bwMode="auto">
            <a:xfrm flipV="1">
              <a:off x="1818000" y="37019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1" name="Oval 68"/>
            <p:cNvSpPr>
              <a:spLocks noChangeAspect="1" noChangeArrowheads="1"/>
            </p:cNvSpPr>
            <p:nvPr/>
          </p:nvSpPr>
          <p:spPr bwMode="auto">
            <a:xfrm flipV="1">
              <a:off x="1833563" y="1386790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2" name="Line 69"/>
            <p:cNvSpPr>
              <a:spLocks noChangeShapeType="1"/>
            </p:cNvSpPr>
            <p:nvPr/>
          </p:nvSpPr>
          <p:spPr bwMode="auto">
            <a:xfrm flipV="1">
              <a:off x="1868488" y="1172478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0"/>
            <p:cNvSpPr>
              <a:spLocks noChangeShapeType="1"/>
            </p:cNvSpPr>
            <p:nvPr/>
          </p:nvSpPr>
          <p:spPr bwMode="auto">
            <a:xfrm flipH="1" flipV="1">
              <a:off x="1725613" y="1172477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4" name="Line 71"/>
            <p:cNvSpPr>
              <a:spLocks noChangeAspect="1" noChangeShapeType="1"/>
            </p:cNvSpPr>
            <p:nvPr/>
          </p:nvSpPr>
          <p:spPr bwMode="auto">
            <a:xfrm flipV="1">
              <a:off x="1725613" y="886728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72"/>
            <p:cNvSpPr>
              <a:spLocks noChangeShapeType="1"/>
            </p:cNvSpPr>
            <p:nvPr/>
          </p:nvSpPr>
          <p:spPr bwMode="auto">
            <a:xfrm flipV="1">
              <a:off x="1725613" y="886728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3"/>
            <p:cNvSpPr>
              <a:spLocks noChangeAspect="1" noChangeShapeType="1"/>
            </p:cNvSpPr>
            <p:nvPr/>
          </p:nvSpPr>
          <p:spPr bwMode="auto">
            <a:xfrm flipV="1">
              <a:off x="1654175" y="886728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4"/>
            <p:cNvSpPr>
              <a:spLocks noChangeAspect="1" noChangeShapeType="1"/>
            </p:cNvSpPr>
            <p:nvPr/>
          </p:nvSpPr>
          <p:spPr bwMode="auto">
            <a:xfrm flipH="1" flipV="1">
              <a:off x="1189038" y="1029603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5"/>
            <p:cNvSpPr>
              <a:spLocks noChangeShapeType="1"/>
            </p:cNvSpPr>
            <p:nvPr/>
          </p:nvSpPr>
          <p:spPr bwMode="auto">
            <a:xfrm flipV="1">
              <a:off x="1046163" y="494615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6"/>
            <p:cNvSpPr>
              <a:spLocks noChangeAspect="1" noChangeShapeType="1"/>
            </p:cNvSpPr>
            <p:nvPr/>
          </p:nvSpPr>
          <p:spPr bwMode="auto">
            <a:xfrm flipV="1">
              <a:off x="1725613" y="1316940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7"/>
            <p:cNvSpPr>
              <a:spLocks noChangeAspect="1" noChangeShapeType="1"/>
            </p:cNvSpPr>
            <p:nvPr/>
          </p:nvSpPr>
          <p:spPr bwMode="auto">
            <a:xfrm flipH="1" flipV="1">
              <a:off x="831850" y="1316940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Line 78"/>
            <p:cNvSpPr>
              <a:spLocks noChangeShapeType="1"/>
            </p:cNvSpPr>
            <p:nvPr/>
          </p:nvSpPr>
          <p:spPr bwMode="auto">
            <a:xfrm flipV="1">
              <a:off x="1189037" y="1029603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Oval 79"/>
            <p:cNvSpPr>
              <a:spLocks noChangeAspect="1" noChangeArrowheads="1"/>
            </p:cNvSpPr>
            <p:nvPr/>
          </p:nvSpPr>
          <p:spPr bwMode="auto">
            <a:xfrm>
              <a:off x="1011238" y="128042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4" name="Oval 80"/>
            <p:cNvSpPr>
              <a:spLocks noChangeAspect="1" noChangeArrowheads="1"/>
            </p:cNvSpPr>
            <p:nvPr/>
          </p:nvSpPr>
          <p:spPr bwMode="auto">
            <a:xfrm>
              <a:off x="1154113" y="1782078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4" name="Line 37"/>
            <p:cNvSpPr>
              <a:spLocks noChangeAspect="1" noChangeShapeType="1"/>
            </p:cNvSpPr>
            <p:nvPr/>
          </p:nvSpPr>
          <p:spPr bwMode="auto">
            <a:xfrm flipV="1">
              <a:off x="868363" y="2212289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5" name="Line 40"/>
            <p:cNvSpPr>
              <a:spLocks noChangeShapeType="1"/>
            </p:cNvSpPr>
            <p:nvPr/>
          </p:nvSpPr>
          <p:spPr bwMode="auto">
            <a:xfrm flipV="1">
              <a:off x="1403350" y="1674128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8" name="Rectangle 7"/>
          <p:cNvSpPr/>
          <p:nvPr/>
        </p:nvSpPr>
        <p:spPr>
          <a:xfrm>
            <a:off x="2160000" y="3600000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dirty="0" smtClean="0"/>
              <a:t>NOR2</a:t>
            </a:r>
            <a:endParaRPr lang="sv-SE" dirty="0"/>
          </a:p>
        </p:txBody>
      </p:sp>
      <p:grpSp>
        <p:nvGrpSpPr>
          <p:cNvPr id="9" name="Group 8"/>
          <p:cNvGrpSpPr/>
          <p:nvPr/>
        </p:nvGrpSpPr>
        <p:grpSpPr>
          <a:xfrm>
            <a:off x="250825" y="2370902"/>
            <a:ext cx="3321339" cy="3021917"/>
            <a:chOff x="250825" y="2370902"/>
            <a:chExt cx="3321339" cy="3021917"/>
          </a:xfrm>
        </p:grpSpPr>
        <p:sp>
          <p:nvSpPr>
            <p:cNvPr id="6" name="Rectangle 5"/>
            <p:cNvSpPr/>
            <p:nvPr/>
          </p:nvSpPr>
          <p:spPr bwMode="auto">
            <a:xfrm>
              <a:off x="250825" y="2891632"/>
              <a:ext cx="3240376" cy="2401129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4" name="Line 74"/>
            <p:cNvSpPr>
              <a:spLocks noChangeAspect="1" noChangeShapeType="1"/>
            </p:cNvSpPr>
            <p:nvPr/>
          </p:nvSpPr>
          <p:spPr bwMode="auto">
            <a:xfrm flipH="1" flipV="1">
              <a:off x="1036638" y="3992644"/>
              <a:ext cx="404812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4100594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inb</a:t>
              </a:r>
              <a:endParaRPr lang="en-US" altLang="sv-SE" dirty="0"/>
            </a:p>
          </p:txBody>
        </p:sp>
        <p:sp>
          <p:nvSpPr>
            <p:cNvPr id="305" name="Text Box 29"/>
            <p:cNvSpPr txBox="1">
              <a:spLocks noChangeAspect="1" noChangeArrowheads="1"/>
            </p:cNvSpPr>
            <p:nvPr/>
          </p:nvSpPr>
          <p:spPr bwMode="auto">
            <a:xfrm>
              <a:off x="250825" y="4602244"/>
              <a:ext cx="615950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/>
                <a:t>ina</a:t>
              </a:r>
              <a:endParaRPr lang="en-US" altLang="sv-SE" dirty="0"/>
            </a:p>
          </p:txBody>
        </p:sp>
        <p:sp>
          <p:nvSpPr>
            <p:cNvPr id="306" name="Text Box 30"/>
            <p:cNvSpPr txBox="1">
              <a:spLocks noChangeAspect="1" noChangeArrowheads="1"/>
            </p:cNvSpPr>
            <p:nvPr/>
          </p:nvSpPr>
          <p:spPr bwMode="auto">
            <a:xfrm>
              <a:off x="2886364" y="4208544"/>
              <a:ext cx="604837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out</a:t>
              </a:r>
              <a:endParaRPr lang="en-US" altLang="sv-SE" dirty="0"/>
            </a:p>
          </p:txBody>
        </p:sp>
        <p:sp>
          <p:nvSpPr>
            <p:cNvPr id="307" name="Text Box 31"/>
            <p:cNvSpPr txBox="1">
              <a:spLocks noChangeAspect="1" noChangeArrowheads="1"/>
            </p:cNvSpPr>
            <p:nvPr/>
          </p:nvSpPr>
          <p:spPr bwMode="auto">
            <a:xfrm>
              <a:off x="2470150" y="2370902"/>
              <a:ext cx="7461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DD</a:t>
              </a:r>
              <a:endParaRPr lang="en-US" altLang="sv-SE"/>
            </a:p>
          </p:txBody>
        </p:sp>
        <p:sp>
          <p:nvSpPr>
            <p:cNvPr id="308" name="Text Box 32"/>
            <p:cNvSpPr txBox="1">
              <a:spLocks noChangeAspect="1" noChangeArrowheads="1"/>
            </p:cNvSpPr>
            <p:nvPr/>
          </p:nvSpPr>
          <p:spPr bwMode="auto">
            <a:xfrm>
              <a:off x="2921289" y="4994356"/>
              <a:ext cx="650875" cy="398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dirty="0"/>
            </a:p>
          </p:txBody>
        </p:sp>
        <p:sp>
          <p:nvSpPr>
            <p:cNvPr id="309" name="Line 38"/>
            <p:cNvSpPr>
              <a:spLocks noChangeShapeType="1"/>
            </p:cNvSpPr>
            <p:nvPr/>
          </p:nvSpPr>
          <p:spPr bwMode="auto">
            <a:xfrm flipV="1">
              <a:off x="1393825" y="4922919"/>
              <a:ext cx="0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0" name="Line 39"/>
            <p:cNvSpPr>
              <a:spLocks noChangeShapeType="1"/>
            </p:cNvSpPr>
            <p:nvPr/>
          </p:nvSpPr>
          <p:spPr bwMode="auto">
            <a:xfrm flipH="1" flipV="1">
              <a:off x="125095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1" name="Line 41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2" name="Line 42"/>
            <p:cNvSpPr>
              <a:spLocks noChangeShapeType="1"/>
            </p:cNvSpPr>
            <p:nvPr/>
          </p:nvSpPr>
          <p:spPr bwMode="auto">
            <a:xfrm flipV="1">
              <a:off x="1393825" y="43863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3" name="Line 43"/>
            <p:cNvSpPr>
              <a:spLocks noChangeAspect="1" noChangeShapeType="1"/>
            </p:cNvSpPr>
            <p:nvPr/>
          </p:nvSpPr>
          <p:spPr bwMode="auto">
            <a:xfrm flipH="1" flipV="1">
              <a:off x="117951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4" name="Line 44"/>
            <p:cNvSpPr>
              <a:spLocks noChangeAspect="1" noChangeShapeType="1"/>
            </p:cNvSpPr>
            <p:nvPr/>
          </p:nvSpPr>
          <p:spPr bwMode="auto">
            <a:xfrm flipH="1" flipV="1">
              <a:off x="698871" y="4780044"/>
              <a:ext cx="4778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5" name="Oval 45"/>
            <p:cNvSpPr>
              <a:spLocks noChangeAspect="1" noChangeArrowheads="1"/>
            </p:cNvSpPr>
            <p:nvPr/>
          </p:nvSpPr>
          <p:spPr bwMode="auto">
            <a:xfrm flipV="1">
              <a:off x="1430338" y="3957719"/>
              <a:ext cx="73025" cy="71437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6" name="Line 46"/>
            <p:cNvSpPr>
              <a:spLocks noChangeShapeType="1"/>
            </p:cNvSpPr>
            <p:nvPr/>
          </p:nvSpPr>
          <p:spPr bwMode="auto">
            <a:xfrm flipV="1">
              <a:off x="715963" y="2513777"/>
              <a:ext cx="17859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17" name="Oval 47"/>
            <p:cNvSpPr>
              <a:spLocks noChangeAspect="1" noChangeArrowheads="1"/>
            </p:cNvSpPr>
            <p:nvPr/>
          </p:nvSpPr>
          <p:spPr bwMode="auto">
            <a:xfrm flipV="1">
              <a:off x="1358900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8" name="Oval 48"/>
            <p:cNvSpPr>
              <a:spLocks noChangeAspect="1" noChangeArrowheads="1"/>
            </p:cNvSpPr>
            <p:nvPr/>
          </p:nvSpPr>
          <p:spPr bwMode="auto">
            <a:xfrm flipV="1">
              <a:off x="135890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19" name="Line 49"/>
            <p:cNvSpPr>
              <a:spLocks noChangeAspect="1" noChangeShapeType="1"/>
            </p:cNvSpPr>
            <p:nvPr/>
          </p:nvSpPr>
          <p:spPr bwMode="auto">
            <a:xfrm flipV="1">
              <a:off x="1393825" y="4387930"/>
              <a:ext cx="137129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0" name="Line 50"/>
            <p:cNvSpPr>
              <a:spLocks noChangeAspect="1" noChangeShapeType="1"/>
            </p:cNvSpPr>
            <p:nvPr/>
          </p:nvSpPr>
          <p:spPr bwMode="auto">
            <a:xfrm flipV="1">
              <a:off x="2073275" y="492291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1" name="Line 51"/>
            <p:cNvSpPr>
              <a:spLocks noChangeShapeType="1"/>
            </p:cNvSpPr>
            <p:nvPr/>
          </p:nvSpPr>
          <p:spPr bwMode="auto">
            <a:xfrm flipH="1" flipV="1">
              <a:off x="1930400" y="492291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2" name="Line 52"/>
            <p:cNvSpPr>
              <a:spLocks noChangeAspect="1" noChangeShapeType="1"/>
            </p:cNvSpPr>
            <p:nvPr/>
          </p:nvSpPr>
          <p:spPr bwMode="auto">
            <a:xfrm flipV="1">
              <a:off x="1930400" y="46371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3" name="Line 53"/>
            <p:cNvSpPr>
              <a:spLocks noChangeShapeType="1"/>
            </p:cNvSpPr>
            <p:nvPr/>
          </p:nvSpPr>
          <p:spPr bwMode="auto">
            <a:xfrm flipV="1">
              <a:off x="1930400" y="463716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4" name="Line 54"/>
            <p:cNvSpPr>
              <a:spLocks noChangeAspect="1" noChangeShapeType="1"/>
            </p:cNvSpPr>
            <p:nvPr/>
          </p:nvSpPr>
          <p:spPr bwMode="auto">
            <a:xfrm flipV="1">
              <a:off x="2073275" y="438634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5" name="Line 55"/>
            <p:cNvSpPr>
              <a:spLocks noChangeAspect="1" noChangeShapeType="1"/>
            </p:cNvSpPr>
            <p:nvPr/>
          </p:nvSpPr>
          <p:spPr bwMode="auto">
            <a:xfrm flipH="1" flipV="1">
              <a:off x="1858963" y="46371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6" name="Line 56"/>
            <p:cNvSpPr>
              <a:spLocks noChangeShapeType="1"/>
            </p:cNvSpPr>
            <p:nvPr/>
          </p:nvSpPr>
          <p:spPr bwMode="auto">
            <a:xfrm flipH="1" flipV="1">
              <a:off x="1573213" y="4780044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27" name="Oval 57"/>
            <p:cNvSpPr>
              <a:spLocks noChangeAspect="1" noChangeArrowheads="1"/>
            </p:cNvSpPr>
            <p:nvPr/>
          </p:nvSpPr>
          <p:spPr bwMode="auto">
            <a:xfrm flipV="1">
              <a:off x="1430338" y="3421144"/>
              <a:ext cx="73025" cy="7302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8" name="Oval 58"/>
            <p:cNvSpPr>
              <a:spLocks noChangeAspect="1" noChangeArrowheads="1"/>
            </p:cNvSpPr>
            <p:nvPr/>
          </p:nvSpPr>
          <p:spPr bwMode="auto">
            <a:xfrm flipV="1">
              <a:off x="2038350" y="51372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29" name="Oval 59"/>
            <p:cNvSpPr>
              <a:spLocks noChangeAspect="1" noChangeArrowheads="1"/>
            </p:cNvSpPr>
            <p:nvPr/>
          </p:nvSpPr>
          <p:spPr bwMode="auto">
            <a:xfrm flipV="1">
              <a:off x="2038350" y="43514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0" name="Line 60"/>
            <p:cNvSpPr>
              <a:spLocks noChangeShapeType="1"/>
            </p:cNvSpPr>
            <p:nvPr/>
          </p:nvSpPr>
          <p:spPr bwMode="auto">
            <a:xfrm flipV="1">
              <a:off x="1716088" y="3600531"/>
              <a:ext cx="0" cy="2492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3213" y="3600531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2" name="Line 62"/>
            <p:cNvSpPr>
              <a:spLocks noChangeAspect="1" noChangeShapeType="1"/>
            </p:cNvSpPr>
            <p:nvPr/>
          </p:nvSpPr>
          <p:spPr bwMode="auto">
            <a:xfrm flipV="1">
              <a:off x="1573213" y="3313194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3" name="Line 63"/>
            <p:cNvSpPr>
              <a:spLocks noChangeAspect="1" noChangeShapeType="1"/>
            </p:cNvSpPr>
            <p:nvPr/>
          </p:nvSpPr>
          <p:spPr bwMode="auto">
            <a:xfrm flipV="1">
              <a:off x="1573213" y="3314781"/>
              <a:ext cx="14763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4" name="Line 64"/>
            <p:cNvSpPr>
              <a:spLocks noChangeShapeType="1"/>
            </p:cNvSpPr>
            <p:nvPr/>
          </p:nvSpPr>
          <p:spPr bwMode="auto">
            <a:xfrm flipV="1">
              <a:off x="1716088" y="3063956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5" name="Line 65"/>
            <p:cNvSpPr>
              <a:spLocks noChangeAspect="1" noChangeShapeType="1"/>
            </p:cNvSpPr>
            <p:nvPr/>
          </p:nvSpPr>
          <p:spPr bwMode="auto">
            <a:xfrm flipH="1" flipV="1">
              <a:off x="1501775" y="3313194"/>
              <a:ext cx="1588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6" name="Line 66"/>
            <p:cNvSpPr>
              <a:spLocks noChangeAspect="1" noChangeShapeType="1"/>
            </p:cNvSpPr>
            <p:nvPr/>
          </p:nvSpPr>
          <p:spPr bwMode="auto">
            <a:xfrm flipH="1" flipV="1">
              <a:off x="886014" y="3457656"/>
              <a:ext cx="547687" cy="15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37" name="Oval 67"/>
            <p:cNvSpPr>
              <a:spLocks noChangeAspect="1" noChangeArrowheads="1"/>
            </p:cNvSpPr>
            <p:nvPr/>
          </p:nvSpPr>
          <p:spPr bwMode="auto">
            <a:xfrm flipV="1">
              <a:off x="1681163" y="2478852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8" name="Oval 68"/>
            <p:cNvSpPr>
              <a:spLocks noChangeAspect="1" noChangeArrowheads="1"/>
            </p:cNvSpPr>
            <p:nvPr/>
          </p:nvSpPr>
          <p:spPr bwMode="auto">
            <a:xfrm flipV="1">
              <a:off x="1681163" y="434983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39" name="Line 69"/>
            <p:cNvSpPr>
              <a:spLocks noChangeShapeType="1"/>
            </p:cNvSpPr>
            <p:nvPr/>
          </p:nvSpPr>
          <p:spPr bwMode="auto">
            <a:xfrm flipV="1">
              <a:off x="1716088" y="4135519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0" name="Line 70"/>
            <p:cNvSpPr>
              <a:spLocks noChangeAspect="1" noChangeShapeType="1"/>
            </p:cNvSpPr>
            <p:nvPr/>
          </p:nvSpPr>
          <p:spPr bwMode="auto">
            <a:xfrm flipH="1" flipV="1">
              <a:off x="1573213" y="4135519"/>
              <a:ext cx="147637" cy="15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1" name="Line 71"/>
            <p:cNvSpPr>
              <a:spLocks noChangeAspect="1" noChangeShapeType="1"/>
            </p:cNvSpPr>
            <p:nvPr/>
          </p:nvSpPr>
          <p:spPr bwMode="auto">
            <a:xfrm flipV="1">
              <a:off x="1573213" y="3849769"/>
              <a:ext cx="1587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2" name="Line 72"/>
            <p:cNvSpPr>
              <a:spLocks noChangeShapeType="1"/>
            </p:cNvSpPr>
            <p:nvPr/>
          </p:nvSpPr>
          <p:spPr bwMode="auto">
            <a:xfrm flipV="1">
              <a:off x="1573213" y="38497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3" name="Line 73"/>
            <p:cNvSpPr>
              <a:spLocks noChangeAspect="1" noChangeShapeType="1"/>
            </p:cNvSpPr>
            <p:nvPr/>
          </p:nvSpPr>
          <p:spPr bwMode="auto">
            <a:xfrm flipV="1">
              <a:off x="1501775" y="384976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5" name="Line 75"/>
            <p:cNvSpPr>
              <a:spLocks noChangeShapeType="1"/>
            </p:cNvSpPr>
            <p:nvPr/>
          </p:nvSpPr>
          <p:spPr bwMode="auto">
            <a:xfrm flipV="1">
              <a:off x="893763" y="3457656"/>
              <a:ext cx="0" cy="822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6" name="Line 76"/>
            <p:cNvSpPr>
              <a:spLocks noChangeAspect="1" noChangeShapeType="1"/>
            </p:cNvSpPr>
            <p:nvPr/>
          </p:nvSpPr>
          <p:spPr bwMode="auto">
            <a:xfrm flipV="1">
              <a:off x="1573213" y="4279981"/>
              <a:ext cx="1587" cy="5000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7" name="Line 77"/>
            <p:cNvSpPr>
              <a:spLocks noChangeAspect="1" noChangeShapeType="1"/>
            </p:cNvSpPr>
            <p:nvPr/>
          </p:nvSpPr>
          <p:spPr bwMode="auto">
            <a:xfrm flipH="1" flipV="1">
              <a:off x="679450" y="4279981"/>
              <a:ext cx="8937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8" name="Line 78"/>
            <p:cNvSpPr>
              <a:spLocks noChangeShapeType="1"/>
            </p:cNvSpPr>
            <p:nvPr/>
          </p:nvSpPr>
          <p:spPr bwMode="auto">
            <a:xfrm flipV="1">
              <a:off x="1036637" y="3992644"/>
              <a:ext cx="0" cy="78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49" name="Oval 79"/>
            <p:cNvSpPr>
              <a:spLocks noChangeAspect="1" noChangeArrowheads="1"/>
            </p:cNvSpPr>
            <p:nvPr/>
          </p:nvSpPr>
          <p:spPr bwMode="auto">
            <a:xfrm>
              <a:off x="858838" y="424346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0" name="Oval 80"/>
            <p:cNvSpPr>
              <a:spLocks noChangeAspect="1" noChangeArrowheads="1"/>
            </p:cNvSpPr>
            <p:nvPr/>
          </p:nvSpPr>
          <p:spPr bwMode="auto">
            <a:xfrm>
              <a:off x="1001713" y="47451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1" name="Line 50"/>
            <p:cNvSpPr>
              <a:spLocks noChangeAspect="1" noChangeShapeType="1"/>
            </p:cNvSpPr>
            <p:nvPr/>
          </p:nvSpPr>
          <p:spPr bwMode="auto">
            <a:xfrm flipV="1">
              <a:off x="2760356" y="4920339"/>
              <a:ext cx="1588" cy="249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2" name="Line 51"/>
            <p:cNvSpPr>
              <a:spLocks noChangeShapeType="1"/>
            </p:cNvSpPr>
            <p:nvPr/>
          </p:nvSpPr>
          <p:spPr bwMode="auto">
            <a:xfrm flipH="1" flipV="1">
              <a:off x="2617481" y="4920339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4634589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4" name="Line 53"/>
            <p:cNvSpPr>
              <a:spLocks noChangeShapeType="1"/>
            </p:cNvSpPr>
            <p:nvPr/>
          </p:nvSpPr>
          <p:spPr bwMode="auto">
            <a:xfrm flipV="1">
              <a:off x="2617481" y="4634589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5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4383764"/>
              <a:ext cx="1588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Line 55"/>
            <p:cNvSpPr>
              <a:spLocks noChangeShapeType="1"/>
            </p:cNvSpPr>
            <p:nvPr/>
          </p:nvSpPr>
          <p:spPr bwMode="auto">
            <a:xfrm flipH="1" flipV="1">
              <a:off x="2554589" y="463458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7" name="Line 56"/>
            <p:cNvSpPr>
              <a:spLocks noChangeShapeType="1"/>
            </p:cNvSpPr>
            <p:nvPr/>
          </p:nvSpPr>
          <p:spPr bwMode="auto">
            <a:xfrm flipH="1" flipV="1">
              <a:off x="2268840" y="4777463"/>
              <a:ext cx="2952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Oval 58"/>
            <p:cNvSpPr>
              <a:spLocks noChangeAspect="1" noChangeArrowheads="1"/>
            </p:cNvSpPr>
            <p:nvPr/>
          </p:nvSpPr>
          <p:spPr bwMode="auto">
            <a:xfrm flipV="1">
              <a:off x="2725431" y="5134651"/>
              <a:ext cx="73025" cy="71438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9" name="Oval 59"/>
            <p:cNvSpPr>
              <a:spLocks noChangeAspect="1" noChangeArrowheads="1"/>
            </p:cNvSpPr>
            <p:nvPr/>
          </p:nvSpPr>
          <p:spPr bwMode="auto">
            <a:xfrm flipV="1">
              <a:off x="2725431" y="434883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0" name="Line 76"/>
            <p:cNvSpPr>
              <a:spLocks noChangeAspect="1" noChangeShapeType="1"/>
            </p:cNvSpPr>
            <p:nvPr/>
          </p:nvSpPr>
          <p:spPr bwMode="auto">
            <a:xfrm flipV="1">
              <a:off x="2260295" y="3725150"/>
              <a:ext cx="0" cy="105231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61"/>
            <p:cNvSpPr>
              <a:spLocks noChangeAspect="1" noChangeShapeType="1"/>
            </p:cNvSpPr>
            <p:nvPr/>
          </p:nvSpPr>
          <p:spPr bwMode="auto">
            <a:xfrm flipH="1" flipV="1">
              <a:off x="1570633" y="307101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62"/>
            <p:cNvSpPr>
              <a:spLocks noChangeAspect="1" noChangeShapeType="1"/>
            </p:cNvSpPr>
            <p:nvPr/>
          </p:nvSpPr>
          <p:spPr bwMode="auto">
            <a:xfrm flipV="1">
              <a:off x="1570633" y="2783682"/>
              <a:ext cx="1587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Line 63"/>
            <p:cNvSpPr>
              <a:spLocks noChangeShapeType="1"/>
            </p:cNvSpPr>
            <p:nvPr/>
          </p:nvSpPr>
          <p:spPr bwMode="auto">
            <a:xfrm flipV="1">
              <a:off x="1570633" y="2785269"/>
              <a:ext cx="14763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4" name="Line 64"/>
            <p:cNvSpPr>
              <a:spLocks noChangeShapeType="1"/>
            </p:cNvSpPr>
            <p:nvPr/>
          </p:nvSpPr>
          <p:spPr bwMode="auto">
            <a:xfrm flipV="1">
              <a:off x="1713508" y="2534444"/>
              <a:ext cx="0" cy="250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5"/>
            <p:cNvSpPr>
              <a:spLocks noChangeShapeType="1"/>
            </p:cNvSpPr>
            <p:nvPr/>
          </p:nvSpPr>
          <p:spPr bwMode="auto">
            <a:xfrm flipH="1" flipV="1">
              <a:off x="1506944" y="2783682"/>
              <a:ext cx="0" cy="2873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6"/>
            <p:cNvSpPr>
              <a:spLocks noChangeAspect="1" noChangeShapeType="1"/>
            </p:cNvSpPr>
            <p:nvPr/>
          </p:nvSpPr>
          <p:spPr bwMode="auto">
            <a:xfrm flipH="1" flipV="1">
              <a:off x="1174937" y="2927350"/>
              <a:ext cx="330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Oval 57"/>
            <p:cNvSpPr>
              <a:spLocks noChangeAspect="1" noChangeArrowheads="1"/>
            </p:cNvSpPr>
            <p:nvPr/>
          </p:nvSpPr>
          <p:spPr bwMode="auto">
            <a:xfrm flipV="1">
              <a:off x="1427758" y="2891632"/>
              <a:ext cx="73025" cy="7302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8" name="Line 77"/>
            <p:cNvSpPr>
              <a:spLocks noChangeAspect="1" noChangeShapeType="1"/>
            </p:cNvSpPr>
            <p:nvPr/>
          </p:nvSpPr>
          <p:spPr bwMode="auto">
            <a:xfrm flipH="1" flipV="1">
              <a:off x="720723" y="3725150"/>
              <a:ext cx="153957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Text Box 28"/>
            <p:cNvSpPr txBox="1">
              <a:spLocks noChangeAspect="1" noChangeArrowheads="1"/>
            </p:cNvSpPr>
            <p:nvPr/>
          </p:nvSpPr>
          <p:spPr bwMode="auto">
            <a:xfrm>
              <a:off x="250825" y="3547740"/>
              <a:ext cx="661988" cy="430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err="1" smtClean="0"/>
                <a:t>inc</a:t>
              </a:r>
              <a:endParaRPr lang="en-US" altLang="sv-SE" dirty="0"/>
            </a:p>
          </p:txBody>
        </p:sp>
        <p:sp>
          <p:nvSpPr>
            <p:cNvPr id="370" name="Line 75"/>
            <p:cNvSpPr>
              <a:spLocks noChangeShapeType="1"/>
            </p:cNvSpPr>
            <p:nvPr/>
          </p:nvSpPr>
          <p:spPr bwMode="auto">
            <a:xfrm flipV="1">
              <a:off x="1188848" y="2928143"/>
              <a:ext cx="0" cy="807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79"/>
            <p:cNvSpPr>
              <a:spLocks noChangeAspect="1" noChangeArrowheads="1"/>
            </p:cNvSpPr>
            <p:nvPr/>
          </p:nvSpPr>
          <p:spPr bwMode="auto">
            <a:xfrm>
              <a:off x="1146175" y="3691019"/>
              <a:ext cx="73025" cy="71437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37"/>
            <p:cNvSpPr>
              <a:spLocks noChangeAspect="1" noChangeShapeType="1"/>
            </p:cNvSpPr>
            <p:nvPr/>
          </p:nvSpPr>
          <p:spPr bwMode="auto">
            <a:xfrm flipV="1">
              <a:off x="715963" y="5175330"/>
              <a:ext cx="225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40"/>
            <p:cNvSpPr>
              <a:spLocks noChangeShapeType="1"/>
            </p:cNvSpPr>
            <p:nvPr/>
          </p:nvSpPr>
          <p:spPr bwMode="auto">
            <a:xfrm flipV="1">
              <a:off x="1250950" y="4637169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2160000" y="3060000"/>
              <a:ext cx="8258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altLang="sv-SE" dirty="0" smtClean="0"/>
                <a:t>NOR3</a:t>
              </a:r>
              <a:endParaRPr lang="sv-SE" dirty="0"/>
            </a:p>
          </p:txBody>
        </p:sp>
      </p:grpSp>
      <p:sp>
        <p:nvSpPr>
          <p:cNvPr id="397" name="Freeform 396"/>
          <p:cNvSpPr/>
          <p:nvPr/>
        </p:nvSpPr>
        <p:spPr bwMode="auto">
          <a:xfrm flipV="1"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3539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1" name="Group 340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342" name="Rectangle 341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3" name="Rectangle 342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4" name="Rectangle 343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45" name="Group 344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431" name="Rectangle 430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2" name="Rectangle 431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46" name="Rectangle 345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7" name="Rectangle 346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8" name="Rectangle 347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49" name="Rectangle 348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0" name="Rectangle 349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1" name="Rectangle 350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2" name="Rectangle 351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3" name="Rectangle 352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4" name="Rectangle 353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5" name="Rectangle 354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6" name="Rectangle 355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7" name="Rectangle 356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58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59" name="Rectangle 358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0" name="Rectangle 359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1" name="Rectangle 360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2" name="Rectangle 361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3" name="Rectangle 362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4" name="Rectangle 363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5" name="Rectangle 364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6" name="Rectangle 365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7" name="Rectangle 366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8" name="Rectangle 367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69" name="Rectangle 368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0" name="Rectangle 369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1" name="Rectangle 370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2" name="Rectangle 371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3" name="Rectangle 372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4" name="Rectangle 373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5" name="Rectangle 374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6" name="Rectangle 375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7" name="Rectangle 376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8" name="Rectangle 377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79" name="Rectangle 378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0" name="Rectangle 379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1" name="Rectangle 380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2" name="Rectangle 381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3" name="Rectangle 382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4" name="Rectangle 383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5" name="Rectangle 384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6" name="Rectangle 385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7" name="Rectangle 386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88" name="Rectangle 387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89" name="Group 388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429" name="Rectangle 428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30" name="Rectangle 429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0" name="Group 389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427" name="Rectangle 42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8" name="Rectangle 42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1" name="Text Box 95"/>
            <p:cNvSpPr txBox="1">
              <a:spLocks noChangeAspect="1" noChangeArrowheads="1"/>
            </p:cNvSpPr>
            <p:nvPr/>
          </p:nvSpPr>
          <p:spPr bwMode="auto">
            <a:xfrm>
              <a:off x="4414301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sp>
          <p:nvSpPr>
            <p:cNvPr id="392" name="Text Box 95"/>
            <p:cNvSpPr txBox="1">
              <a:spLocks noChangeAspect="1" noChangeArrowheads="1"/>
            </p:cNvSpPr>
            <p:nvPr/>
          </p:nvSpPr>
          <p:spPr bwMode="auto">
            <a:xfrm>
              <a:off x="4808441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3" name="Text Box 95"/>
            <p:cNvSpPr txBox="1">
              <a:spLocks noChangeAspect="1" noChangeArrowheads="1"/>
            </p:cNvSpPr>
            <p:nvPr/>
          </p:nvSpPr>
          <p:spPr bwMode="auto">
            <a:xfrm>
              <a:off x="5986065" y="3188283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inb</a:t>
              </a:r>
              <a:endParaRPr lang="en-US" altLang="sv-SE" sz="1100" dirty="0"/>
            </a:p>
          </p:txBody>
        </p:sp>
        <p:sp>
          <p:nvSpPr>
            <p:cNvPr id="394" name="Text Box 95"/>
            <p:cNvSpPr txBox="1">
              <a:spLocks noChangeAspect="1" noChangeArrowheads="1"/>
            </p:cNvSpPr>
            <p:nvPr/>
          </p:nvSpPr>
          <p:spPr bwMode="auto">
            <a:xfrm>
              <a:off x="6375168" y="3188283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inc</a:t>
              </a:r>
              <a:endParaRPr lang="en-US" altLang="sv-SE" sz="1100" dirty="0"/>
            </a:p>
          </p:txBody>
        </p:sp>
        <p:sp>
          <p:nvSpPr>
            <p:cNvPr id="395" name="Rectangle 394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396" name="Group 395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425" name="Rectangle 424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6" name="Rectangle 425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397" name="Text Box 95"/>
            <p:cNvSpPr txBox="1">
              <a:spLocks noChangeAspect="1" noChangeArrowheads="1"/>
            </p:cNvSpPr>
            <p:nvPr/>
          </p:nvSpPr>
          <p:spPr bwMode="auto">
            <a:xfrm>
              <a:off x="5609017" y="3188283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err="1" smtClean="0"/>
                <a:t>ina</a:t>
              </a:r>
              <a:endParaRPr lang="en-US" altLang="sv-SE" sz="1100" dirty="0"/>
            </a:p>
          </p:txBody>
        </p:sp>
        <p:grpSp>
          <p:nvGrpSpPr>
            <p:cNvPr id="398" name="Group 397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423" name="Rectangle 422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4" name="Rectangle 423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399" name="Group 398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421" name="Rectangle 4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22" name="Rectangle 421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00" name="Rectangle 399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1" name="Rectangle 400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3" name="Rectangle 402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4" name="Rectangle 403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5" name="Rectangle 404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6" name="Rectangle 405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7" name="Rectangle 406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8" name="Rectangle 407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09" name="Rectangle 408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0" name="Rectangle 409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1" name="Rectangle 410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12" name="Rectangle 411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413" name="Group 412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417" name="Rectangle 416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418" name="Rectangle 417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414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5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16" name="Rectangle 415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AOI12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40" name="Text Box 28"/>
          <p:cNvSpPr txBox="1">
            <a:spLocks noChangeAspect="1" noChangeArrowheads="1"/>
          </p:cNvSpPr>
          <p:nvPr/>
        </p:nvSpPr>
        <p:spPr bwMode="auto">
          <a:xfrm>
            <a:off x="2923763" y="4333876"/>
            <a:ext cx="661988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 smtClean="0"/>
              <a:t>inc</a:t>
            </a:r>
            <a:endParaRPr lang="en-US" altLang="sv-SE" dirty="0"/>
          </a:p>
        </p:txBody>
      </p:sp>
      <p:sp>
        <p:nvSpPr>
          <p:cNvPr id="77" name="Line 52"/>
          <p:cNvSpPr>
            <a:spLocks noChangeAspect="1" noChangeShapeType="1"/>
          </p:cNvSpPr>
          <p:nvPr/>
        </p:nvSpPr>
        <p:spPr bwMode="auto">
          <a:xfrm>
            <a:off x="785813" y="2211024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8" name="Line 53"/>
          <p:cNvSpPr>
            <a:spLocks noChangeAspect="1" noChangeShapeType="1"/>
          </p:cNvSpPr>
          <p:nvPr/>
        </p:nvSpPr>
        <p:spPr bwMode="auto">
          <a:xfrm>
            <a:off x="1498600" y="221102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79" name="Line 54"/>
          <p:cNvSpPr>
            <a:spLocks noChangeAspect="1" noChangeShapeType="1"/>
          </p:cNvSpPr>
          <p:nvPr/>
        </p:nvSpPr>
        <p:spPr bwMode="auto">
          <a:xfrm flipH="1">
            <a:off x="1349375" y="2472962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0" name="Line 55"/>
          <p:cNvSpPr>
            <a:spLocks noChangeAspect="1" noChangeShapeType="1"/>
          </p:cNvSpPr>
          <p:nvPr/>
        </p:nvSpPr>
        <p:spPr bwMode="auto">
          <a:xfrm>
            <a:off x="1349375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1" name="Line 56"/>
          <p:cNvSpPr>
            <a:spLocks noChangeAspect="1" noChangeShapeType="1"/>
          </p:cNvSpPr>
          <p:nvPr/>
        </p:nvSpPr>
        <p:spPr bwMode="auto">
          <a:xfrm>
            <a:off x="1349375" y="2774587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2" name="Line 57"/>
          <p:cNvSpPr>
            <a:spLocks noChangeAspect="1" noChangeShapeType="1"/>
          </p:cNvSpPr>
          <p:nvPr/>
        </p:nvSpPr>
        <p:spPr bwMode="auto">
          <a:xfrm>
            <a:off x="1498600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3" name="Line 58"/>
          <p:cNvSpPr>
            <a:spLocks noChangeAspect="1" noChangeShapeType="1"/>
          </p:cNvSpPr>
          <p:nvPr/>
        </p:nvSpPr>
        <p:spPr bwMode="auto">
          <a:xfrm flipH="1">
            <a:off x="1273175" y="2472962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4" name="Line 59"/>
          <p:cNvSpPr>
            <a:spLocks noChangeAspect="1" noChangeShapeType="1"/>
          </p:cNvSpPr>
          <p:nvPr/>
        </p:nvSpPr>
        <p:spPr bwMode="auto">
          <a:xfrm flipH="1">
            <a:off x="1011238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5" name="Oval 60"/>
          <p:cNvSpPr>
            <a:spLocks noChangeAspect="1" noChangeArrowheads="1"/>
          </p:cNvSpPr>
          <p:nvPr/>
        </p:nvSpPr>
        <p:spPr bwMode="auto">
          <a:xfrm>
            <a:off x="1198563" y="2585674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6" name="Line 61"/>
          <p:cNvSpPr>
            <a:spLocks noChangeAspect="1" noChangeShapeType="1"/>
          </p:cNvSpPr>
          <p:nvPr/>
        </p:nvSpPr>
        <p:spPr bwMode="auto">
          <a:xfrm>
            <a:off x="785813" y="5176838"/>
            <a:ext cx="1838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88" name="Oval 63"/>
          <p:cNvSpPr>
            <a:spLocks noChangeAspect="1" noChangeArrowheads="1"/>
          </p:cNvSpPr>
          <p:nvPr/>
        </p:nvSpPr>
        <p:spPr bwMode="auto">
          <a:xfrm>
            <a:off x="1462088" y="2174512"/>
            <a:ext cx="74612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89" name="Line 64"/>
          <p:cNvSpPr>
            <a:spLocks noChangeAspect="1" noChangeShapeType="1"/>
          </p:cNvSpPr>
          <p:nvPr/>
        </p:nvSpPr>
        <p:spPr bwMode="auto">
          <a:xfrm>
            <a:off x="1490785" y="3036524"/>
            <a:ext cx="12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0" name="Line 65"/>
          <p:cNvSpPr>
            <a:spLocks noChangeAspect="1" noChangeShapeType="1"/>
          </p:cNvSpPr>
          <p:nvPr/>
        </p:nvSpPr>
        <p:spPr bwMode="auto">
          <a:xfrm>
            <a:off x="2211388" y="2211024"/>
            <a:ext cx="0" cy="263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1" name="Line 66"/>
          <p:cNvSpPr>
            <a:spLocks noChangeAspect="1" noChangeShapeType="1"/>
          </p:cNvSpPr>
          <p:nvPr/>
        </p:nvSpPr>
        <p:spPr bwMode="auto">
          <a:xfrm flipH="1" flipV="1">
            <a:off x="2062163" y="247454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2" name="Line 67"/>
          <p:cNvSpPr>
            <a:spLocks noChangeAspect="1" noChangeShapeType="1"/>
          </p:cNvSpPr>
          <p:nvPr/>
        </p:nvSpPr>
        <p:spPr bwMode="auto">
          <a:xfrm>
            <a:off x="2062163" y="2472962"/>
            <a:ext cx="0" cy="3000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3" name="Line 68"/>
          <p:cNvSpPr>
            <a:spLocks noChangeAspect="1" noChangeShapeType="1"/>
          </p:cNvSpPr>
          <p:nvPr/>
        </p:nvSpPr>
        <p:spPr bwMode="auto">
          <a:xfrm>
            <a:off x="2062163" y="2772999"/>
            <a:ext cx="1492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4" name="Line 69"/>
          <p:cNvSpPr>
            <a:spLocks noChangeAspect="1" noChangeShapeType="1"/>
          </p:cNvSpPr>
          <p:nvPr/>
        </p:nvSpPr>
        <p:spPr bwMode="auto">
          <a:xfrm>
            <a:off x="2211388" y="2774587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5" name="Line 70"/>
          <p:cNvSpPr>
            <a:spLocks noChangeAspect="1" noChangeShapeType="1"/>
          </p:cNvSpPr>
          <p:nvPr/>
        </p:nvSpPr>
        <p:spPr bwMode="auto">
          <a:xfrm flipH="1">
            <a:off x="1987550" y="2474549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6" name="Line 71"/>
          <p:cNvSpPr>
            <a:spLocks noChangeAspect="1" noChangeShapeType="1"/>
          </p:cNvSpPr>
          <p:nvPr/>
        </p:nvSpPr>
        <p:spPr bwMode="auto">
          <a:xfrm flipH="1">
            <a:off x="1724025" y="2623774"/>
            <a:ext cx="1873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97" name="Oval 72"/>
          <p:cNvSpPr>
            <a:spLocks noChangeAspect="1" noChangeArrowheads="1"/>
          </p:cNvSpPr>
          <p:nvPr/>
        </p:nvSpPr>
        <p:spPr bwMode="auto">
          <a:xfrm>
            <a:off x="1911350" y="2580912"/>
            <a:ext cx="76200" cy="79375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8" name="Oval 73"/>
          <p:cNvSpPr>
            <a:spLocks noChangeAspect="1" noChangeArrowheads="1"/>
          </p:cNvSpPr>
          <p:nvPr/>
        </p:nvSpPr>
        <p:spPr bwMode="auto">
          <a:xfrm>
            <a:off x="2174875" y="2174512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99" name="Oval 74"/>
          <p:cNvSpPr>
            <a:spLocks noChangeAspect="1" noChangeArrowheads="1"/>
          </p:cNvSpPr>
          <p:nvPr/>
        </p:nvSpPr>
        <p:spPr bwMode="auto">
          <a:xfrm>
            <a:off x="2174875" y="3787775"/>
            <a:ext cx="74613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0" name="Line 75"/>
          <p:cNvSpPr>
            <a:spLocks noChangeAspect="1" noChangeShapeType="1"/>
          </p:cNvSpPr>
          <p:nvPr/>
        </p:nvSpPr>
        <p:spPr bwMode="auto">
          <a:xfrm>
            <a:off x="1836738" y="4401344"/>
            <a:ext cx="0" cy="2619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1" name="Line 76"/>
          <p:cNvSpPr>
            <a:spLocks noChangeAspect="1" noChangeShapeType="1"/>
          </p:cNvSpPr>
          <p:nvPr/>
        </p:nvSpPr>
        <p:spPr bwMode="auto">
          <a:xfrm flipH="1">
            <a:off x="1685925" y="4651375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2" name="Line 77"/>
          <p:cNvSpPr>
            <a:spLocks noChangeAspect="1" noChangeShapeType="1"/>
          </p:cNvSpPr>
          <p:nvPr/>
        </p:nvSpPr>
        <p:spPr bwMode="auto">
          <a:xfrm>
            <a:off x="1685925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3" name="Line 78"/>
          <p:cNvSpPr>
            <a:spLocks noChangeAspect="1" noChangeShapeType="1"/>
          </p:cNvSpPr>
          <p:nvPr/>
        </p:nvSpPr>
        <p:spPr bwMode="auto">
          <a:xfrm flipV="1">
            <a:off x="1685925" y="4953000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4" name="Line 79"/>
          <p:cNvSpPr>
            <a:spLocks noChangeAspect="1" noChangeShapeType="1"/>
          </p:cNvSpPr>
          <p:nvPr/>
        </p:nvSpPr>
        <p:spPr bwMode="auto">
          <a:xfrm>
            <a:off x="1836738" y="4951413"/>
            <a:ext cx="0" cy="1873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5" name="Line 80"/>
          <p:cNvSpPr>
            <a:spLocks noChangeAspect="1" noChangeShapeType="1"/>
          </p:cNvSpPr>
          <p:nvPr/>
        </p:nvSpPr>
        <p:spPr bwMode="auto">
          <a:xfrm flipH="1">
            <a:off x="1611313" y="4651375"/>
            <a:ext cx="0" cy="3016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6" name="Line 81"/>
          <p:cNvSpPr>
            <a:spLocks noChangeAspect="1" noChangeShapeType="1"/>
          </p:cNvSpPr>
          <p:nvPr/>
        </p:nvSpPr>
        <p:spPr bwMode="auto">
          <a:xfrm flipH="1">
            <a:off x="785813" y="4800600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07" name="Oval 82"/>
          <p:cNvSpPr>
            <a:spLocks noChangeAspect="1" noChangeArrowheads="1"/>
          </p:cNvSpPr>
          <p:nvPr/>
        </p:nvSpPr>
        <p:spPr bwMode="auto">
          <a:xfrm>
            <a:off x="1798638" y="5138738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8" name="Oval 83"/>
          <p:cNvSpPr>
            <a:spLocks noChangeAspect="1" noChangeArrowheads="1"/>
          </p:cNvSpPr>
          <p:nvPr/>
        </p:nvSpPr>
        <p:spPr bwMode="auto">
          <a:xfrm>
            <a:off x="1798638" y="3787775"/>
            <a:ext cx="76200" cy="74613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09" name="Line 84"/>
          <p:cNvSpPr>
            <a:spLocks noChangeAspect="1" noChangeShapeType="1"/>
          </p:cNvSpPr>
          <p:nvPr/>
        </p:nvSpPr>
        <p:spPr bwMode="auto">
          <a:xfrm>
            <a:off x="1836738" y="3825875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0" name="Line 85"/>
          <p:cNvSpPr>
            <a:spLocks noChangeAspect="1" noChangeShapeType="1"/>
          </p:cNvSpPr>
          <p:nvPr/>
        </p:nvSpPr>
        <p:spPr bwMode="auto">
          <a:xfrm flipH="1">
            <a:off x="1685925" y="4087813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1" name="Line 86"/>
          <p:cNvSpPr>
            <a:spLocks noChangeAspect="1" noChangeShapeType="1"/>
          </p:cNvSpPr>
          <p:nvPr/>
        </p:nvSpPr>
        <p:spPr bwMode="auto">
          <a:xfrm>
            <a:off x="1685925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2" name="Line 87"/>
          <p:cNvSpPr>
            <a:spLocks noChangeAspect="1" noChangeShapeType="1"/>
          </p:cNvSpPr>
          <p:nvPr/>
        </p:nvSpPr>
        <p:spPr bwMode="auto">
          <a:xfrm>
            <a:off x="1685925" y="4389438"/>
            <a:ext cx="1508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3" name="Line 88"/>
          <p:cNvSpPr>
            <a:spLocks noChangeAspect="1" noChangeShapeType="1"/>
          </p:cNvSpPr>
          <p:nvPr/>
        </p:nvSpPr>
        <p:spPr bwMode="auto">
          <a:xfrm flipH="1">
            <a:off x="1611313" y="4089400"/>
            <a:ext cx="0" cy="3000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4" name="Line 89"/>
          <p:cNvSpPr>
            <a:spLocks noChangeAspect="1" noChangeShapeType="1"/>
          </p:cNvSpPr>
          <p:nvPr/>
        </p:nvSpPr>
        <p:spPr bwMode="auto">
          <a:xfrm flipH="1">
            <a:off x="785813" y="4238625"/>
            <a:ext cx="825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5" name="Line 90"/>
          <p:cNvSpPr>
            <a:spLocks noChangeAspect="1" noChangeShapeType="1"/>
          </p:cNvSpPr>
          <p:nvPr/>
        </p:nvSpPr>
        <p:spPr bwMode="auto">
          <a:xfrm>
            <a:off x="1349375" y="2885713"/>
            <a:ext cx="0" cy="191012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6" name="Line 91"/>
          <p:cNvSpPr>
            <a:spLocks noChangeAspect="1" noChangeShapeType="1"/>
          </p:cNvSpPr>
          <p:nvPr/>
        </p:nvSpPr>
        <p:spPr bwMode="auto">
          <a:xfrm>
            <a:off x="1724025" y="2623774"/>
            <a:ext cx="0" cy="2619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7" name="Line 92"/>
          <p:cNvSpPr>
            <a:spLocks noChangeAspect="1" noChangeShapeType="1"/>
          </p:cNvSpPr>
          <p:nvPr/>
        </p:nvSpPr>
        <p:spPr bwMode="auto">
          <a:xfrm flipH="1">
            <a:off x="1349375" y="2885712"/>
            <a:ext cx="3746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18" name="Text Box 93"/>
          <p:cNvSpPr txBox="1">
            <a:spLocks noChangeAspect="1" noChangeArrowheads="1"/>
          </p:cNvSpPr>
          <p:nvPr/>
        </p:nvSpPr>
        <p:spPr bwMode="auto">
          <a:xfrm>
            <a:off x="298450" y="4537075"/>
            <a:ext cx="6746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inb</a:t>
            </a:r>
            <a:endParaRPr lang="en-US" altLang="sv-SE"/>
          </a:p>
        </p:txBody>
      </p:sp>
      <p:sp>
        <p:nvSpPr>
          <p:cNvPr id="119" name="Text Box 94"/>
          <p:cNvSpPr txBox="1">
            <a:spLocks noChangeAspect="1" noChangeArrowheads="1"/>
          </p:cNvSpPr>
          <p:nvPr/>
        </p:nvSpPr>
        <p:spPr bwMode="auto">
          <a:xfrm>
            <a:off x="306388" y="4035425"/>
            <a:ext cx="6667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ina</a:t>
            </a:r>
            <a:endParaRPr lang="en-US" altLang="sv-SE"/>
          </a:p>
        </p:txBody>
      </p:sp>
      <p:sp>
        <p:nvSpPr>
          <p:cNvPr id="120" name="Text Box 95"/>
          <p:cNvSpPr txBox="1">
            <a:spLocks noChangeAspect="1" noChangeArrowheads="1"/>
          </p:cNvSpPr>
          <p:nvPr/>
        </p:nvSpPr>
        <p:spPr bwMode="auto">
          <a:xfrm>
            <a:off x="2898531" y="3638550"/>
            <a:ext cx="6350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out</a:t>
            </a:r>
            <a:endParaRPr lang="en-US" altLang="sv-SE"/>
          </a:p>
        </p:txBody>
      </p:sp>
      <p:sp>
        <p:nvSpPr>
          <p:cNvPr id="143" name="Text Box 96"/>
          <p:cNvSpPr txBox="1">
            <a:spLocks noChangeAspect="1" noChangeArrowheads="1"/>
          </p:cNvSpPr>
          <p:nvPr/>
        </p:nvSpPr>
        <p:spPr bwMode="auto">
          <a:xfrm>
            <a:off x="2587625" y="1985599"/>
            <a:ext cx="7127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DD</a:t>
            </a:r>
            <a:endParaRPr lang="en-US" altLang="sv-SE"/>
          </a:p>
        </p:txBody>
      </p:sp>
      <p:sp>
        <p:nvSpPr>
          <p:cNvPr id="144" name="Text Box 97"/>
          <p:cNvSpPr txBox="1">
            <a:spLocks noChangeAspect="1" noChangeArrowheads="1"/>
          </p:cNvSpPr>
          <p:nvPr/>
        </p:nvSpPr>
        <p:spPr bwMode="auto">
          <a:xfrm>
            <a:off x="2587625" y="4989513"/>
            <a:ext cx="712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V</a:t>
            </a:r>
            <a:r>
              <a:rPr lang="en-US" altLang="sv-SE" sz="1400" baseline="-25000"/>
              <a:t>SS</a:t>
            </a:r>
            <a:endParaRPr lang="en-US" altLang="sv-SE"/>
          </a:p>
        </p:txBody>
      </p:sp>
      <p:sp>
        <p:nvSpPr>
          <p:cNvPr id="145" name="Line 98"/>
          <p:cNvSpPr>
            <a:spLocks noChangeAspect="1" noChangeShapeType="1"/>
          </p:cNvSpPr>
          <p:nvPr/>
        </p:nvSpPr>
        <p:spPr bwMode="auto">
          <a:xfrm>
            <a:off x="1011238" y="2623774"/>
            <a:ext cx="0" cy="16148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 dirty="0"/>
          </a:p>
        </p:txBody>
      </p:sp>
      <p:sp>
        <p:nvSpPr>
          <p:cNvPr id="146" name="Oval 99"/>
          <p:cNvSpPr>
            <a:spLocks noChangeAspect="1" noChangeArrowheads="1"/>
          </p:cNvSpPr>
          <p:nvPr/>
        </p:nvSpPr>
        <p:spPr bwMode="auto">
          <a:xfrm>
            <a:off x="1311275" y="4764088"/>
            <a:ext cx="74613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47" name="Oval 100"/>
          <p:cNvSpPr>
            <a:spLocks noChangeAspect="1" noChangeArrowheads="1"/>
          </p:cNvSpPr>
          <p:nvPr/>
        </p:nvSpPr>
        <p:spPr bwMode="auto">
          <a:xfrm>
            <a:off x="973138" y="4200525"/>
            <a:ext cx="76200" cy="762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148" name="Group 147"/>
          <p:cNvGrpSpPr/>
          <p:nvPr/>
        </p:nvGrpSpPr>
        <p:grpSpPr>
          <a:xfrm flipH="1">
            <a:off x="2204276" y="3825874"/>
            <a:ext cx="713551" cy="1350963"/>
            <a:chOff x="2051568" y="930098"/>
            <a:chExt cx="713551" cy="1350963"/>
          </a:xfrm>
        </p:grpSpPr>
        <p:sp>
          <p:nvSpPr>
            <p:cNvPr id="149" name="Line 50"/>
            <p:cNvSpPr>
              <a:spLocks noChangeAspect="1" noChangeShapeType="1"/>
            </p:cNvSpPr>
            <p:nvPr/>
          </p:nvSpPr>
          <p:spPr bwMode="auto">
            <a:xfrm flipV="1">
              <a:off x="2761944" y="1762923"/>
              <a:ext cx="0" cy="5181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0" name="Line 51"/>
            <p:cNvSpPr>
              <a:spLocks noChangeShapeType="1"/>
            </p:cNvSpPr>
            <p:nvPr/>
          </p:nvSpPr>
          <p:spPr bwMode="auto">
            <a:xfrm flipH="1" flipV="1">
              <a:off x="2617481" y="1762925"/>
              <a:ext cx="1476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Line 52"/>
            <p:cNvSpPr>
              <a:spLocks noChangeAspect="1" noChangeShapeType="1"/>
            </p:cNvSpPr>
            <p:nvPr/>
          </p:nvSpPr>
          <p:spPr bwMode="auto">
            <a:xfrm flipV="1">
              <a:off x="2617481" y="1477175"/>
              <a:ext cx="1588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2" name="Line 53"/>
            <p:cNvSpPr>
              <a:spLocks noChangeShapeType="1"/>
            </p:cNvSpPr>
            <p:nvPr/>
          </p:nvSpPr>
          <p:spPr bwMode="auto">
            <a:xfrm flipV="1">
              <a:off x="2617481" y="1477175"/>
              <a:ext cx="14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Line 54"/>
            <p:cNvSpPr>
              <a:spLocks noChangeAspect="1" noChangeShapeType="1"/>
            </p:cNvSpPr>
            <p:nvPr/>
          </p:nvSpPr>
          <p:spPr bwMode="auto">
            <a:xfrm flipV="1">
              <a:off x="2760356" y="930098"/>
              <a:ext cx="0" cy="547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4" name="Line 55"/>
            <p:cNvSpPr>
              <a:spLocks noChangeShapeType="1"/>
            </p:cNvSpPr>
            <p:nvPr/>
          </p:nvSpPr>
          <p:spPr bwMode="auto">
            <a:xfrm flipH="1" flipV="1">
              <a:off x="2556178" y="1477175"/>
              <a:ext cx="0" cy="285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5" name="Line 56"/>
            <p:cNvSpPr>
              <a:spLocks noChangeAspect="1" noChangeShapeType="1"/>
            </p:cNvSpPr>
            <p:nvPr/>
          </p:nvSpPr>
          <p:spPr bwMode="auto">
            <a:xfrm flipH="1" flipV="1">
              <a:off x="2051568" y="1621636"/>
              <a:ext cx="504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57" name="Oval 82"/>
          <p:cNvSpPr>
            <a:spLocks noChangeAspect="1" noChangeArrowheads="1"/>
          </p:cNvSpPr>
          <p:nvPr/>
        </p:nvSpPr>
        <p:spPr bwMode="auto">
          <a:xfrm>
            <a:off x="2169814" y="5144841"/>
            <a:ext cx="76200" cy="74612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58" name="Line 64"/>
          <p:cNvSpPr>
            <a:spLocks noChangeAspect="1" noChangeShapeType="1"/>
          </p:cNvSpPr>
          <p:nvPr/>
        </p:nvSpPr>
        <p:spPr bwMode="auto">
          <a:xfrm>
            <a:off x="1819031" y="3821969"/>
            <a:ext cx="11255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59" name="Line 50"/>
          <p:cNvSpPr>
            <a:spLocks noChangeAspect="1" noChangeShapeType="1"/>
          </p:cNvSpPr>
          <p:nvPr/>
        </p:nvSpPr>
        <p:spPr bwMode="auto">
          <a:xfrm flipV="1">
            <a:off x="1834577" y="3580301"/>
            <a:ext cx="1588" cy="2492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0" name="Line 51"/>
          <p:cNvSpPr>
            <a:spLocks noChangeShapeType="1"/>
          </p:cNvSpPr>
          <p:nvPr/>
        </p:nvSpPr>
        <p:spPr bwMode="auto">
          <a:xfrm flipH="1" flipV="1">
            <a:off x="1840195" y="3580301"/>
            <a:ext cx="1476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1" name="Line 52"/>
          <p:cNvSpPr>
            <a:spLocks noChangeShapeType="1"/>
          </p:cNvSpPr>
          <p:nvPr/>
        </p:nvSpPr>
        <p:spPr bwMode="auto">
          <a:xfrm flipV="1">
            <a:off x="2059018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2" name="Line 53"/>
          <p:cNvSpPr>
            <a:spLocks noChangeShapeType="1"/>
          </p:cNvSpPr>
          <p:nvPr/>
        </p:nvSpPr>
        <p:spPr bwMode="auto">
          <a:xfrm flipV="1">
            <a:off x="1840195" y="3294551"/>
            <a:ext cx="14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3" name="Line 54"/>
          <p:cNvSpPr>
            <a:spLocks noChangeAspect="1" noChangeShapeType="1"/>
          </p:cNvSpPr>
          <p:nvPr/>
        </p:nvSpPr>
        <p:spPr bwMode="auto">
          <a:xfrm flipV="1">
            <a:off x="1834577" y="3043726"/>
            <a:ext cx="1588" cy="2508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" name="Line 55"/>
          <p:cNvSpPr>
            <a:spLocks noChangeShapeType="1"/>
          </p:cNvSpPr>
          <p:nvPr/>
        </p:nvSpPr>
        <p:spPr bwMode="auto">
          <a:xfrm flipH="1" flipV="1">
            <a:off x="1987581" y="3294551"/>
            <a:ext cx="0" cy="285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" name="Line 56"/>
          <p:cNvSpPr>
            <a:spLocks noChangeAspect="1" noChangeShapeType="1"/>
          </p:cNvSpPr>
          <p:nvPr/>
        </p:nvSpPr>
        <p:spPr bwMode="auto">
          <a:xfrm flipH="1" flipV="1">
            <a:off x="2061334" y="3437426"/>
            <a:ext cx="63421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" name="Line 98"/>
          <p:cNvSpPr>
            <a:spLocks noChangeAspect="1" noChangeShapeType="1"/>
          </p:cNvSpPr>
          <p:nvPr/>
        </p:nvSpPr>
        <p:spPr bwMode="auto">
          <a:xfrm>
            <a:off x="2703365" y="3434000"/>
            <a:ext cx="0" cy="1080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grpSp>
        <p:nvGrpSpPr>
          <p:cNvPr id="239" name="Group 238"/>
          <p:cNvGrpSpPr/>
          <p:nvPr/>
        </p:nvGrpSpPr>
        <p:grpSpPr>
          <a:xfrm>
            <a:off x="6437134" y="4275091"/>
            <a:ext cx="144734" cy="972000"/>
            <a:chOff x="3876186" y="4256916"/>
            <a:chExt cx="144734" cy="972000"/>
          </a:xfrm>
        </p:grpSpPr>
        <p:sp>
          <p:nvSpPr>
            <p:cNvPr id="242" name="Rectangle 3817"/>
            <p:cNvSpPr>
              <a:spLocks noChangeAspect="1" noChangeArrowheads="1"/>
            </p:cNvSpPr>
            <p:nvPr/>
          </p:nvSpPr>
          <p:spPr bwMode="auto">
            <a:xfrm>
              <a:off x="3889528" y="4312980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3808"/>
            <p:cNvSpPr>
              <a:spLocks noChangeArrowheads="1"/>
            </p:cNvSpPr>
            <p:nvPr/>
          </p:nvSpPr>
          <p:spPr bwMode="auto">
            <a:xfrm>
              <a:off x="3876186" y="4256916"/>
              <a:ext cx="144734" cy="97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94637" y="3586939"/>
            <a:ext cx="1567520" cy="929393"/>
            <a:chOff x="5694637" y="3586939"/>
            <a:chExt cx="1567520" cy="929393"/>
          </a:xfrm>
        </p:grpSpPr>
        <p:sp>
          <p:nvSpPr>
            <p:cNvPr id="271" name="Rectangle 3830"/>
            <p:cNvSpPr>
              <a:spLocks noChangeAspect="1" noChangeArrowheads="1"/>
            </p:cNvSpPr>
            <p:nvPr/>
          </p:nvSpPr>
          <p:spPr bwMode="auto">
            <a:xfrm>
              <a:off x="6850416" y="432152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8" name="Rectangle 3845"/>
            <p:cNvSpPr>
              <a:spLocks noChangeArrowheads="1"/>
            </p:cNvSpPr>
            <p:nvPr/>
          </p:nvSpPr>
          <p:spPr bwMode="auto">
            <a:xfrm>
              <a:off x="6851391" y="3667564"/>
              <a:ext cx="126000" cy="82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0" name="Text Box 95"/>
            <p:cNvSpPr txBox="1">
              <a:spLocks noChangeAspect="1" noChangeArrowheads="1"/>
            </p:cNvSpPr>
            <p:nvPr/>
          </p:nvSpPr>
          <p:spPr bwMode="auto">
            <a:xfrm>
              <a:off x="6991048" y="3586939"/>
              <a:ext cx="271109" cy="238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dirty="0" smtClean="0"/>
                <a:t>out</a:t>
              </a:r>
              <a:endParaRPr lang="en-US" altLang="sv-SE" sz="1100" dirty="0"/>
            </a:p>
          </p:txBody>
        </p:sp>
        <p:sp>
          <p:nvSpPr>
            <p:cNvPr id="433" name="Rectangle 432"/>
            <p:cNvSpPr>
              <a:spLocks noChangeArrowheads="1"/>
            </p:cNvSpPr>
            <p:nvPr/>
          </p:nvSpPr>
          <p:spPr bwMode="auto">
            <a:xfrm>
              <a:off x="5712552" y="4340067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34" name="Rectangle 3808"/>
            <p:cNvSpPr>
              <a:spLocks noChangeArrowheads="1"/>
            </p:cNvSpPr>
            <p:nvPr/>
          </p:nvSpPr>
          <p:spPr bwMode="auto">
            <a:xfrm>
              <a:off x="5700280" y="4084332"/>
              <a:ext cx="144734" cy="432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435" name="Rectangle 9297"/>
            <p:cNvSpPr>
              <a:spLocks noChangeArrowheads="1"/>
            </p:cNvSpPr>
            <p:nvPr/>
          </p:nvSpPr>
          <p:spPr bwMode="auto">
            <a:xfrm>
              <a:off x="5694637" y="3939186"/>
              <a:ext cx="1152000" cy="144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6350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9" name="Rectangle 3821"/>
            <p:cNvSpPr>
              <a:spLocks noChangeAspect="1" noChangeArrowheads="1"/>
            </p:cNvSpPr>
            <p:nvPr/>
          </p:nvSpPr>
          <p:spPr bwMode="auto">
            <a:xfrm rot="10800000">
              <a:off x="6856871" y="3703852"/>
              <a:ext cx="121698" cy="118800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33" name="Text Box 30"/>
          <p:cNvSpPr txBox="1">
            <a:spLocks noChangeAspect="1" noChangeArrowheads="1"/>
          </p:cNvSpPr>
          <p:nvPr/>
        </p:nvSpPr>
        <p:spPr bwMode="auto">
          <a:xfrm>
            <a:off x="6281491" y="4849853"/>
            <a:ext cx="604830" cy="234155"/>
          </a:xfrm>
          <a:prstGeom prst="rect">
            <a:avLst/>
          </a:prstGeom>
          <a:noFill/>
          <a:ln>
            <a:noFill/>
          </a:ln>
        </p:spPr>
        <p:txBody>
          <a:bodyPr lIns="54000" tIns="18000" rIns="54000" bIns="18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000" dirty="0" smtClean="0">
                <a:latin typeface="Calibri" panose="020F0502020204030204" pitchFamily="34" charset="0"/>
              </a:rPr>
              <a:t>AOI12</a:t>
            </a:r>
            <a:endParaRPr lang="en-US" altLang="sv-SE" sz="1000" dirty="0">
              <a:latin typeface="Calibri" panose="020F050202020403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04456" y="2334244"/>
            <a:ext cx="900000" cy="239756"/>
            <a:chOff x="5704456" y="2334244"/>
            <a:chExt cx="900000" cy="239756"/>
          </a:xfrm>
        </p:grpSpPr>
        <p:sp>
          <p:nvSpPr>
            <p:cNvPr id="195" name="Rectangle 9296"/>
            <p:cNvSpPr>
              <a:spLocks noChangeAspect="1" noChangeArrowheads="1"/>
            </p:cNvSpPr>
            <p:nvPr/>
          </p:nvSpPr>
          <p:spPr bwMode="auto">
            <a:xfrm>
              <a:off x="5711202" y="2374157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6" name="Rectangle 9296"/>
            <p:cNvSpPr>
              <a:spLocks noChangeAspect="1" noChangeArrowheads="1"/>
            </p:cNvSpPr>
            <p:nvPr/>
          </p:nvSpPr>
          <p:spPr bwMode="auto">
            <a:xfrm>
              <a:off x="6475298" y="2366406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04456" y="2448000"/>
              <a:ext cx="900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571688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67500" y="2334244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87" name="Down Arrow 186"/>
          <p:cNvSpPr/>
          <p:nvPr/>
        </p:nvSpPr>
        <p:spPr bwMode="auto">
          <a:xfrm rot="10800000">
            <a:off x="1874838" y="5247091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88" name="Group 187"/>
          <p:cNvGrpSpPr/>
          <p:nvPr/>
        </p:nvGrpSpPr>
        <p:grpSpPr>
          <a:xfrm>
            <a:off x="1705050" y="3483552"/>
            <a:ext cx="643412" cy="321320"/>
            <a:chOff x="1241048" y="2042064"/>
            <a:chExt cx="643412" cy="321320"/>
          </a:xfrm>
        </p:grpSpPr>
        <p:sp>
          <p:nvSpPr>
            <p:cNvPr id="190" name="Down Arrow 189"/>
            <p:cNvSpPr/>
            <p:nvPr/>
          </p:nvSpPr>
          <p:spPr bwMode="auto">
            <a:xfrm>
              <a:off x="1600119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91" name="Down Arrow 190"/>
            <p:cNvSpPr/>
            <p:nvPr/>
          </p:nvSpPr>
          <p:spPr bwMode="auto">
            <a:xfrm>
              <a:off x="1241048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66264" y="1563436"/>
            <a:ext cx="143108" cy="756000"/>
            <a:chOff x="6066264" y="1563436"/>
            <a:chExt cx="143108" cy="756000"/>
          </a:xfrm>
        </p:grpSpPr>
        <p:sp>
          <p:nvSpPr>
            <p:cNvPr id="237" name="Rectangle 9296"/>
            <p:cNvSpPr>
              <a:spLocks noChangeAspect="1" noChangeArrowheads="1"/>
            </p:cNvSpPr>
            <p:nvPr/>
          </p:nvSpPr>
          <p:spPr bwMode="auto">
            <a:xfrm>
              <a:off x="6090728" y="2127161"/>
              <a:ext cx="115887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38" name="Rectangle 3814"/>
            <p:cNvSpPr>
              <a:spLocks noChangeArrowheads="1"/>
            </p:cNvSpPr>
            <p:nvPr/>
          </p:nvSpPr>
          <p:spPr bwMode="auto">
            <a:xfrm>
              <a:off x="6066264" y="1563436"/>
              <a:ext cx="143108" cy="756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194" name="Down Arrow 193"/>
          <p:cNvSpPr/>
          <p:nvPr/>
        </p:nvSpPr>
        <p:spPr bwMode="auto">
          <a:xfrm>
            <a:off x="1675516" y="1848743"/>
            <a:ext cx="284341" cy="309100"/>
          </a:xfrm>
          <a:prstGeom prst="down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0" name="Group 199"/>
          <p:cNvGrpSpPr/>
          <p:nvPr/>
        </p:nvGrpSpPr>
        <p:grpSpPr>
          <a:xfrm rot="10800000">
            <a:off x="1360586" y="3059622"/>
            <a:ext cx="964689" cy="313082"/>
            <a:chOff x="1241048" y="2050302"/>
            <a:chExt cx="964689" cy="313082"/>
          </a:xfrm>
        </p:grpSpPr>
        <p:sp>
          <p:nvSpPr>
            <p:cNvPr id="201" name="Down Arrow 200"/>
            <p:cNvSpPr/>
            <p:nvPr/>
          </p:nvSpPr>
          <p:spPr bwMode="auto">
            <a:xfrm>
              <a:off x="1921396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02" name="Down Arrow 201"/>
            <p:cNvSpPr/>
            <p:nvPr/>
          </p:nvSpPr>
          <p:spPr bwMode="auto">
            <a:xfrm>
              <a:off x="1241048" y="2050302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851387" y="2294436"/>
            <a:ext cx="126000" cy="1368000"/>
            <a:chOff x="6851387" y="2294436"/>
            <a:chExt cx="126000" cy="1368000"/>
          </a:xfrm>
        </p:grpSpPr>
        <p:sp>
          <p:nvSpPr>
            <p:cNvPr id="204" name="Rectangle 9050"/>
            <p:cNvSpPr>
              <a:spLocks noChangeAspect="1" noChangeArrowheads="1"/>
            </p:cNvSpPr>
            <p:nvPr/>
          </p:nvSpPr>
          <p:spPr bwMode="auto">
            <a:xfrm>
              <a:off x="6853354" y="2371059"/>
              <a:ext cx="114300" cy="1158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03" name="Rectangle 3845"/>
            <p:cNvSpPr>
              <a:spLocks noChangeArrowheads="1"/>
            </p:cNvSpPr>
            <p:nvPr/>
          </p:nvSpPr>
          <p:spPr bwMode="auto">
            <a:xfrm>
              <a:off x="6851387" y="2294436"/>
              <a:ext cx="126000" cy="1368000"/>
            </a:xfrm>
            <a:prstGeom prst="rect">
              <a:avLst/>
            </a:prstGeom>
            <a:solidFill>
              <a:srgbClr val="0070C0">
                <a:alpha val="70195"/>
              </a:srgbClr>
            </a:solidFill>
            <a:ln w="9525">
              <a:solidFill>
                <a:srgbClr val="0070C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205" name="Freeform 204"/>
          <p:cNvSpPr/>
          <p:nvPr/>
        </p:nvSpPr>
        <p:spPr bwMode="auto">
          <a:xfrm flipV="1">
            <a:off x="1838241" y="3862388"/>
            <a:ext cx="366036" cy="12595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6" name="Freeform 205"/>
          <p:cNvSpPr/>
          <p:nvPr/>
        </p:nvSpPr>
        <p:spPr bwMode="auto">
          <a:xfrm>
            <a:off x="1506282" y="2223581"/>
            <a:ext cx="739731" cy="1605957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0 w 601444"/>
              <a:gd name="connsiteY0" fmla="*/ 630609 h 1265995"/>
              <a:gd name="connsiteX1" fmla="*/ 49509 w 601444"/>
              <a:gd name="connsiteY1" fmla="*/ 55033 h 1265995"/>
              <a:gd name="connsiteX2" fmla="*/ 90698 w 601444"/>
              <a:gd name="connsiteY2" fmla="*/ 22081 h 1265995"/>
              <a:gd name="connsiteX3" fmla="*/ 263693 w 601444"/>
              <a:gd name="connsiteY3" fmla="*/ 13844 h 1265995"/>
              <a:gd name="connsiteX4" fmla="*/ 354309 w 601444"/>
              <a:gd name="connsiteY4" fmla="*/ 22081 h 1265995"/>
              <a:gd name="connsiteX5" fmla="*/ 411974 w 601444"/>
              <a:gd name="connsiteY5" fmla="*/ 38557 h 1265995"/>
              <a:gd name="connsiteX6" fmla="*/ 461401 w 601444"/>
              <a:gd name="connsiteY6" fmla="*/ 71508 h 1265995"/>
              <a:gd name="connsiteX7" fmla="*/ 510828 w 601444"/>
              <a:gd name="connsiteY7" fmla="*/ 112698 h 1265995"/>
              <a:gd name="connsiteX8" fmla="*/ 535542 w 601444"/>
              <a:gd name="connsiteY8" fmla="*/ 162125 h 1265995"/>
              <a:gd name="connsiteX9" fmla="*/ 552017 w 601444"/>
              <a:gd name="connsiteY9" fmla="*/ 195076 h 1265995"/>
              <a:gd name="connsiteX10" fmla="*/ 560255 w 601444"/>
              <a:gd name="connsiteY10" fmla="*/ 219790 h 1265995"/>
              <a:gd name="connsiteX11" fmla="*/ 576731 w 601444"/>
              <a:gd name="connsiteY11" fmla="*/ 244503 h 1265995"/>
              <a:gd name="connsiteX12" fmla="*/ 584969 w 601444"/>
              <a:gd name="connsiteY12" fmla="*/ 277454 h 1265995"/>
              <a:gd name="connsiteX13" fmla="*/ 593206 w 601444"/>
              <a:gd name="connsiteY13" fmla="*/ 302168 h 1265995"/>
              <a:gd name="connsiteX14" fmla="*/ 601444 w 601444"/>
              <a:gd name="connsiteY14" fmla="*/ 401022 h 1265995"/>
              <a:gd name="connsiteX15" fmla="*/ 593206 w 601444"/>
              <a:gd name="connsiteY15" fmla="*/ 458687 h 1265995"/>
              <a:gd name="connsiteX16" fmla="*/ 568493 w 601444"/>
              <a:gd name="connsiteY16" fmla="*/ 508114 h 1265995"/>
              <a:gd name="connsiteX17" fmla="*/ 552017 w 601444"/>
              <a:gd name="connsiteY17" fmla="*/ 541065 h 1265995"/>
              <a:gd name="connsiteX18" fmla="*/ 494352 w 601444"/>
              <a:gd name="connsiteY18" fmla="*/ 598730 h 1265995"/>
              <a:gd name="connsiteX19" fmla="*/ 469639 w 601444"/>
              <a:gd name="connsiteY19" fmla="*/ 615206 h 1265995"/>
              <a:gd name="connsiteX20" fmla="*/ 444925 w 601444"/>
              <a:gd name="connsiteY20" fmla="*/ 672871 h 1265995"/>
              <a:gd name="connsiteX21" fmla="*/ 436687 w 601444"/>
              <a:gd name="connsiteY21" fmla="*/ 730535 h 1265995"/>
              <a:gd name="connsiteX22" fmla="*/ 420212 w 601444"/>
              <a:gd name="connsiteY22" fmla="*/ 788200 h 1265995"/>
              <a:gd name="connsiteX23" fmla="*/ 428450 w 601444"/>
              <a:gd name="connsiteY23" fmla="*/ 1265995 h 1265995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9069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  <a:gd name="connsiteX0" fmla="*/ 0 w 601444"/>
              <a:gd name="connsiteY0" fmla="*/ 622892 h 1258278"/>
              <a:gd name="connsiteX1" fmla="*/ 40365 w 601444"/>
              <a:gd name="connsiteY1" fmla="*/ 176275 h 1258278"/>
              <a:gd name="connsiteX2" fmla="*/ 182138 w 601444"/>
              <a:gd name="connsiteY2" fmla="*/ 14364 h 1258278"/>
              <a:gd name="connsiteX3" fmla="*/ 263693 w 601444"/>
              <a:gd name="connsiteY3" fmla="*/ 6127 h 1258278"/>
              <a:gd name="connsiteX4" fmla="*/ 354309 w 601444"/>
              <a:gd name="connsiteY4" fmla="*/ 14364 h 1258278"/>
              <a:gd name="connsiteX5" fmla="*/ 411974 w 601444"/>
              <a:gd name="connsiteY5" fmla="*/ 30840 h 1258278"/>
              <a:gd name="connsiteX6" fmla="*/ 461401 w 601444"/>
              <a:gd name="connsiteY6" fmla="*/ 63791 h 1258278"/>
              <a:gd name="connsiteX7" fmla="*/ 510828 w 601444"/>
              <a:gd name="connsiteY7" fmla="*/ 104981 h 1258278"/>
              <a:gd name="connsiteX8" fmla="*/ 535542 w 601444"/>
              <a:gd name="connsiteY8" fmla="*/ 154408 h 1258278"/>
              <a:gd name="connsiteX9" fmla="*/ 552017 w 601444"/>
              <a:gd name="connsiteY9" fmla="*/ 187359 h 1258278"/>
              <a:gd name="connsiteX10" fmla="*/ 560255 w 601444"/>
              <a:gd name="connsiteY10" fmla="*/ 212073 h 1258278"/>
              <a:gd name="connsiteX11" fmla="*/ 576731 w 601444"/>
              <a:gd name="connsiteY11" fmla="*/ 236786 h 1258278"/>
              <a:gd name="connsiteX12" fmla="*/ 584969 w 601444"/>
              <a:gd name="connsiteY12" fmla="*/ 269737 h 1258278"/>
              <a:gd name="connsiteX13" fmla="*/ 593206 w 601444"/>
              <a:gd name="connsiteY13" fmla="*/ 294451 h 1258278"/>
              <a:gd name="connsiteX14" fmla="*/ 601444 w 601444"/>
              <a:gd name="connsiteY14" fmla="*/ 393305 h 1258278"/>
              <a:gd name="connsiteX15" fmla="*/ 593206 w 601444"/>
              <a:gd name="connsiteY15" fmla="*/ 450970 h 1258278"/>
              <a:gd name="connsiteX16" fmla="*/ 568493 w 601444"/>
              <a:gd name="connsiteY16" fmla="*/ 500397 h 1258278"/>
              <a:gd name="connsiteX17" fmla="*/ 552017 w 601444"/>
              <a:gd name="connsiteY17" fmla="*/ 533348 h 1258278"/>
              <a:gd name="connsiteX18" fmla="*/ 494352 w 601444"/>
              <a:gd name="connsiteY18" fmla="*/ 591013 h 1258278"/>
              <a:gd name="connsiteX19" fmla="*/ 469639 w 601444"/>
              <a:gd name="connsiteY19" fmla="*/ 607489 h 1258278"/>
              <a:gd name="connsiteX20" fmla="*/ 444925 w 601444"/>
              <a:gd name="connsiteY20" fmla="*/ 665154 h 1258278"/>
              <a:gd name="connsiteX21" fmla="*/ 436687 w 601444"/>
              <a:gd name="connsiteY21" fmla="*/ 722818 h 1258278"/>
              <a:gd name="connsiteX22" fmla="*/ 420212 w 601444"/>
              <a:gd name="connsiteY22" fmla="*/ 780483 h 1258278"/>
              <a:gd name="connsiteX23" fmla="*/ 428450 w 601444"/>
              <a:gd name="connsiteY23" fmla="*/ 1258278 h 1258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01444" h="1258278">
                <a:moveTo>
                  <a:pt x="0" y="622892"/>
                </a:moveTo>
                <a:cubicBezTo>
                  <a:pt x="43935" y="433422"/>
                  <a:pt x="10009" y="277696"/>
                  <a:pt x="40365" y="176275"/>
                </a:cubicBezTo>
                <a:cubicBezTo>
                  <a:pt x="70721" y="74854"/>
                  <a:pt x="144917" y="42722"/>
                  <a:pt x="182138" y="14364"/>
                </a:cubicBezTo>
                <a:cubicBezTo>
                  <a:pt x="219359" y="-13994"/>
                  <a:pt x="206028" y="8873"/>
                  <a:pt x="263693" y="6127"/>
                </a:cubicBezTo>
                <a:cubicBezTo>
                  <a:pt x="293898" y="8873"/>
                  <a:pt x="324245" y="10356"/>
                  <a:pt x="354309" y="14364"/>
                </a:cubicBezTo>
                <a:cubicBezTo>
                  <a:pt x="371547" y="16662"/>
                  <a:pt x="395032" y="25193"/>
                  <a:pt x="411974" y="30840"/>
                </a:cubicBezTo>
                <a:cubicBezTo>
                  <a:pt x="428450" y="41824"/>
                  <a:pt x="447399" y="49789"/>
                  <a:pt x="461401" y="63791"/>
                </a:cubicBezTo>
                <a:cubicBezTo>
                  <a:pt x="493116" y="95506"/>
                  <a:pt x="476421" y="82042"/>
                  <a:pt x="510828" y="104981"/>
                </a:cubicBezTo>
                <a:cubicBezTo>
                  <a:pt x="525933" y="150293"/>
                  <a:pt x="509990" y="109691"/>
                  <a:pt x="535542" y="154408"/>
                </a:cubicBezTo>
                <a:cubicBezTo>
                  <a:pt x="541635" y="165070"/>
                  <a:pt x="547180" y="176072"/>
                  <a:pt x="552017" y="187359"/>
                </a:cubicBezTo>
                <a:cubicBezTo>
                  <a:pt x="555438" y="195341"/>
                  <a:pt x="556372" y="204306"/>
                  <a:pt x="560255" y="212073"/>
                </a:cubicBezTo>
                <a:cubicBezTo>
                  <a:pt x="564683" y="220928"/>
                  <a:pt x="571239" y="228548"/>
                  <a:pt x="576731" y="236786"/>
                </a:cubicBezTo>
                <a:cubicBezTo>
                  <a:pt x="579477" y="247770"/>
                  <a:pt x="581859" y="258851"/>
                  <a:pt x="584969" y="269737"/>
                </a:cubicBezTo>
                <a:cubicBezTo>
                  <a:pt x="587354" y="278086"/>
                  <a:pt x="592058" y="285844"/>
                  <a:pt x="593206" y="294451"/>
                </a:cubicBezTo>
                <a:cubicBezTo>
                  <a:pt x="597576" y="327227"/>
                  <a:pt x="598698" y="360354"/>
                  <a:pt x="601444" y="393305"/>
                </a:cubicBezTo>
                <a:cubicBezTo>
                  <a:pt x="598698" y="412527"/>
                  <a:pt x="597014" y="431930"/>
                  <a:pt x="593206" y="450970"/>
                </a:cubicBezTo>
                <a:cubicBezTo>
                  <a:pt x="587397" y="480016"/>
                  <a:pt x="583447" y="474227"/>
                  <a:pt x="568493" y="500397"/>
                </a:cubicBezTo>
                <a:cubicBezTo>
                  <a:pt x="562400" y="511059"/>
                  <a:pt x="558335" y="522818"/>
                  <a:pt x="552017" y="533348"/>
                </a:cubicBezTo>
                <a:cubicBezTo>
                  <a:pt x="518970" y="588427"/>
                  <a:pt x="535781" y="577203"/>
                  <a:pt x="494352" y="591013"/>
                </a:cubicBezTo>
                <a:cubicBezTo>
                  <a:pt x="486114" y="596505"/>
                  <a:pt x="475977" y="599883"/>
                  <a:pt x="469639" y="607489"/>
                </a:cubicBezTo>
                <a:cubicBezTo>
                  <a:pt x="458327" y="621063"/>
                  <a:pt x="450648" y="647984"/>
                  <a:pt x="444925" y="665154"/>
                </a:cubicBezTo>
                <a:cubicBezTo>
                  <a:pt x="442179" y="684375"/>
                  <a:pt x="440160" y="703715"/>
                  <a:pt x="436687" y="722818"/>
                </a:cubicBezTo>
                <a:cubicBezTo>
                  <a:pt x="432548" y="745584"/>
                  <a:pt x="427273" y="759302"/>
                  <a:pt x="420212" y="780483"/>
                </a:cubicBezTo>
                <a:cubicBezTo>
                  <a:pt x="432072" y="1076973"/>
                  <a:pt x="428450" y="917725"/>
                  <a:pt x="428450" y="125827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8" name="Oval 60"/>
          <p:cNvSpPr>
            <a:spLocks noChangeAspect="1" noChangeArrowheads="1"/>
          </p:cNvSpPr>
          <p:nvPr/>
        </p:nvSpPr>
        <p:spPr bwMode="auto">
          <a:xfrm>
            <a:off x="2065351" y="3395322"/>
            <a:ext cx="74612" cy="74613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050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 animBg="1"/>
      <p:bldP spid="187" grpId="1" animBg="1"/>
      <p:bldP spid="194" grpId="0" animBg="1"/>
      <p:bldP spid="194" grpId="1" animBg="1"/>
      <p:bldP spid="205" grpId="0" animBg="1"/>
      <p:bldP spid="206" grpId="0" animBg="1"/>
    </p:bldLst>
  </p:timing>
  <p:extLst mod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Picture 6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11" y="2752396"/>
            <a:ext cx="2851314" cy="163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4" name="Group 123"/>
          <p:cNvGrpSpPr/>
          <p:nvPr/>
        </p:nvGrpSpPr>
        <p:grpSpPr>
          <a:xfrm>
            <a:off x="4212000" y="1547897"/>
            <a:ext cx="3737342" cy="3710941"/>
            <a:chOff x="4212000" y="1547897"/>
            <a:chExt cx="3737342" cy="3710941"/>
          </a:xfrm>
        </p:grpSpPr>
        <p:sp>
          <p:nvSpPr>
            <p:cNvPr id="129" name="Rectangle 128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32" name="Group 131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56" name="Rectangle 255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7" name="Rectangle 256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99309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17" name="Group 216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54" name="Rectangle 253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5" name="Rectangle 254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18" name="Group 217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52" name="Rectangle 25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3" name="Rectangle 252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19" name="Text Box 95"/>
            <p:cNvSpPr txBox="1">
              <a:spLocks noChangeAspect="1" noChangeArrowheads="1"/>
            </p:cNvSpPr>
            <p:nvPr/>
          </p:nvSpPr>
          <p:spPr bwMode="auto">
            <a:xfrm>
              <a:off x="4482669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A</a:t>
              </a:r>
              <a:endParaRPr lang="en-US" altLang="sv-SE" sz="1100" b="1" dirty="0"/>
            </a:p>
          </p:txBody>
        </p:sp>
        <p:sp>
          <p:nvSpPr>
            <p:cNvPr id="220" name="Text Box 95"/>
            <p:cNvSpPr txBox="1">
              <a:spLocks noChangeAspect="1" noChangeArrowheads="1"/>
            </p:cNvSpPr>
            <p:nvPr/>
          </p:nvSpPr>
          <p:spPr bwMode="auto">
            <a:xfrm>
              <a:off x="4876809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B</a:t>
              </a:r>
            </a:p>
          </p:txBody>
        </p:sp>
        <p:sp>
          <p:nvSpPr>
            <p:cNvPr id="221" name="Text Box 95"/>
            <p:cNvSpPr txBox="1">
              <a:spLocks noChangeAspect="1" noChangeArrowheads="1"/>
            </p:cNvSpPr>
            <p:nvPr/>
          </p:nvSpPr>
          <p:spPr bwMode="auto">
            <a:xfrm>
              <a:off x="6054433" y="3196829"/>
              <a:ext cx="327225" cy="284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 smtClean="0"/>
                <a:t>D</a:t>
              </a:r>
              <a:endParaRPr lang="en-US" altLang="sv-SE" sz="1100" b="1" dirty="0"/>
            </a:p>
          </p:txBody>
        </p:sp>
        <p:sp>
          <p:nvSpPr>
            <p:cNvPr id="222" name="Text Box 95"/>
            <p:cNvSpPr txBox="1">
              <a:spLocks noChangeAspect="1" noChangeArrowheads="1"/>
            </p:cNvSpPr>
            <p:nvPr/>
          </p:nvSpPr>
          <p:spPr bwMode="auto">
            <a:xfrm>
              <a:off x="6443536" y="3196829"/>
              <a:ext cx="327225" cy="264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E</a:t>
              </a: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24" name="Group 223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50" name="Rectangle 249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51" name="Rectangle 250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5" name="Text Box 95"/>
            <p:cNvSpPr txBox="1">
              <a:spLocks noChangeAspect="1" noChangeArrowheads="1"/>
            </p:cNvSpPr>
            <p:nvPr/>
          </p:nvSpPr>
          <p:spPr bwMode="auto">
            <a:xfrm>
              <a:off x="5677385" y="3196829"/>
              <a:ext cx="327225" cy="344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000" rIns="36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100" b="1" dirty="0"/>
                <a:t>C</a:t>
              </a:r>
            </a:p>
          </p:txBody>
        </p:sp>
        <p:grpSp>
          <p:nvGrpSpPr>
            <p:cNvPr id="226" name="Group 225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248" name="Rectangle 247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9" name="Rectangle 248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227" name="Group 226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246" name="Rectangle 24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7" name="Rectangle 246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7190546" y="4070838"/>
              <a:ext cx="144000" cy="118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240" name="Group 239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244" name="Rectangle 243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45" name="Rectangle 244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24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2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178" name="Group 177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136" name="Group 135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138" name="Rectangle 137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9" name="Rectangle 138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0" name="Rectangle 139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1" name="Rectangle 140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43" name="Rectangle 142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37" name="Rectangle 136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175" name="Rectangle 174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6" name="Rectangle 175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77" name="Rectangle 176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490408" y="1349177"/>
            <a:ext cx="3213219" cy="4570412"/>
            <a:chOff x="1204957" y="1417638"/>
            <a:chExt cx="3213219" cy="4570412"/>
          </a:xfrm>
        </p:grpSpPr>
        <p:sp>
          <p:nvSpPr>
            <p:cNvPr id="122" name="Rectangle 121"/>
            <p:cNvSpPr/>
            <p:nvPr/>
          </p:nvSpPr>
          <p:spPr bwMode="auto">
            <a:xfrm>
              <a:off x="1204957" y="1417638"/>
              <a:ext cx="3213219" cy="45704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3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12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12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12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12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142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45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66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8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9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0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64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6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0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1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72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5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76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277" name="Group 276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318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9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0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1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2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3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4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5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6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7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8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29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0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31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332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303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4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5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6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7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8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09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0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1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2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3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4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5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1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31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279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0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1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3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5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6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287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8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89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0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1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4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96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7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0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34" name="Freeform 333"/>
          <p:cNvSpPr/>
          <p:nvPr/>
        </p:nvSpPr>
        <p:spPr bwMode="auto">
          <a:xfrm>
            <a:off x="1309816" y="4341341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Freeform 5"/>
          <p:cNvSpPr/>
          <p:nvPr/>
        </p:nvSpPr>
        <p:spPr bwMode="auto">
          <a:xfrm flipV="1">
            <a:off x="1614616" y="2191265"/>
            <a:ext cx="725087" cy="609600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Freeform 6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1327424" y="5414900"/>
            <a:ext cx="1405546" cy="313250"/>
            <a:chOff x="1327424" y="5414900"/>
            <a:chExt cx="1405546" cy="313250"/>
          </a:xfrm>
        </p:grpSpPr>
        <p:sp>
          <p:nvSpPr>
            <p:cNvPr id="336" name="Down Arrow 335"/>
            <p:cNvSpPr/>
            <p:nvPr/>
          </p:nvSpPr>
          <p:spPr bwMode="auto">
            <a:xfrm rot="10800000">
              <a:off x="1327424" y="5415068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7" name="Down Arrow 336"/>
            <p:cNvSpPr/>
            <p:nvPr/>
          </p:nvSpPr>
          <p:spPr bwMode="auto">
            <a:xfrm rot="10800000">
              <a:off x="1884202" y="541905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38" name="Down Arrow 337"/>
            <p:cNvSpPr/>
            <p:nvPr/>
          </p:nvSpPr>
          <p:spPr bwMode="auto">
            <a:xfrm rot="10800000">
              <a:off x="2448629" y="5414900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1334342" y="3936635"/>
            <a:ext cx="1121214" cy="321320"/>
            <a:chOff x="870340" y="2042064"/>
            <a:chExt cx="1121214" cy="321320"/>
          </a:xfrm>
        </p:grpSpPr>
        <p:sp>
          <p:nvSpPr>
            <p:cNvPr id="340" name="Down Arrow 339"/>
            <p:cNvSpPr/>
            <p:nvPr/>
          </p:nvSpPr>
          <p:spPr bwMode="auto">
            <a:xfrm>
              <a:off x="1707213" y="205428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41" name="Down Arrow 340"/>
            <p:cNvSpPr/>
            <p:nvPr/>
          </p:nvSpPr>
          <p:spPr bwMode="auto">
            <a:xfrm>
              <a:off x="870340" y="2042064"/>
              <a:ext cx="284341" cy="309100"/>
            </a:xfrm>
            <a:prstGeom prst="downArrow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8925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 animBg="1"/>
      <p:bldP spid="6" grpId="0" animBg="1"/>
      <p:bldP spid="7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MUD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Path delay optimization complicated to </a:t>
            </a:r>
            <a:r>
              <a:rPr lang="en-US" dirty="0" smtClean="0"/>
              <a:t>understand.</a:t>
            </a:r>
          </a:p>
          <a:p>
            <a:r>
              <a:rPr lang="en-US" dirty="0" smtClean="0"/>
              <a:t>Did </a:t>
            </a:r>
            <a:r>
              <a:rPr lang="en-US" dirty="0"/>
              <a:t>not quite get the delay optimization example.</a:t>
            </a:r>
          </a:p>
          <a:p>
            <a:r>
              <a:rPr lang="en-US" dirty="0"/>
              <a:t>More simple examples before </a:t>
            </a:r>
            <a:r>
              <a:rPr lang="en-US" dirty="0" smtClean="0"/>
              <a:t>a more </a:t>
            </a:r>
            <a:r>
              <a:rPr lang="en-US" dirty="0"/>
              <a:t>complex </a:t>
            </a:r>
            <a:r>
              <a:rPr lang="en-US" dirty="0" smtClean="0"/>
              <a:t>one.</a:t>
            </a:r>
          </a:p>
          <a:p>
            <a:r>
              <a:rPr lang="en-US" dirty="0" smtClean="0"/>
              <a:t>Still confused to find out h, p.</a:t>
            </a:r>
          </a:p>
          <a:p>
            <a:r>
              <a:rPr lang="en-US" dirty="0" smtClean="0"/>
              <a:t>In D=N × </a:t>
            </a:r>
            <a:r>
              <a:rPr lang="en-US" dirty="0" err="1" smtClean="0"/>
              <a:t>fopt</a:t>
            </a:r>
            <a:r>
              <a:rPr lang="en-US" dirty="0" smtClean="0"/>
              <a:t> + P, why is P sum of all parasitic delay?</a:t>
            </a:r>
          </a:p>
          <a:p>
            <a:endParaRPr lang="en-US" dirty="0" smtClean="0"/>
          </a:p>
          <a:p>
            <a:r>
              <a:rPr lang="en-US" dirty="0" smtClean="0"/>
              <a:t>Have the slides earlier before lecture? Not always possible, but the slides from last year are there.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1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Rectangle 451"/>
          <p:cNvSpPr>
            <a:spLocks noChangeAspect="1"/>
          </p:cNvSpPr>
          <p:nvPr/>
        </p:nvSpPr>
        <p:spPr bwMode="auto">
          <a:xfrm>
            <a:off x="4327275" y="1627307"/>
            <a:ext cx="3503058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" name="Group 1"/>
          <p:cNvGrpSpPr/>
          <p:nvPr/>
        </p:nvGrpSpPr>
        <p:grpSpPr>
          <a:xfrm>
            <a:off x="5667459" y="2366455"/>
            <a:ext cx="1357167" cy="503717"/>
            <a:chOff x="5667459" y="2460461"/>
            <a:chExt cx="1357167" cy="503717"/>
          </a:xfrm>
        </p:grpSpPr>
        <p:sp>
          <p:nvSpPr>
            <p:cNvPr id="441" name="Rectangle 440"/>
            <p:cNvSpPr>
              <a:spLocks noChangeArrowheads="1"/>
            </p:cNvSpPr>
            <p:nvPr/>
          </p:nvSpPr>
          <p:spPr bwMode="auto">
            <a:xfrm>
              <a:off x="5667459" y="2460461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2" name="Rectangle 441"/>
            <p:cNvSpPr>
              <a:spLocks noChangeArrowheads="1"/>
            </p:cNvSpPr>
            <p:nvPr/>
          </p:nvSpPr>
          <p:spPr bwMode="auto">
            <a:xfrm>
              <a:off x="607894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3" name="Rectangle 442"/>
            <p:cNvSpPr>
              <a:spLocks noChangeArrowheads="1"/>
            </p:cNvSpPr>
            <p:nvPr/>
          </p:nvSpPr>
          <p:spPr bwMode="auto">
            <a:xfrm>
              <a:off x="607894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4" name="Rectangle 443"/>
            <p:cNvSpPr>
              <a:spLocks noChangeArrowheads="1"/>
            </p:cNvSpPr>
            <p:nvPr/>
          </p:nvSpPr>
          <p:spPr bwMode="auto">
            <a:xfrm>
              <a:off x="5712553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5" name="Rectangle 444"/>
            <p:cNvSpPr>
              <a:spLocks noChangeArrowheads="1"/>
            </p:cNvSpPr>
            <p:nvPr/>
          </p:nvSpPr>
          <p:spPr bwMode="auto">
            <a:xfrm>
              <a:off x="5712553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6" name="Rectangle 445"/>
            <p:cNvSpPr>
              <a:spLocks noChangeArrowheads="1"/>
            </p:cNvSpPr>
            <p:nvPr/>
          </p:nvSpPr>
          <p:spPr bwMode="auto">
            <a:xfrm>
              <a:off x="6446880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7" name="Rectangle 446"/>
            <p:cNvSpPr>
              <a:spLocks noChangeArrowheads="1"/>
            </p:cNvSpPr>
            <p:nvPr/>
          </p:nvSpPr>
          <p:spPr bwMode="auto">
            <a:xfrm>
              <a:off x="6446880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8" name="Rectangle 447"/>
            <p:cNvSpPr>
              <a:spLocks noChangeArrowheads="1"/>
            </p:cNvSpPr>
            <p:nvPr/>
          </p:nvSpPr>
          <p:spPr bwMode="auto">
            <a:xfrm>
              <a:off x="6833454" y="253255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449" name="Rectangle 448"/>
            <p:cNvSpPr>
              <a:spLocks noChangeArrowheads="1"/>
            </p:cNvSpPr>
            <p:nvPr/>
          </p:nvSpPr>
          <p:spPr bwMode="auto">
            <a:xfrm>
              <a:off x="6833454" y="277768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The AO212 gate</a:t>
            </a:r>
            <a:endParaRPr lang="en-US" altLang="sv-SE" dirty="0" smtClean="0"/>
          </a:p>
        </p:txBody>
      </p:sp>
      <p:sp>
        <p:nvSpPr>
          <p:cNvPr id="828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342" name="Group 341"/>
          <p:cNvGrpSpPr/>
          <p:nvPr/>
        </p:nvGrpSpPr>
        <p:grpSpPr>
          <a:xfrm>
            <a:off x="799291" y="1662550"/>
            <a:ext cx="2705603" cy="4257039"/>
            <a:chOff x="1513840" y="1731011"/>
            <a:chExt cx="2705603" cy="4257039"/>
          </a:xfrm>
        </p:grpSpPr>
        <p:sp>
          <p:nvSpPr>
            <p:cNvPr id="344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345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46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347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348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349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1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2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3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4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5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5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8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59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0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1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2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6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6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7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7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8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3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384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385" name="Group 38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426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7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8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9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0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1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2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3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4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5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6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7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8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39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440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386" name="Group 385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41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1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42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42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387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8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89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0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1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2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3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4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D</a:t>
              </a:r>
              <a:endParaRPr lang="en-US" altLang="sv-SE"/>
            </a:p>
          </p:txBody>
        </p:sp>
        <p:sp>
          <p:nvSpPr>
            <p:cNvPr id="395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6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397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8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99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0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1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2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3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404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5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6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7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8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09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410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sp>
        <p:nvSpPr>
          <p:cNvPr id="453" name="Rectangle 452"/>
          <p:cNvSpPr>
            <a:spLocks noChangeArrowheads="1"/>
          </p:cNvSpPr>
          <p:nvPr/>
        </p:nvSpPr>
        <p:spPr bwMode="auto">
          <a:xfrm>
            <a:off x="4212000" y="1627307"/>
            <a:ext cx="3737342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4" name="Rectangle 453"/>
          <p:cNvSpPr>
            <a:spLocks noChangeArrowheads="1"/>
          </p:cNvSpPr>
          <p:nvPr/>
        </p:nvSpPr>
        <p:spPr bwMode="auto">
          <a:xfrm>
            <a:off x="4212000" y="3537873"/>
            <a:ext cx="3737342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55" name="Group 454"/>
          <p:cNvGrpSpPr>
            <a:grpSpLocks/>
          </p:cNvGrpSpPr>
          <p:nvPr/>
        </p:nvGrpSpPr>
        <p:grpSpPr bwMode="auto">
          <a:xfrm>
            <a:off x="7159217" y="2054284"/>
            <a:ext cx="542307" cy="2668333"/>
            <a:chOff x="0" y="33870"/>
            <a:chExt cx="1025525" cy="3525243"/>
          </a:xfrm>
        </p:grpSpPr>
        <p:sp>
          <p:nvSpPr>
            <p:cNvPr id="538" name="Rectangle 537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9" name="Rectangle 538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456" name="Rectangle 455"/>
          <p:cNvSpPr>
            <a:spLocks noChangeArrowheads="1"/>
          </p:cNvSpPr>
          <p:nvPr/>
        </p:nvSpPr>
        <p:spPr bwMode="auto">
          <a:xfrm>
            <a:off x="7371099" y="1836387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7" name="Rectangle 456"/>
          <p:cNvSpPr>
            <a:spLocks noChangeArrowheads="1"/>
          </p:cNvSpPr>
          <p:nvPr/>
        </p:nvSpPr>
        <p:spPr bwMode="auto">
          <a:xfrm>
            <a:off x="7194220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8" name="Rectangle 457"/>
          <p:cNvSpPr>
            <a:spLocks noChangeArrowheads="1"/>
          </p:cNvSpPr>
          <p:nvPr/>
        </p:nvSpPr>
        <p:spPr bwMode="auto">
          <a:xfrm>
            <a:off x="7194220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59" name="Rectangle 458"/>
          <p:cNvSpPr>
            <a:spLocks noChangeArrowheads="1"/>
          </p:cNvSpPr>
          <p:nvPr/>
        </p:nvSpPr>
        <p:spPr bwMode="auto">
          <a:xfrm>
            <a:off x="7194220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0" name="Rectangle 459"/>
          <p:cNvSpPr>
            <a:spLocks noChangeArrowheads="1"/>
          </p:cNvSpPr>
          <p:nvPr/>
        </p:nvSpPr>
        <p:spPr bwMode="auto">
          <a:xfrm>
            <a:off x="7194220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1" name="Rectangle 460"/>
          <p:cNvSpPr>
            <a:spLocks noChangeArrowheads="1"/>
          </p:cNvSpPr>
          <p:nvPr/>
        </p:nvSpPr>
        <p:spPr bwMode="auto">
          <a:xfrm>
            <a:off x="7194220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2" name="Rectangle 461"/>
          <p:cNvSpPr>
            <a:spLocks noChangeArrowheads="1"/>
          </p:cNvSpPr>
          <p:nvPr/>
        </p:nvSpPr>
        <p:spPr bwMode="auto">
          <a:xfrm>
            <a:off x="7551246" y="2276178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3" name="Rectangle 462"/>
          <p:cNvSpPr>
            <a:spLocks noChangeArrowheads="1"/>
          </p:cNvSpPr>
          <p:nvPr/>
        </p:nvSpPr>
        <p:spPr bwMode="auto">
          <a:xfrm>
            <a:off x="7551246" y="252130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4" name="Rectangle 463"/>
          <p:cNvSpPr>
            <a:spLocks noChangeArrowheads="1"/>
          </p:cNvSpPr>
          <p:nvPr/>
        </p:nvSpPr>
        <p:spPr bwMode="auto">
          <a:xfrm>
            <a:off x="7551246" y="412720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5" name="Rectangle 464"/>
          <p:cNvSpPr>
            <a:spLocks noChangeArrowheads="1"/>
          </p:cNvSpPr>
          <p:nvPr/>
        </p:nvSpPr>
        <p:spPr bwMode="auto">
          <a:xfrm>
            <a:off x="7551246" y="2766437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6" name="Rectangle 465"/>
          <p:cNvSpPr>
            <a:spLocks noChangeArrowheads="1"/>
          </p:cNvSpPr>
          <p:nvPr/>
        </p:nvSpPr>
        <p:spPr bwMode="auto">
          <a:xfrm>
            <a:off x="7551246" y="437377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7" name="Rectangle 466"/>
          <p:cNvSpPr>
            <a:spLocks noChangeArrowheads="1"/>
          </p:cNvSpPr>
          <p:nvPr/>
        </p:nvSpPr>
        <p:spPr bwMode="auto">
          <a:xfrm>
            <a:off x="7190494" y="3255898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68" name="Rectangle 3816"/>
          <p:cNvSpPr>
            <a:spLocks noChangeAspect="1" noChangeArrowheads="1"/>
          </p:cNvSpPr>
          <p:nvPr/>
        </p:nvSpPr>
        <p:spPr bwMode="auto">
          <a:xfrm>
            <a:off x="7218517" y="3286385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469" name="Rectangle 468"/>
          <p:cNvSpPr>
            <a:spLocks noChangeArrowheads="1"/>
          </p:cNvSpPr>
          <p:nvPr/>
        </p:nvSpPr>
        <p:spPr bwMode="auto">
          <a:xfrm>
            <a:off x="7217396" y="3282713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0" name="Rectangle 469"/>
          <p:cNvSpPr>
            <a:spLocks noChangeArrowheads="1"/>
          </p:cNvSpPr>
          <p:nvPr/>
        </p:nvSpPr>
        <p:spPr bwMode="auto">
          <a:xfrm>
            <a:off x="4447827" y="4221489"/>
            <a:ext cx="987073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1" name="Rectangle 470"/>
          <p:cNvSpPr>
            <a:spLocks noChangeArrowheads="1"/>
          </p:cNvSpPr>
          <p:nvPr/>
        </p:nvSpPr>
        <p:spPr bwMode="auto">
          <a:xfrm>
            <a:off x="4439281" y="2050253"/>
            <a:ext cx="987073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2" name="Rectangle 471"/>
          <p:cNvSpPr>
            <a:spLocks noChangeArrowheads="1"/>
          </p:cNvSpPr>
          <p:nvPr/>
        </p:nvSpPr>
        <p:spPr bwMode="auto">
          <a:xfrm>
            <a:off x="5667459" y="4221489"/>
            <a:ext cx="135716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6" name="Rectangle 475"/>
          <p:cNvSpPr>
            <a:spLocks noChangeArrowheads="1"/>
          </p:cNvSpPr>
          <p:nvPr/>
        </p:nvSpPr>
        <p:spPr bwMode="auto">
          <a:xfrm>
            <a:off x="607894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79" name="Rectangle 478"/>
          <p:cNvSpPr>
            <a:spLocks noChangeArrowheads="1"/>
          </p:cNvSpPr>
          <p:nvPr/>
        </p:nvSpPr>
        <p:spPr bwMode="auto">
          <a:xfrm>
            <a:off x="571255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2" name="Rectangle 481"/>
          <p:cNvSpPr>
            <a:spLocks noChangeArrowheads="1"/>
          </p:cNvSpPr>
          <p:nvPr/>
        </p:nvSpPr>
        <p:spPr bwMode="auto">
          <a:xfrm>
            <a:off x="6446880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5" name="Rectangle 484"/>
          <p:cNvSpPr>
            <a:spLocks noChangeArrowheads="1"/>
          </p:cNvSpPr>
          <p:nvPr/>
        </p:nvSpPr>
        <p:spPr bwMode="auto">
          <a:xfrm>
            <a:off x="6833454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6" name="Rectangle 485"/>
          <p:cNvSpPr>
            <a:spLocks noChangeArrowheads="1"/>
          </p:cNvSpPr>
          <p:nvPr/>
        </p:nvSpPr>
        <p:spPr bwMode="auto">
          <a:xfrm>
            <a:off x="489679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7" name="Rectangle 486"/>
          <p:cNvSpPr>
            <a:spLocks noChangeArrowheads="1"/>
          </p:cNvSpPr>
          <p:nvPr/>
        </p:nvSpPr>
        <p:spPr bwMode="auto">
          <a:xfrm>
            <a:off x="489679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8" name="Rectangle 487"/>
          <p:cNvSpPr>
            <a:spLocks noChangeArrowheads="1"/>
          </p:cNvSpPr>
          <p:nvPr/>
        </p:nvSpPr>
        <p:spPr bwMode="auto">
          <a:xfrm>
            <a:off x="4896793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89" name="Rectangle 488"/>
          <p:cNvSpPr>
            <a:spLocks noChangeArrowheads="1"/>
          </p:cNvSpPr>
          <p:nvPr/>
        </p:nvSpPr>
        <p:spPr bwMode="auto">
          <a:xfrm>
            <a:off x="5267820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0" name="Rectangle 489"/>
          <p:cNvSpPr>
            <a:spLocks noChangeArrowheads="1"/>
          </p:cNvSpPr>
          <p:nvPr/>
        </p:nvSpPr>
        <p:spPr bwMode="auto">
          <a:xfrm>
            <a:off x="5267820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1" name="Rectangle 490"/>
          <p:cNvSpPr>
            <a:spLocks noChangeArrowheads="1"/>
          </p:cNvSpPr>
          <p:nvPr/>
        </p:nvSpPr>
        <p:spPr bwMode="auto">
          <a:xfrm>
            <a:off x="5276366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2" name="Rectangle 491"/>
          <p:cNvSpPr>
            <a:spLocks noChangeArrowheads="1"/>
          </p:cNvSpPr>
          <p:nvPr/>
        </p:nvSpPr>
        <p:spPr bwMode="auto">
          <a:xfrm>
            <a:off x="4490763" y="212235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3" name="Rectangle 492"/>
          <p:cNvSpPr>
            <a:spLocks noChangeArrowheads="1"/>
          </p:cNvSpPr>
          <p:nvPr/>
        </p:nvSpPr>
        <p:spPr bwMode="auto">
          <a:xfrm>
            <a:off x="4490763" y="236747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4" name="Rectangle 493"/>
          <p:cNvSpPr>
            <a:spLocks noChangeArrowheads="1"/>
          </p:cNvSpPr>
          <p:nvPr/>
        </p:nvSpPr>
        <p:spPr bwMode="auto">
          <a:xfrm>
            <a:off x="4499309" y="433035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5" name="Rectangle 494"/>
          <p:cNvSpPr>
            <a:spLocks noChangeArrowheads="1"/>
          </p:cNvSpPr>
          <p:nvPr/>
        </p:nvSpPr>
        <p:spPr bwMode="auto">
          <a:xfrm>
            <a:off x="4695036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6" name="Rectangle 495"/>
          <p:cNvSpPr>
            <a:spLocks noChangeArrowheads="1"/>
          </p:cNvSpPr>
          <p:nvPr/>
        </p:nvSpPr>
        <p:spPr bwMode="auto">
          <a:xfrm>
            <a:off x="5073063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7" name="Rectangle 496"/>
          <p:cNvSpPr>
            <a:spLocks noChangeArrowheads="1"/>
          </p:cNvSpPr>
          <p:nvPr/>
        </p:nvSpPr>
        <p:spPr bwMode="auto">
          <a:xfrm>
            <a:off x="6253350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498" name="Rectangle 497"/>
          <p:cNvSpPr>
            <a:spLocks noChangeArrowheads="1"/>
          </p:cNvSpPr>
          <p:nvPr/>
        </p:nvSpPr>
        <p:spPr bwMode="auto">
          <a:xfrm>
            <a:off x="6631378" y="1930113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499" name="Group 498"/>
          <p:cNvGrpSpPr>
            <a:grpSpLocks/>
          </p:cNvGrpSpPr>
          <p:nvPr/>
        </p:nvGrpSpPr>
        <p:grpSpPr bwMode="auto">
          <a:xfrm>
            <a:off x="6212742" y="3244538"/>
            <a:ext cx="158678" cy="163420"/>
            <a:chOff x="0" y="1"/>
            <a:chExt cx="215900" cy="215900"/>
          </a:xfrm>
        </p:grpSpPr>
        <p:sp>
          <p:nvSpPr>
            <p:cNvPr id="536" name="Rectangle 535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7" name="Rectangle 536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0" name="Group 499"/>
          <p:cNvGrpSpPr>
            <a:grpSpLocks/>
          </p:cNvGrpSpPr>
          <p:nvPr/>
        </p:nvGrpSpPr>
        <p:grpSpPr bwMode="auto">
          <a:xfrm>
            <a:off x="6593103" y="3244538"/>
            <a:ext cx="158678" cy="163420"/>
            <a:chOff x="0" y="0"/>
            <a:chExt cx="215900" cy="215900"/>
          </a:xfrm>
        </p:grpSpPr>
        <p:sp>
          <p:nvSpPr>
            <p:cNvPr id="534" name="Rectangle 533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5" name="Rectangle 534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1" name="Text Box 95"/>
          <p:cNvSpPr txBox="1">
            <a:spLocks noChangeAspect="1" noChangeArrowheads="1"/>
          </p:cNvSpPr>
          <p:nvPr/>
        </p:nvSpPr>
        <p:spPr bwMode="auto">
          <a:xfrm>
            <a:off x="4482669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A</a:t>
            </a:r>
            <a:endParaRPr lang="en-US" altLang="sv-SE" sz="1100" b="1" dirty="0"/>
          </a:p>
        </p:txBody>
      </p:sp>
      <p:sp>
        <p:nvSpPr>
          <p:cNvPr id="502" name="Text Box 95"/>
          <p:cNvSpPr txBox="1">
            <a:spLocks noChangeAspect="1" noChangeArrowheads="1"/>
          </p:cNvSpPr>
          <p:nvPr/>
        </p:nvSpPr>
        <p:spPr bwMode="auto">
          <a:xfrm>
            <a:off x="4876809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B</a:t>
            </a:r>
          </a:p>
        </p:txBody>
      </p:sp>
      <p:sp>
        <p:nvSpPr>
          <p:cNvPr id="503" name="Text Box 95"/>
          <p:cNvSpPr txBox="1">
            <a:spLocks noChangeAspect="1" noChangeArrowheads="1"/>
          </p:cNvSpPr>
          <p:nvPr/>
        </p:nvSpPr>
        <p:spPr bwMode="auto">
          <a:xfrm>
            <a:off x="6054433" y="3196829"/>
            <a:ext cx="327225" cy="28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 smtClean="0"/>
              <a:t>D</a:t>
            </a:r>
            <a:endParaRPr lang="en-US" altLang="sv-SE" sz="1100" b="1" dirty="0"/>
          </a:p>
        </p:txBody>
      </p:sp>
      <p:sp>
        <p:nvSpPr>
          <p:cNvPr id="504" name="Text Box 95"/>
          <p:cNvSpPr txBox="1">
            <a:spLocks noChangeAspect="1" noChangeArrowheads="1"/>
          </p:cNvSpPr>
          <p:nvPr/>
        </p:nvSpPr>
        <p:spPr bwMode="auto">
          <a:xfrm>
            <a:off x="6443536" y="3196829"/>
            <a:ext cx="327225" cy="264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E</a:t>
            </a:r>
          </a:p>
        </p:txBody>
      </p:sp>
      <p:sp>
        <p:nvSpPr>
          <p:cNvPr id="505" name="Rectangle 504"/>
          <p:cNvSpPr>
            <a:spLocks noChangeArrowheads="1"/>
          </p:cNvSpPr>
          <p:nvPr/>
        </p:nvSpPr>
        <p:spPr bwMode="auto">
          <a:xfrm>
            <a:off x="5879668" y="1937030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06" name="Group 505"/>
          <p:cNvGrpSpPr>
            <a:grpSpLocks/>
          </p:cNvGrpSpPr>
          <p:nvPr/>
        </p:nvGrpSpPr>
        <p:grpSpPr bwMode="auto">
          <a:xfrm>
            <a:off x="5839906" y="3244539"/>
            <a:ext cx="158678" cy="163419"/>
            <a:chOff x="-307136" y="-615066"/>
            <a:chExt cx="215899" cy="215899"/>
          </a:xfrm>
        </p:grpSpPr>
        <p:sp>
          <p:nvSpPr>
            <p:cNvPr id="532" name="Rectangle 531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3" name="Rectangle 532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07" name="Text Box 95"/>
          <p:cNvSpPr txBox="1">
            <a:spLocks noChangeAspect="1" noChangeArrowheads="1"/>
          </p:cNvSpPr>
          <p:nvPr/>
        </p:nvSpPr>
        <p:spPr bwMode="auto">
          <a:xfrm>
            <a:off x="5677385" y="3196829"/>
            <a:ext cx="327225" cy="34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rIns="36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100" b="1" dirty="0"/>
              <a:t>C</a:t>
            </a:r>
          </a:p>
        </p:txBody>
      </p:sp>
      <p:grpSp>
        <p:nvGrpSpPr>
          <p:cNvPr id="508" name="Group 507"/>
          <p:cNvGrpSpPr>
            <a:grpSpLocks/>
          </p:cNvGrpSpPr>
          <p:nvPr/>
        </p:nvGrpSpPr>
        <p:grpSpPr bwMode="auto">
          <a:xfrm>
            <a:off x="4650582" y="3245750"/>
            <a:ext cx="158678" cy="163419"/>
            <a:chOff x="0" y="-615066"/>
            <a:chExt cx="215900" cy="215899"/>
          </a:xfrm>
        </p:grpSpPr>
        <p:sp>
          <p:nvSpPr>
            <p:cNvPr id="530" name="Rectangle 529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31" name="Rectangle 530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09" name="Group 508"/>
          <p:cNvGrpSpPr>
            <a:grpSpLocks/>
          </p:cNvGrpSpPr>
          <p:nvPr/>
        </p:nvGrpSpPr>
        <p:grpSpPr bwMode="auto">
          <a:xfrm>
            <a:off x="5034157" y="3245750"/>
            <a:ext cx="158678" cy="163420"/>
            <a:chOff x="0" y="0"/>
            <a:chExt cx="215900" cy="215900"/>
          </a:xfrm>
        </p:grpSpPr>
        <p:sp>
          <p:nvSpPr>
            <p:cNvPr id="528" name="Rectangle 527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9" name="Rectangle 528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10" name="Rectangle 509"/>
          <p:cNvSpPr>
            <a:spLocks noChangeArrowheads="1"/>
          </p:cNvSpPr>
          <p:nvPr/>
        </p:nvSpPr>
        <p:spPr bwMode="auto">
          <a:xfrm>
            <a:off x="4212000" y="4684213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1" name="Rectangle 510"/>
          <p:cNvSpPr>
            <a:spLocks noChangeArrowheads="1"/>
          </p:cNvSpPr>
          <p:nvPr/>
        </p:nvSpPr>
        <p:spPr bwMode="auto">
          <a:xfrm>
            <a:off x="4212000" y="1548000"/>
            <a:ext cx="3737342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2" name="Rectangle 511"/>
          <p:cNvSpPr>
            <a:spLocks noChangeArrowheads="1"/>
          </p:cNvSpPr>
          <p:nvPr/>
        </p:nvSpPr>
        <p:spPr bwMode="auto">
          <a:xfrm>
            <a:off x="7198606" y="2274330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3" name="Rectangle 512"/>
          <p:cNvSpPr>
            <a:spLocks noChangeArrowheads="1"/>
          </p:cNvSpPr>
          <p:nvPr/>
        </p:nvSpPr>
        <p:spPr bwMode="auto">
          <a:xfrm>
            <a:off x="7198606" y="4136898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4" name="Rectangle 513"/>
          <p:cNvSpPr>
            <a:spLocks noChangeArrowheads="1"/>
          </p:cNvSpPr>
          <p:nvPr/>
        </p:nvSpPr>
        <p:spPr bwMode="auto">
          <a:xfrm>
            <a:off x="7198606" y="4382349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5" name="Rectangle 514"/>
          <p:cNvSpPr>
            <a:spLocks noChangeArrowheads="1"/>
          </p:cNvSpPr>
          <p:nvPr/>
        </p:nvSpPr>
        <p:spPr bwMode="auto">
          <a:xfrm>
            <a:off x="7190546" y="4070838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6" name="Rectangle 515"/>
          <p:cNvSpPr>
            <a:spLocks noChangeArrowheads="1"/>
          </p:cNvSpPr>
          <p:nvPr/>
        </p:nvSpPr>
        <p:spPr bwMode="auto">
          <a:xfrm>
            <a:off x="7550179" y="227433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7" name="Rectangle 516"/>
          <p:cNvSpPr>
            <a:spLocks noChangeArrowheads="1"/>
          </p:cNvSpPr>
          <p:nvPr/>
        </p:nvSpPr>
        <p:spPr bwMode="auto">
          <a:xfrm>
            <a:off x="7550179" y="252216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8" name="Rectangle 517"/>
          <p:cNvSpPr>
            <a:spLocks noChangeArrowheads="1"/>
          </p:cNvSpPr>
          <p:nvPr/>
        </p:nvSpPr>
        <p:spPr bwMode="auto">
          <a:xfrm>
            <a:off x="7550179" y="2769488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19" name="Rectangle 518"/>
          <p:cNvSpPr>
            <a:spLocks noChangeArrowheads="1"/>
          </p:cNvSpPr>
          <p:nvPr/>
        </p:nvSpPr>
        <p:spPr bwMode="auto">
          <a:xfrm>
            <a:off x="7550179" y="4128589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0" name="Rectangle 519"/>
          <p:cNvSpPr>
            <a:spLocks noChangeArrowheads="1"/>
          </p:cNvSpPr>
          <p:nvPr/>
        </p:nvSpPr>
        <p:spPr bwMode="auto">
          <a:xfrm>
            <a:off x="7550179" y="437499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521" name="Rectangle 520"/>
          <p:cNvSpPr>
            <a:spLocks noChangeArrowheads="1"/>
          </p:cNvSpPr>
          <p:nvPr/>
        </p:nvSpPr>
        <p:spPr bwMode="auto">
          <a:xfrm>
            <a:off x="7539746" y="2240146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22" name="Group 521"/>
          <p:cNvGrpSpPr/>
          <p:nvPr/>
        </p:nvGrpSpPr>
        <p:grpSpPr>
          <a:xfrm>
            <a:off x="7686811" y="3250287"/>
            <a:ext cx="180000" cy="180000"/>
            <a:chOff x="7861036" y="3523832"/>
            <a:chExt cx="180000" cy="180000"/>
          </a:xfrm>
        </p:grpSpPr>
        <p:sp>
          <p:nvSpPr>
            <p:cNvPr id="526" name="Rectangle 525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27" name="Rectangle 526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523" name="Rectangle 3816"/>
          <p:cNvSpPr>
            <a:spLocks noChangeAspect="1" noChangeArrowheads="1"/>
          </p:cNvSpPr>
          <p:nvPr/>
        </p:nvSpPr>
        <p:spPr bwMode="auto">
          <a:xfrm>
            <a:off x="7199271" y="252216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4" name="Rectangle 3816"/>
          <p:cNvSpPr>
            <a:spLocks noChangeAspect="1" noChangeArrowheads="1"/>
          </p:cNvSpPr>
          <p:nvPr/>
        </p:nvSpPr>
        <p:spPr bwMode="auto">
          <a:xfrm>
            <a:off x="7199271" y="2769488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525" name="Rectangle 524"/>
          <p:cNvSpPr>
            <a:spLocks noChangeArrowheads="1"/>
          </p:cNvSpPr>
          <p:nvPr/>
        </p:nvSpPr>
        <p:spPr bwMode="auto">
          <a:xfrm>
            <a:off x="7198309" y="1547897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540" name="Group 539"/>
          <p:cNvGrpSpPr/>
          <p:nvPr/>
        </p:nvGrpSpPr>
        <p:grpSpPr>
          <a:xfrm>
            <a:off x="4478330" y="2084177"/>
            <a:ext cx="1026256" cy="489823"/>
            <a:chOff x="7853952" y="1614147"/>
            <a:chExt cx="1026256" cy="489823"/>
          </a:xfrm>
        </p:grpSpPr>
        <p:sp>
          <p:nvSpPr>
            <p:cNvPr id="541" name="Rectangle 540"/>
            <p:cNvSpPr>
              <a:spLocks noChangeArrowheads="1"/>
            </p:cNvSpPr>
            <p:nvPr/>
          </p:nvSpPr>
          <p:spPr bwMode="auto">
            <a:xfrm>
              <a:off x="8271966" y="1892973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2" name="Rectangle 541"/>
            <p:cNvSpPr>
              <a:spLocks noChangeArrowheads="1"/>
            </p:cNvSpPr>
            <p:nvPr/>
          </p:nvSpPr>
          <p:spPr bwMode="auto">
            <a:xfrm>
              <a:off x="8272086" y="1838576"/>
              <a:ext cx="126000" cy="14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3" name="Rectangle 542"/>
            <p:cNvSpPr>
              <a:spLocks noChangeArrowheads="1"/>
            </p:cNvSpPr>
            <p:nvPr/>
          </p:nvSpPr>
          <p:spPr bwMode="auto">
            <a:xfrm>
              <a:off x="7866448" y="166391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4" name="Rectangle 543"/>
            <p:cNvSpPr>
              <a:spLocks noChangeArrowheads="1"/>
            </p:cNvSpPr>
            <p:nvPr/>
          </p:nvSpPr>
          <p:spPr bwMode="auto">
            <a:xfrm>
              <a:off x="8619661" y="1659648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5" name="Rectangle 544"/>
            <p:cNvSpPr>
              <a:spLocks noChangeArrowheads="1"/>
            </p:cNvSpPr>
            <p:nvPr/>
          </p:nvSpPr>
          <p:spPr bwMode="auto">
            <a:xfrm>
              <a:off x="8268208" y="1977970"/>
              <a:ext cx="612000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6" name="Rectangle 545"/>
            <p:cNvSpPr>
              <a:spLocks noChangeArrowheads="1"/>
            </p:cNvSpPr>
            <p:nvPr/>
          </p:nvSpPr>
          <p:spPr bwMode="auto">
            <a:xfrm>
              <a:off x="7853952" y="1618409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47" name="Rectangle 546"/>
            <p:cNvSpPr>
              <a:spLocks noChangeArrowheads="1"/>
            </p:cNvSpPr>
            <p:nvPr/>
          </p:nvSpPr>
          <p:spPr bwMode="auto">
            <a:xfrm>
              <a:off x="8607166" y="1614147"/>
              <a:ext cx="144000" cy="21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48" name="Group 547"/>
          <p:cNvGrpSpPr/>
          <p:nvPr/>
        </p:nvGrpSpPr>
        <p:grpSpPr>
          <a:xfrm>
            <a:off x="4489114" y="3220897"/>
            <a:ext cx="2860911" cy="1291790"/>
            <a:chOff x="6173293" y="1878763"/>
            <a:chExt cx="2860911" cy="1291790"/>
          </a:xfrm>
        </p:grpSpPr>
        <p:grpSp>
          <p:nvGrpSpPr>
            <p:cNvPr id="549" name="Group 548"/>
            <p:cNvGrpSpPr/>
            <p:nvPr/>
          </p:nvGrpSpPr>
          <p:grpSpPr>
            <a:xfrm>
              <a:off x="6173293" y="1878763"/>
              <a:ext cx="2860911" cy="1291790"/>
              <a:chOff x="5998258" y="2459420"/>
              <a:chExt cx="2860911" cy="1291790"/>
            </a:xfrm>
          </p:grpSpPr>
          <p:sp>
            <p:nvSpPr>
              <p:cNvPr id="551" name="Rectangle 550"/>
              <p:cNvSpPr>
                <a:spLocks noChangeArrowheads="1"/>
              </p:cNvSpPr>
              <p:nvPr/>
            </p:nvSpPr>
            <p:spPr bwMode="auto">
              <a:xfrm>
                <a:off x="7959325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2" name="Rectangle 551"/>
              <p:cNvSpPr>
                <a:spLocks noChangeArrowheads="1"/>
              </p:cNvSpPr>
              <p:nvPr/>
            </p:nvSpPr>
            <p:spPr bwMode="auto">
              <a:xfrm>
                <a:off x="6008799" y="3560284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3" name="Rectangle 552"/>
              <p:cNvSpPr>
                <a:spLocks noChangeArrowheads="1"/>
              </p:cNvSpPr>
              <p:nvPr/>
            </p:nvSpPr>
            <p:spPr bwMode="auto">
              <a:xfrm>
                <a:off x="8740160" y="2507713"/>
                <a:ext cx="119009" cy="122566"/>
              </a:xfrm>
              <a:prstGeom prst="rect">
                <a:avLst/>
              </a:prstGeom>
              <a:solidFill>
                <a:schemeClr val="tx1">
                  <a:lumMod val="100000"/>
                  <a:lumOff val="0"/>
                </a:schemeClr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4" name="Rectangle 553"/>
              <p:cNvSpPr>
                <a:spLocks noChangeArrowheads="1"/>
              </p:cNvSpPr>
              <p:nvPr/>
            </p:nvSpPr>
            <p:spPr bwMode="auto">
              <a:xfrm>
                <a:off x="7955152" y="3074831"/>
                <a:ext cx="126000" cy="676379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5" name="Rectangle 554"/>
              <p:cNvSpPr>
                <a:spLocks noChangeArrowheads="1"/>
              </p:cNvSpPr>
              <p:nvPr/>
            </p:nvSpPr>
            <p:spPr bwMode="auto">
              <a:xfrm>
                <a:off x="8731507" y="2459420"/>
                <a:ext cx="120816" cy="61541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56" name="Rectangle 555"/>
              <p:cNvSpPr>
                <a:spLocks noChangeArrowheads="1"/>
              </p:cNvSpPr>
              <p:nvPr/>
            </p:nvSpPr>
            <p:spPr bwMode="auto">
              <a:xfrm>
                <a:off x="5998258" y="2949470"/>
                <a:ext cx="2736000" cy="125361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550" name="Rectangle 549"/>
            <p:cNvSpPr>
              <a:spLocks noChangeArrowheads="1"/>
            </p:cNvSpPr>
            <p:nvPr/>
          </p:nvSpPr>
          <p:spPr bwMode="auto">
            <a:xfrm>
              <a:off x="6173293" y="2494511"/>
              <a:ext cx="144000" cy="667074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557" name="Group 556"/>
          <p:cNvGrpSpPr/>
          <p:nvPr/>
        </p:nvGrpSpPr>
        <p:grpSpPr>
          <a:xfrm>
            <a:off x="5276542" y="4283882"/>
            <a:ext cx="1683174" cy="973709"/>
            <a:chOff x="8005460" y="2716320"/>
            <a:chExt cx="1683174" cy="973709"/>
          </a:xfrm>
        </p:grpSpPr>
        <p:sp>
          <p:nvSpPr>
            <p:cNvPr id="558" name="Rectangle 557"/>
            <p:cNvSpPr>
              <a:spLocks noChangeArrowheads="1"/>
            </p:cNvSpPr>
            <p:nvPr/>
          </p:nvSpPr>
          <p:spPr bwMode="auto">
            <a:xfrm>
              <a:off x="9562023" y="2778286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59" name="Rectangle 558"/>
            <p:cNvSpPr>
              <a:spLocks noChangeArrowheads="1"/>
            </p:cNvSpPr>
            <p:nvPr/>
          </p:nvSpPr>
          <p:spPr bwMode="auto">
            <a:xfrm>
              <a:off x="8014069" y="2761194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0" name="Rectangle 559"/>
            <p:cNvSpPr>
              <a:spLocks noChangeArrowheads="1"/>
            </p:cNvSpPr>
            <p:nvPr/>
          </p:nvSpPr>
          <p:spPr bwMode="auto">
            <a:xfrm>
              <a:off x="8434369" y="276974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561" name="Group 560"/>
            <p:cNvGrpSpPr/>
            <p:nvPr/>
          </p:nvGrpSpPr>
          <p:grpSpPr>
            <a:xfrm>
              <a:off x="8005460" y="2716320"/>
              <a:ext cx="1683174" cy="973709"/>
              <a:chOff x="3936324" y="4272826"/>
              <a:chExt cx="1683174" cy="973709"/>
            </a:xfrm>
          </p:grpSpPr>
          <p:sp>
            <p:nvSpPr>
              <p:cNvPr id="562" name="Rectangle 561"/>
              <p:cNvSpPr>
                <a:spLocks noChangeArrowheads="1"/>
              </p:cNvSpPr>
              <p:nvPr/>
            </p:nvSpPr>
            <p:spPr bwMode="auto">
              <a:xfrm>
                <a:off x="4360366" y="4272828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3" name="Rectangle 562"/>
              <p:cNvSpPr>
                <a:spLocks noChangeArrowheads="1"/>
              </p:cNvSpPr>
              <p:nvPr/>
            </p:nvSpPr>
            <p:spPr bwMode="auto">
              <a:xfrm>
                <a:off x="5475498" y="4274535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564" name="Rectangle 563"/>
              <p:cNvSpPr>
                <a:spLocks noChangeArrowheads="1"/>
              </p:cNvSpPr>
              <p:nvPr/>
            </p:nvSpPr>
            <p:spPr bwMode="auto">
              <a:xfrm>
                <a:off x="3936324" y="4272826"/>
                <a:ext cx="144000" cy="972000"/>
              </a:xfrm>
              <a:prstGeom prst="rect">
                <a:avLst/>
              </a:prstGeom>
              <a:solidFill>
                <a:srgbClr val="0070C0">
                  <a:alpha val="69803"/>
                </a:srgbClr>
              </a:solidFill>
              <a:ln w="6350" cap="flat" cmpd="sng" algn="ctr">
                <a:solidFill>
                  <a:srgbClr val="0070C0">
                    <a:alpha val="69804"/>
                  </a:srgb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5509197" y="2438552"/>
            <a:ext cx="756000" cy="136370"/>
            <a:chOff x="5509197" y="2438552"/>
            <a:chExt cx="756000" cy="136370"/>
          </a:xfrm>
        </p:grpSpPr>
        <p:sp>
          <p:nvSpPr>
            <p:cNvPr id="566" name="Rectangle 565"/>
            <p:cNvSpPr>
              <a:spLocks noChangeArrowheads="1"/>
            </p:cNvSpPr>
            <p:nvPr/>
          </p:nvSpPr>
          <p:spPr bwMode="auto">
            <a:xfrm>
              <a:off x="6074866" y="2438552"/>
              <a:ext cx="126000" cy="126000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5509197" y="2448925"/>
              <a:ext cx="756000" cy="125997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640425" y="2623324"/>
            <a:ext cx="1730069" cy="814777"/>
            <a:chOff x="5640425" y="2623324"/>
            <a:chExt cx="1730069" cy="814777"/>
          </a:xfrm>
        </p:grpSpPr>
        <p:sp>
          <p:nvSpPr>
            <p:cNvPr id="565" name="Rectangle 564"/>
            <p:cNvSpPr>
              <a:spLocks noChangeArrowheads="1"/>
            </p:cNvSpPr>
            <p:nvPr/>
          </p:nvSpPr>
          <p:spPr bwMode="auto">
            <a:xfrm>
              <a:off x="6844334" y="2683681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6458188" y="2685466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5707760" y="2678007"/>
              <a:ext cx="11938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5640425" y="2686553"/>
              <a:ext cx="1011215" cy="126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6833454" y="2623324"/>
              <a:ext cx="126402" cy="648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7" name="Rectangle 566"/>
            <p:cNvSpPr>
              <a:spLocks noChangeArrowheads="1"/>
            </p:cNvSpPr>
            <p:nvPr/>
          </p:nvSpPr>
          <p:spPr bwMode="auto">
            <a:xfrm>
              <a:off x="6833454" y="3264779"/>
              <a:ext cx="504000" cy="125361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569" name="Rectangle 568"/>
            <p:cNvSpPr>
              <a:spLocks noChangeArrowheads="1"/>
            </p:cNvSpPr>
            <p:nvPr/>
          </p:nvSpPr>
          <p:spPr bwMode="auto">
            <a:xfrm>
              <a:off x="7190494" y="3258101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233" name="Freeform 232"/>
          <p:cNvSpPr/>
          <p:nvPr/>
        </p:nvSpPr>
        <p:spPr bwMode="auto">
          <a:xfrm>
            <a:off x="1589903" y="2916195"/>
            <a:ext cx="683740" cy="1252151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683740" h="1252151">
                <a:moveTo>
                  <a:pt x="0" y="609600"/>
                </a:moveTo>
                <a:cubicBezTo>
                  <a:pt x="43935" y="420130"/>
                  <a:pt x="84632" y="229879"/>
                  <a:pt x="131805" y="41189"/>
                </a:cubicBezTo>
                <a:cubicBezTo>
                  <a:pt x="137024" y="20312"/>
                  <a:pt x="152985" y="9904"/>
                  <a:pt x="172994" y="8237"/>
                </a:cubicBezTo>
                <a:cubicBezTo>
                  <a:pt x="230525" y="3443"/>
                  <a:pt x="288324" y="2746"/>
                  <a:pt x="345989" y="0"/>
                </a:cubicBezTo>
                <a:cubicBezTo>
                  <a:pt x="376194" y="2746"/>
                  <a:pt x="406541" y="4229"/>
                  <a:pt x="436605" y="8237"/>
                </a:cubicBezTo>
                <a:cubicBezTo>
                  <a:pt x="453843" y="10535"/>
                  <a:pt x="477328" y="19066"/>
                  <a:pt x="494270" y="24713"/>
                </a:cubicBezTo>
                <a:cubicBezTo>
                  <a:pt x="510746" y="35697"/>
                  <a:pt x="529695" y="43662"/>
                  <a:pt x="543697" y="57664"/>
                </a:cubicBezTo>
                <a:cubicBezTo>
                  <a:pt x="575412" y="89379"/>
                  <a:pt x="558717" y="75915"/>
                  <a:pt x="593124" y="98854"/>
                </a:cubicBezTo>
                <a:cubicBezTo>
                  <a:pt x="608229" y="144166"/>
                  <a:pt x="592286" y="103564"/>
                  <a:pt x="617838" y="148281"/>
                </a:cubicBezTo>
                <a:cubicBezTo>
                  <a:pt x="623931" y="158943"/>
                  <a:pt x="629476" y="169945"/>
                  <a:pt x="634313" y="181232"/>
                </a:cubicBezTo>
                <a:cubicBezTo>
                  <a:pt x="637734" y="189214"/>
                  <a:pt x="638668" y="198179"/>
                  <a:pt x="642551" y="205946"/>
                </a:cubicBezTo>
                <a:cubicBezTo>
                  <a:pt x="646979" y="214801"/>
                  <a:pt x="653535" y="222421"/>
                  <a:pt x="659027" y="230659"/>
                </a:cubicBezTo>
                <a:cubicBezTo>
                  <a:pt x="661773" y="241643"/>
                  <a:pt x="664155" y="252724"/>
                  <a:pt x="667265" y="263610"/>
                </a:cubicBezTo>
                <a:cubicBezTo>
                  <a:pt x="669650" y="271959"/>
                  <a:pt x="674354" y="279717"/>
                  <a:pt x="675502" y="288324"/>
                </a:cubicBezTo>
                <a:cubicBezTo>
                  <a:pt x="679872" y="321100"/>
                  <a:pt x="680994" y="354227"/>
                  <a:pt x="683740" y="387178"/>
                </a:cubicBezTo>
                <a:cubicBezTo>
                  <a:pt x="680994" y="406400"/>
                  <a:pt x="679310" y="425803"/>
                  <a:pt x="675502" y="444843"/>
                </a:cubicBezTo>
                <a:cubicBezTo>
                  <a:pt x="669693" y="473889"/>
                  <a:pt x="665743" y="468100"/>
                  <a:pt x="650789" y="494270"/>
                </a:cubicBezTo>
                <a:cubicBezTo>
                  <a:pt x="644696" y="504932"/>
                  <a:pt x="640631" y="516691"/>
                  <a:pt x="634313" y="527221"/>
                </a:cubicBezTo>
                <a:cubicBezTo>
                  <a:pt x="601266" y="582300"/>
                  <a:pt x="618077" y="571076"/>
                  <a:pt x="576648" y="584886"/>
                </a:cubicBezTo>
                <a:cubicBezTo>
                  <a:pt x="568410" y="590378"/>
                  <a:pt x="558273" y="593756"/>
                  <a:pt x="551935" y="601362"/>
                </a:cubicBezTo>
                <a:cubicBezTo>
                  <a:pt x="540623" y="614936"/>
                  <a:pt x="532944" y="641857"/>
                  <a:pt x="527221" y="659027"/>
                </a:cubicBezTo>
                <a:cubicBezTo>
                  <a:pt x="524475" y="678248"/>
                  <a:pt x="522456" y="697588"/>
                  <a:pt x="518983" y="716691"/>
                </a:cubicBezTo>
                <a:cubicBezTo>
                  <a:pt x="514844" y="739457"/>
                  <a:pt x="509569" y="753175"/>
                  <a:pt x="502508" y="774356"/>
                </a:cubicBezTo>
                <a:cubicBezTo>
                  <a:pt x="514368" y="1070846"/>
                  <a:pt x="510746" y="911598"/>
                  <a:pt x="510746" y="12521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4" name="Line 20"/>
          <p:cNvSpPr>
            <a:spLocks noChangeAspect="1" noChangeShapeType="1"/>
          </p:cNvSpPr>
          <p:nvPr/>
        </p:nvSpPr>
        <p:spPr bwMode="auto">
          <a:xfrm flipV="1">
            <a:off x="1699910" y="2864879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Line 20"/>
          <p:cNvSpPr>
            <a:spLocks noChangeAspect="1" noChangeShapeType="1"/>
          </p:cNvSpPr>
          <p:nvPr/>
        </p:nvSpPr>
        <p:spPr bwMode="auto">
          <a:xfrm flipV="1">
            <a:off x="1699910" y="3583044"/>
            <a:ext cx="651899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0"/>
          <p:cNvSpPr>
            <a:spLocks noChangeAspect="1" noChangeShapeType="1"/>
          </p:cNvSpPr>
          <p:nvPr/>
        </p:nvSpPr>
        <p:spPr bwMode="auto">
          <a:xfrm flipV="1">
            <a:off x="1437907" y="4297967"/>
            <a:ext cx="16200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256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" grpId="0" animBg="1"/>
      <p:bldP spid="235" grpId="0" animBg="1"/>
      <p:bldP spid="23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line of diffusion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Goal: </a:t>
            </a:r>
            <a:r>
              <a:rPr lang="en-US" dirty="0" smtClean="0"/>
              <a:t>compact cell layout with as few extra contacts and metal-1 wires as possible.</a:t>
            </a:r>
          </a:p>
          <a:p>
            <a:pPr lvl="1"/>
            <a:r>
              <a:rPr lang="en-US" dirty="0" smtClean="0"/>
              <a:t>That is: small area</a:t>
            </a:r>
          </a:p>
          <a:p>
            <a:pPr lvl="1"/>
            <a:r>
              <a:rPr lang="en-US" dirty="0" smtClean="0"/>
              <a:t>That is: low </a:t>
            </a:r>
            <a:r>
              <a:rPr lang="en-US" dirty="0" err="1" smtClean="0"/>
              <a:t>parasitics</a:t>
            </a:r>
            <a:r>
              <a:rPr lang="en-US" dirty="0" smtClean="0"/>
              <a:t> at output and intermediate nodes.</a:t>
            </a:r>
          </a:p>
          <a:p>
            <a:r>
              <a:rPr lang="en-US" b="1" dirty="0" smtClean="0"/>
              <a:t>Proxy: </a:t>
            </a:r>
            <a:r>
              <a:rPr lang="en-US" dirty="0" smtClean="0"/>
              <a:t>single line of diffusion</a:t>
            </a:r>
          </a:p>
          <a:p>
            <a:pPr lvl="1"/>
            <a:r>
              <a:rPr lang="en-US" dirty="0" smtClean="0"/>
              <a:t>That is: draw the entire </a:t>
            </a:r>
            <a:r>
              <a:rPr lang="en-US" dirty="0" err="1" smtClean="0"/>
              <a:t>p/n</a:t>
            </a:r>
            <a:r>
              <a:rPr lang="en-US" dirty="0" smtClean="0"/>
              <a:t> diffusion without “lifting the pen”</a:t>
            </a:r>
          </a:p>
          <a:p>
            <a:r>
              <a:rPr lang="en-US" b="1" dirty="0" smtClean="0"/>
              <a:t>Tool: </a:t>
            </a:r>
            <a:r>
              <a:rPr lang="en-US" dirty="0" smtClean="0"/>
              <a:t>Euler path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665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Graph theory: Euler paths</a:t>
            </a:r>
            <a:endParaRPr lang="en-US" altLang="sv-SE" dirty="0" smtClean="0"/>
          </a:p>
        </p:txBody>
      </p:sp>
      <p:sp>
        <p:nvSpPr>
          <p:cNvPr id="922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13840" y="1731011"/>
            <a:ext cx="2705603" cy="4248000"/>
            <a:chOff x="1513840" y="1731011"/>
            <a:chExt cx="2705603" cy="4257039"/>
          </a:xfrm>
        </p:grpSpPr>
        <p:sp>
          <p:nvSpPr>
            <p:cNvPr id="9259" name="Text Box 5"/>
            <p:cNvSpPr txBox="1">
              <a:spLocks noChangeAspect="1" noChangeArrowheads="1"/>
            </p:cNvSpPr>
            <p:nvPr/>
          </p:nvSpPr>
          <p:spPr bwMode="auto">
            <a:xfrm>
              <a:off x="2366200" y="2394908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9260" name="Text Box 6"/>
            <p:cNvSpPr txBox="1">
              <a:spLocks noChangeAspect="1" noChangeArrowheads="1"/>
            </p:cNvSpPr>
            <p:nvPr/>
          </p:nvSpPr>
          <p:spPr bwMode="auto">
            <a:xfrm>
              <a:off x="2752891" y="4722703"/>
              <a:ext cx="288208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262" name="Text Box 8"/>
            <p:cNvSpPr txBox="1">
              <a:spLocks noChangeAspect="1" noChangeArrowheads="1"/>
            </p:cNvSpPr>
            <p:nvPr/>
          </p:nvSpPr>
          <p:spPr bwMode="auto">
            <a:xfrm>
              <a:off x="3739096" y="4225681"/>
              <a:ext cx="480347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9263" name="Text Box 9"/>
            <p:cNvSpPr txBox="1">
              <a:spLocks noChangeAspect="1" noChangeArrowheads="1"/>
            </p:cNvSpPr>
            <p:nvPr/>
          </p:nvSpPr>
          <p:spPr bwMode="auto">
            <a:xfrm>
              <a:off x="2457568" y="1731011"/>
              <a:ext cx="704509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9264" name="Text Box 10"/>
            <p:cNvSpPr txBox="1">
              <a:spLocks noChangeAspect="1" noChangeArrowheads="1"/>
            </p:cNvSpPr>
            <p:nvPr/>
          </p:nvSpPr>
          <p:spPr bwMode="auto">
            <a:xfrm>
              <a:off x="2529810" y="5571915"/>
              <a:ext cx="640462" cy="416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V</a:t>
              </a:r>
              <a:r>
                <a:rPr lang="en-US" altLang="sv-SE" sz="1400" baseline="-25000"/>
                <a:t>SS</a:t>
              </a:r>
              <a:endParaRPr lang="en-US" altLang="sv-SE"/>
            </a:p>
          </p:txBody>
        </p:sp>
        <p:sp>
          <p:nvSpPr>
            <p:cNvPr id="9265" name="Line 11"/>
            <p:cNvSpPr>
              <a:spLocks noChangeAspect="1" noChangeShapeType="1"/>
            </p:cNvSpPr>
            <p:nvPr/>
          </p:nvSpPr>
          <p:spPr bwMode="auto">
            <a:xfrm flipV="1">
              <a:off x="2166119" y="5409577"/>
              <a:ext cx="11665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0" name="Line 16"/>
            <p:cNvSpPr>
              <a:spLocks noChangeAspect="1" noChangeShapeType="1"/>
            </p:cNvSpPr>
            <p:nvPr/>
          </p:nvSpPr>
          <p:spPr bwMode="auto">
            <a:xfrm flipV="1">
              <a:off x="2757943" y="4166120"/>
              <a:ext cx="0" cy="274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3" name="Oval 19"/>
            <p:cNvSpPr>
              <a:spLocks noChangeAspect="1" noChangeArrowheads="1"/>
            </p:cNvSpPr>
            <p:nvPr/>
          </p:nvSpPr>
          <p:spPr bwMode="auto">
            <a:xfrm flipV="1">
              <a:off x="2517769" y="3976944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4" name="Line 20"/>
            <p:cNvSpPr>
              <a:spLocks noChangeAspect="1" noChangeShapeType="1"/>
            </p:cNvSpPr>
            <p:nvPr/>
          </p:nvSpPr>
          <p:spPr bwMode="auto">
            <a:xfrm flipV="1">
              <a:off x="2423384" y="2932225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75" name="Oval 21"/>
            <p:cNvSpPr>
              <a:spLocks noChangeAspect="1" noChangeArrowheads="1"/>
            </p:cNvSpPr>
            <p:nvPr/>
          </p:nvSpPr>
          <p:spPr bwMode="auto">
            <a:xfrm flipV="1">
              <a:off x="2715086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6" name="Oval 22"/>
            <p:cNvSpPr>
              <a:spLocks noChangeAspect="1" noChangeArrowheads="1"/>
            </p:cNvSpPr>
            <p:nvPr/>
          </p:nvSpPr>
          <p:spPr bwMode="auto">
            <a:xfrm flipV="1">
              <a:off x="2715086" y="5375280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77" name="Line 23"/>
            <p:cNvSpPr>
              <a:spLocks noChangeAspect="1" noChangeShapeType="1"/>
            </p:cNvSpPr>
            <p:nvPr/>
          </p:nvSpPr>
          <p:spPr bwMode="auto">
            <a:xfrm flipV="1">
              <a:off x="2166119" y="4380673"/>
              <a:ext cx="161259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9286" name="Oval 32"/>
            <p:cNvSpPr>
              <a:spLocks noChangeAspect="1" noChangeArrowheads="1"/>
            </p:cNvSpPr>
            <p:nvPr/>
          </p:nvSpPr>
          <p:spPr bwMode="auto">
            <a:xfrm flipV="1">
              <a:off x="3298365" y="434637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287" name="Line 33"/>
            <p:cNvSpPr>
              <a:spLocks noChangeAspect="1" noChangeShapeType="1"/>
            </p:cNvSpPr>
            <p:nvPr/>
          </p:nvSpPr>
          <p:spPr bwMode="auto">
            <a:xfrm flipV="1">
              <a:off x="2732305" y="3659614"/>
              <a:ext cx="0" cy="216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5" name="Line 41"/>
            <p:cNvSpPr>
              <a:spLocks noChangeAspect="1" noChangeShapeType="1"/>
            </p:cNvSpPr>
            <p:nvPr/>
          </p:nvSpPr>
          <p:spPr bwMode="auto">
            <a:xfrm flipH="1" flipV="1">
              <a:off x="2655011" y="4157574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6" name="Line 42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7" name="Line 43"/>
            <p:cNvSpPr>
              <a:spLocks noChangeAspect="1" noChangeShapeType="1"/>
            </p:cNvSpPr>
            <p:nvPr/>
          </p:nvSpPr>
          <p:spPr bwMode="auto">
            <a:xfrm flipV="1">
              <a:off x="2655011" y="3883200"/>
              <a:ext cx="72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8" name="Line 44"/>
            <p:cNvSpPr>
              <a:spLocks noChangeAspect="1" noChangeShapeType="1"/>
            </p:cNvSpPr>
            <p:nvPr/>
          </p:nvSpPr>
          <p:spPr bwMode="auto">
            <a:xfrm flipH="1" flipV="1">
              <a:off x="2586390" y="3883200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299" name="Line 45"/>
            <p:cNvSpPr>
              <a:spLocks noChangeAspect="1" noChangeShapeType="1"/>
            </p:cNvSpPr>
            <p:nvPr/>
          </p:nvSpPr>
          <p:spPr bwMode="auto">
            <a:xfrm flipH="1" flipV="1">
              <a:off x="2311907" y="4011241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3" name="Oval 59"/>
            <p:cNvSpPr>
              <a:spLocks noChangeAspect="1" noChangeArrowheads="1"/>
            </p:cNvSpPr>
            <p:nvPr/>
          </p:nvSpPr>
          <p:spPr bwMode="auto">
            <a:xfrm flipV="1">
              <a:off x="2148900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14" name="Line 60"/>
            <p:cNvSpPr>
              <a:spLocks noChangeAspect="1" noChangeShapeType="1"/>
            </p:cNvSpPr>
            <p:nvPr/>
          </p:nvSpPr>
          <p:spPr bwMode="auto">
            <a:xfrm flipV="1">
              <a:off x="2423384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5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6142" y="2691385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6" name="Line 62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7" name="Line 63"/>
            <p:cNvSpPr>
              <a:spLocks noChangeAspect="1" noChangeShapeType="1"/>
            </p:cNvSpPr>
            <p:nvPr/>
          </p:nvSpPr>
          <p:spPr bwMode="auto">
            <a:xfrm flipV="1">
              <a:off x="2286142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8" name="Line 64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19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1752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0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77348" y="2545814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1" name="Oval 67"/>
            <p:cNvSpPr>
              <a:spLocks noChangeAspect="1" noChangeArrowheads="1"/>
            </p:cNvSpPr>
            <p:nvPr/>
          </p:nvSpPr>
          <p:spPr bwMode="auto">
            <a:xfrm flipV="1">
              <a:off x="2800799" y="2511517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22" name="Line 68"/>
            <p:cNvSpPr>
              <a:spLocks noChangeAspect="1" noChangeShapeType="1"/>
            </p:cNvSpPr>
            <p:nvPr/>
          </p:nvSpPr>
          <p:spPr bwMode="auto">
            <a:xfrm flipV="1">
              <a:off x="3075283" y="2691385"/>
              <a:ext cx="0" cy="432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3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38041" y="2683001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4" name="Line 70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5" name="Line 71"/>
            <p:cNvSpPr>
              <a:spLocks noChangeAspect="1" noChangeShapeType="1"/>
            </p:cNvSpPr>
            <p:nvPr/>
          </p:nvSpPr>
          <p:spPr bwMode="auto">
            <a:xfrm flipV="1">
              <a:off x="2938041" y="24086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6" name="Line 72"/>
            <p:cNvSpPr>
              <a:spLocks noChangeAspect="1" noChangeShapeType="1"/>
            </p:cNvSpPr>
            <p:nvPr/>
          </p:nvSpPr>
          <p:spPr bwMode="auto">
            <a:xfrm flipV="1">
              <a:off x="3075283" y="2237143"/>
              <a:ext cx="0" cy="1714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7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69420" y="2408627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8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4936" y="2545814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29" name="Oval 75"/>
            <p:cNvSpPr>
              <a:spLocks noChangeAspect="1" noChangeArrowheads="1"/>
            </p:cNvSpPr>
            <p:nvPr/>
          </p:nvSpPr>
          <p:spPr bwMode="auto">
            <a:xfrm flipV="1">
              <a:off x="2697868" y="2202846"/>
              <a:ext cx="68621" cy="68594"/>
            </a:xfrm>
            <a:prstGeom prst="ellipse">
              <a:avLst/>
            </a:prstGeom>
            <a:solidFill>
              <a:srgbClr val="000000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9330" name="Line 76"/>
            <p:cNvSpPr>
              <a:spLocks noChangeAspect="1" noChangeShapeType="1"/>
            </p:cNvSpPr>
            <p:nvPr/>
          </p:nvSpPr>
          <p:spPr bwMode="auto">
            <a:xfrm flipV="1">
              <a:off x="2423384" y="2237143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1" name="Line 77"/>
            <p:cNvSpPr>
              <a:spLocks noChangeAspect="1" noChangeShapeType="1"/>
            </p:cNvSpPr>
            <p:nvPr/>
          </p:nvSpPr>
          <p:spPr bwMode="auto">
            <a:xfrm flipV="1">
              <a:off x="2732178" y="2031362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2" name="Line 78"/>
            <p:cNvSpPr>
              <a:spLocks noChangeAspect="1" noChangeShapeType="1"/>
            </p:cNvSpPr>
            <p:nvPr/>
          </p:nvSpPr>
          <p:spPr bwMode="auto">
            <a:xfrm flipV="1">
              <a:off x="2749397" y="5409577"/>
              <a:ext cx="0" cy="1920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9334" name="Text Box 80"/>
            <p:cNvSpPr txBox="1">
              <a:spLocks noChangeAspect="1" noChangeArrowheads="1"/>
            </p:cNvSpPr>
            <p:nvPr/>
          </p:nvSpPr>
          <p:spPr bwMode="auto">
            <a:xfrm>
              <a:off x="2096992" y="3848190"/>
              <a:ext cx="288715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9335" name="Text Box 81"/>
            <p:cNvSpPr txBox="1">
              <a:spLocks noChangeAspect="1" noChangeArrowheads="1"/>
            </p:cNvSpPr>
            <p:nvPr/>
          </p:nvSpPr>
          <p:spPr bwMode="auto">
            <a:xfrm>
              <a:off x="1731870" y="2399643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513840" y="4380673"/>
              <a:ext cx="652279" cy="1028904"/>
              <a:chOff x="1513840" y="4380673"/>
              <a:chExt cx="652279" cy="1028904"/>
            </a:xfrm>
          </p:grpSpPr>
          <p:sp>
            <p:nvSpPr>
              <p:cNvPr id="9300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1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2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3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4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5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6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7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8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09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0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1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12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336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988644"/>
                <a:ext cx="272196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B</a:t>
                </a:r>
                <a:endParaRPr lang="en-US" altLang="sv-SE" dirty="0"/>
              </a:p>
            </p:txBody>
          </p:sp>
          <p:sp>
            <p:nvSpPr>
              <p:cNvPr id="9337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13840" y="4542785"/>
                <a:ext cx="343105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A</a:t>
                </a:r>
                <a:endParaRPr lang="en-US" altLang="sv-SE" dirty="0"/>
              </a:p>
            </p:txBody>
          </p:sp>
        </p:grpSp>
        <p:grpSp>
          <p:nvGrpSpPr>
            <p:cNvPr id="130" name="Group 129"/>
            <p:cNvGrpSpPr/>
            <p:nvPr/>
          </p:nvGrpSpPr>
          <p:grpSpPr>
            <a:xfrm>
              <a:off x="2117795" y="4367839"/>
              <a:ext cx="643733" cy="1028904"/>
              <a:chOff x="1522386" y="4380673"/>
              <a:chExt cx="643733" cy="1028904"/>
            </a:xfrm>
          </p:grpSpPr>
          <p:sp>
            <p:nvSpPr>
              <p:cNvPr id="131" name="Line 46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826531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2" name="Line 47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4826531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3" name="Line 48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4" name="Line 49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552157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5" name="Line 50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4380673"/>
                <a:ext cx="0" cy="17148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6" name="Line 51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994566" y="4552157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7" name="Line 52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4689344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8" name="Line 53"/>
              <p:cNvSpPr>
                <a:spLocks noChangeAspect="1" noChangeShapeType="1"/>
              </p:cNvSpPr>
              <p:nvPr/>
            </p:nvSpPr>
            <p:spPr bwMode="auto">
              <a:xfrm flipV="1">
                <a:off x="2166119" y="5272390"/>
                <a:ext cx="0" cy="13718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39" name="Line 54"/>
              <p:cNvSpPr>
                <a:spLocks noChangeAspect="1" noChangeShapeType="1"/>
              </p:cNvSpPr>
              <p:nvPr/>
            </p:nvSpPr>
            <p:spPr bwMode="auto">
              <a:xfrm flipH="1" flipV="1">
                <a:off x="2063187" y="5272390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0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1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2063187" y="4998015"/>
                <a:ext cx="10293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2" name="Line 57"/>
              <p:cNvSpPr>
                <a:spLocks noChangeAspect="1" noChangeShapeType="1"/>
              </p:cNvSpPr>
              <p:nvPr/>
            </p:nvSpPr>
            <p:spPr bwMode="auto">
              <a:xfrm flipV="1">
                <a:off x="1994566" y="4998015"/>
                <a:ext cx="0" cy="27437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3" name="Line 58"/>
              <p:cNvSpPr>
                <a:spLocks noChangeAspect="1" noChangeShapeType="1"/>
              </p:cNvSpPr>
              <p:nvPr/>
            </p:nvSpPr>
            <p:spPr bwMode="auto">
              <a:xfrm flipH="1" flipV="1">
                <a:off x="1754393" y="5135203"/>
                <a:ext cx="240173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144" name="Text Box 82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988644"/>
                <a:ext cx="296664" cy="3841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C</a:t>
                </a:r>
                <a:endParaRPr lang="en-US" altLang="sv-SE" dirty="0"/>
              </a:p>
            </p:txBody>
          </p:sp>
          <p:sp>
            <p:nvSpPr>
              <p:cNvPr id="145" name="Text Box 83"/>
              <p:cNvSpPr txBox="1">
                <a:spLocks noChangeAspect="1" noChangeArrowheads="1"/>
              </p:cNvSpPr>
              <p:nvPr/>
            </p:nvSpPr>
            <p:spPr bwMode="auto">
              <a:xfrm>
                <a:off x="1522386" y="4542785"/>
                <a:ext cx="262353" cy="41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altLang="sv-SE" sz="1400" dirty="0"/>
                  <a:t>D</a:t>
                </a:r>
                <a:endParaRPr lang="en-US" altLang="sv-SE" dirty="0"/>
              </a:p>
            </p:txBody>
          </p:sp>
        </p:grpSp>
        <p:sp>
          <p:nvSpPr>
            <p:cNvPr id="162" name="Line 24"/>
            <p:cNvSpPr>
              <a:spLocks noChangeAspect="1" noChangeShapeType="1"/>
            </p:cNvSpPr>
            <p:nvPr/>
          </p:nvSpPr>
          <p:spPr bwMode="auto">
            <a:xfrm flipV="1">
              <a:off x="3332675" y="4998015"/>
              <a:ext cx="0" cy="411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3" name="Line 26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4" name="Line 27"/>
            <p:cNvSpPr>
              <a:spLocks noChangeAspect="1" noChangeShapeType="1"/>
            </p:cNvSpPr>
            <p:nvPr/>
          </p:nvSpPr>
          <p:spPr bwMode="auto">
            <a:xfrm flipV="1">
              <a:off x="3229744" y="4757938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5" name="Line 28"/>
            <p:cNvSpPr>
              <a:spLocks noChangeAspect="1" noChangeShapeType="1"/>
            </p:cNvSpPr>
            <p:nvPr/>
          </p:nvSpPr>
          <p:spPr bwMode="auto">
            <a:xfrm flipV="1">
              <a:off x="3332675" y="4380673"/>
              <a:ext cx="0" cy="37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" name="Line 29"/>
            <p:cNvSpPr>
              <a:spLocks noChangeAspect="1" noChangeShapeType="1"/>
            </p:cNvSpPr>
            <p:nvPr/>
          </p:nvSpPr>
          <p:spPr bwMode="auto">
            <a:xfrm flipH="1" flipV="1">
              <a:off x="3142824" y="4748792"/>
              <a:ext cx="0" cy="2560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7" name="Line 30"/>
            <p:cNvSpPr>
              <a:spLocks noChangeAspect="1" noChangeShapeType="1"/>
            </p:cNvSpPr>
            <p:nvPr/>
          </p:nvSpPr>
          <p:spPr bwMode="auto">
            <a:xfrm flipH="1" flipV="1">
              <a:off x="2962824" y="4876833"/>
              <a:ext cx="180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8" name="Line 56"/>
            <p:cNvSpPr>
              <a:spLocks noChangeAspect="1" noChangeShapeType="1"/>
            </p:cNvSpPr>
            <p:nvPr/>
          </p:nvSpPr>
          <p:spPr bwMode="auto">
            <a:xfrm flipV="1">
              <a:off x="3229750" y="4998015"/>
              <a:ext cx="10293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9" name="Text Box 5"/>
            <p:cNvSpPr txBox="1">
              <a:spLocks noChangeAspect="1" noChangeArrowheads="1"/>
            </p:cNvSpPr>
            <p:nvPr/>
          </p:nvSpPr>
          <p:spPr bwMode="auto">
            <a:xfrm>
              <a:off x="2369757" y="3114950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170" name="Line 20"/>
            <p:cNvSpPr>
              <a:spLocks noChangeAspect="1" noChangeShapeType="1"/>
            </p:cNvSpPr>
            <p:nvPr/>
          </p:nvSpPr>
          <p:spPr bwMode="auto">
            <a:xfrm flipV="1">
              <a:off x="2426941" y="3652267"/>
              <a:ext cx="65189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1" name="Oval 59"/>
            <p:cNvSpPr>
              <a:spLocks noChangeAspect="1" noChangeArrowheads="1"/>
            </p:cNvSpPr>
            <p:nvPr/>
          </p:nvSpPr>
          <p:spPr bwMode="auto">
            <a:xfrm flipV="1">
              <a:off x="2152457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72" name="Line 60"/>
            <p:cNvSpPr>
              <a:spLocks noChangeAspect="1" noChangeShapeType="1"/>
            </p:cNvSpPr>
            <p:nvPr/>
          </p:nvSpPr>
          <p:spPr bwMode="auto">
            <a:xfrm flipV="1">
              <a:off x="2426941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3" name="Line 61"/>
            <p:cNvSpPr>
              <a:spLocks noChangeAspect="1" noChangeShapeType="1"/>
            </p:cNvSpPr>
            <p:nvPr/>
          </p:nvSpPr>
          <p:spPr bwMode="auto">
            <a:xfrm flipH="1" flipV="1">
              <a:off x="2289699" y="3411427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4" name="Line 62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5" name="Line 63"/>
            <p:cNvSpPr>
              <a:spLocks noChangeAspect="1" noChangeShapeType="1"/>
            </p:cNvSpPr>
            <p:nvPr/>
          </p:nvSpPr>
          <p:spPr bwMode="auto">
            <a:xfrm flipV="1">
              <a:off x="2289699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7" name="Line 65"/>
            <p:cNvSpPr>
              <a:spLocks noChangeAspect="1" noChangeShapeType="1"/>
            </p:cNvSpPr>
            <p:nvPr/>
          </p:nvSpPr>
          <p:spPr bwMode="auto">
            <a:xfrm flipH="1" flipV="1">
              <a:off x="222107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8" name="Line 66"/>
            <p:cNvSpPr>
              <a:spLocks noChangeAspect="1" noChangeShapeType="1"/>
            </p:cNvSpPr>
            <p:nvPr/>
          </p:nvSpPr>
          <p:spPr bwMode="auto">
            <a:xfrm flipH="1" flipV="1">
              <a:off x="1980905" y="3265856"/>
              <a:ext cx="17155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79" name="Oval 67"/>
            <p:cNvSpPr>
              <a:spLocks noChangeAspect="1" noChangeArrowheads="1"/>
            </p:cNvSpPr>
            <p:nvPr/>
          </p:nvSpPr>
          <p:spPr bwMode="auto">
            <a:xfrm flipV="1">
              <a:off x="2804356" y="3231559"/>
              <a:ext cx="68621" cy="68594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180" name="Line 68"/>
            <p:cNvSpPr>
              <a:spLocks noChangeAspect="1" noChangeShapeType="1"/>
            </p:cNvSpPr>
            <p:nvPr/>
          </p:nvSpPr>
          <p:spPr bwMode="auto">
            <a:xfrm flipV="1">
              <a:off x="3078840" y="3411427"/>
              <a:ext cx="0" cy="24007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1" name="Line 69"/>
            <p:cNvSpPr>
              <a:spLocks noChangeAspect="1" noChangeShapeType="1"/>
            </p:cNvSpPr>
            <p:nvPr/>
          </p:nvSpPr>
          <p:spPr bwMode="auto">
            <a:xfrm flipH="1" flipV="1">
              <a:off x="2941598" y="3403043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2" name="Line 70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3" name="Line 71"/>
            <p:cNvSpPr>
              <a:spLocks noChangeAspect="1" noChangeShapeType="1"/>
            </p:cNvSpPr>
            <p:nvPr/>
          </p:nvSpPr>
          <p:spPr bwMode="auto">
            <a:xfrm flipV="1">
              <a:off x="2941598" y="3128669"/>
              <a:ext cx="1372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5" name="Line 73"/>
            <p:cNvSpPr>
              <a:spLocks noChangeAspect="1" noChangeShapeType="1"/>
            </p:cNvSpPr>
            <p:nvPr/>
          </p:nvSpPr>
          <p:spPr bwMode="auto">
            <a:xfrm flipH="1" flipV="1">
              <a:off x="2872977" y="3128669"/>
              <a:ext cx="0" cy="2743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6" name="Line 74"/>
            <p:cNvSpPr>
              <a:spLocks noChangeAspect="1" noChangeShapeType="1"/>
            </p:cNvSpPr>
            <p:nvPr/>
          </p:nvSpPr>
          <p:spPr bwMode="auto">
            <a:xfrm flipH="1" flipV="1">
              <a:off x="2598493" y="3265856"/>
              <a:ext cx="20586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89" name="Text Box 81"/>
            <p:cNvSpPr txBox="1">
              <a:spLocks noChangeAspect="1" noChangeArrowheads="1"/>
            </p:cNvSpPr>
            <p:nvPr/>
          </p:nvSpPr>
          <p:spPr bwMode="auto">
            <a:xfrm>
              <a:off x="1735427" y="3119685"/>
              <a:ext cx="512370" cy="384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/>
                <a:t>C</a:t>
              </a:r>
              <a:endParaRPr lang="en-US" altLang="sv-SE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95658" y="1637005"/>
            <a:ext cx="3533942" cy="4342006"/>
            <a:chOff x="4695658" y="1637005"/>
            <a:chExt cx="3533942" cy="4342006"/>
          </a:xfrm>
        </p:grpSpPr>
        <p:sp>
          <p:nvSpPr>
            <p:cNvPr id="192" name="Text Box 5"/>
            <p:cNvSpPr txBox="1">
              <a:spLocks noChangeAspect="1" noChangeArrowheads="1"/>
            </p:cNvSpPr>
            <p:nvPr/>
          </p:nvSpPr>
          <p:spPr bwMode="auto">
            <a:xfrm>
              <a:off x="4855158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2463212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194" name="Text Box 5"/>
            <p:cNvSpPr txBox="1">
              <a:spLocks noChangeAspect="1" noChangeArrowheads="1"/>
            </p:cNvSpPr>
            <p:nvPr/>
          </p:nvSpPr>
          <p:spPr bwMode="auto">
            <a:xfrm>
              <a:off x="7364772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3" name="Text Box 5"/>
            <p:cNvSpPr txBox="1">
              <a:spLocks noChangeAspect="1" noChangeArrowheads="1"/>
            </p:cNvSpPr>
            <p:nvPr/>
          </p:nvSpPr>
          <p:spPr bwMode="auto">
            <a:xfrm>
              <a:off x="6102717" y="3645636"/>
              <a:ext cx="280864" cy="249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/>
                <a:t>X</a:t>
              </a:r>
              <a:endParaRPr lang="en-US" altLang="sv-SE" dirty="0"/>
            </a:p>
          </p:txBody>
        </p:sp>
        <p:sp>
          <p:nvSpPr>
            <p:cNvPr id="235" name="Arc 234"/>
            <p:cNvSpPr/>
            <p:nvPr/>
          </p:nvSpPr>
          <p:spPr>
            <a:xfrm>
              <a:off x="5792624" y="19957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6" name="Arc 235"/>
            <p:cNvSpPr/>
            <p:nvPr/>
          </p:nvSpPr>
          <p:spPr>
            <a:xfrm>
              <a:off x="5792624" y="31781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7" name="Arc 236"/>
            <p:cNvSpPr/>
            <p:nvPr/>
          </p:nvSpPr>
          <p:spPr>
            <a:xfrm>
              <a:off x="5809774" y="43695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6189149" y="3119800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39" name="Oval 238"/>
            <p:cNvSpPr/>
            <p:nvPr/>
          </p:nvSpPr>
          <p:spPr bwMode="auto">
            <a:xfrm>
              <a:off x="6189149" y="432738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0" name="Oval 239"/>
            <p:cNvSpPr/>
            <p:nvPr/>
          </p:nvSpPr>
          <p:spPr bwMode="auto">
            <a:xfrm>
              <a:off x="6189149" y="5504191"/>
              <a:ext cx="108000" cy="10180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1" name="Arc 240"/>
            <p:cNvSpPr/>
            <p:nvPr/>
          </p:nvSpPr>
          <p:spPr>
            <a:xfrm rot="16200000">
              <a:off x="5204047" y="31651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2" name="Arc 241"/>
            <p:cNvSpPr/>
            <p:nvPr/>
          </p:nvSpPr>
          <p:spPr>
            <a:xfrm rot="16200000">
              <a:off x="6463906" y="31692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5" name="Arc 244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6" name="Arc 245"/>
            <p:cNvSpPr/>
            <p:nvPr/>
          </p:nvSpPr>
          <p:spPr>
            <a:xfrm rot="16200000">
              <a:off x="4467608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7" name="Arc 246"/>
            <p:cNvSpPr/>
            <p:nvPr/>
          </p:nvSpPr>
          <p:spPr>
            <a:xfrm rot="5400000" flipH="1">
              <a:off x="5290831" y="29501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8" name="Arc 247"/>
            <p:cNvSpPr/>
            <p:nvPr/>
          </p:nvSpPr>
          <p:spPr>
            <a:xfrm rot="5400000" flipV="1">
              <a:off x="5071352" y="24540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9" name="Text Box 9"/>
            <p:cNvSpPr txBox="1">
              <a:spLocks noChangeAspect="1" noChangeArrowheads="1"/>
            </p:cNvSpPr>
            <p:nvPr/>
          </p:nvSpPr>
          <p:spPr bwMode="auto">
            <a:xfrm>
              <a:off x="5998682" y="1637005"/>
              <a:ext cx="704509" cy="392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DD</a:t>
              </a:r>
              <a:endParaRPr lang="en-US" altLang="sv-SE" dirty="0"/>
            </a:p>
          </p:txBody>
        </p:sp>
        <p:sp>
          <p:nvSpPr>
            <p:cNvPr id="250" name="Text Box 10"/>
            <p:cNvSpPr txBox="1">
              <a:spLocks noChangeAspect="1" noChangeArrowheads="1"/>
            </p:cNvSpPr>
            <p:nvPr/>
          </p:nvSpPr>
          <p:spPr bwMode="auto">
            <a:xfrm>
              <a:off x="4695658" y="3635707"/>
              <a:ext cx="640462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</a:p>
          </p:txBody>
        </p:sp>
        <p:sp>
          <p:nvSpPr>
            <p:cNvPr id="251" name="Text Box 96"/>
            <p:cNvSpPr txBox="1">
              <a:spLocks noChangeAspect="1" noChangeArrowheads="1"/>
            </p:cNvSpPr>
            <p:nvPr/>
          </p:nvSpPr>
          <p:spPr bwMode="auto">
            <a:xfrm>
              <a:off x="6105632" y="5616806"/>
              <a:ext cx="289836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Z</a:t>
              </a:r>
              <a:endParaRPr lang="en-US" altLang="sv-SE" dirty="0"/>
            </a:p>
          </p:txBody>
        </p:sp>
        <p:sp>
          <p:nvSpPr>
            <p:cNvPr id="253" name="Text Box 6"/>
            <p:cNvSpPr txBox="1">
              <a:spLocks noChangeAspect="1" noChangeArrowheads="1"/>
            </p:cNvSpPr>
            <p:nvPr/>
          </p:nvSpPr>
          <p:spPr bwMode="auto">
            <a:xfrm>
              <a:off x="6655216" y="4766201"/>
              <a:ext cx="288208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E</a:t>
              </a:r>
              <a:endParaRPr lang="en-US" altLang="sv-SE" dirty="0"/>
            </a:p>
          </p:txBody>
        </p:sp>
        <p:sp>
          <p:nvSpPr>
            <p:cNvPr id="254" name="Text Box 82"/>
            <p:cNvSpPr txBox="1">
              <a:spLocks noChangeAspect="1" noChangeArrowheads="1"/>
            </p:cNvSpPr>
            <p:nvPr/>
          </p:nvSpPr>
          <p:spPr bwMode="auto">
            <a:xfrm>
              <a:off x="5546126" y="2408942"/>
              <a:ext cx="272196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A</a:t>
              </a:r>
              <a:endParaRPr lang="en-US" altLang="sv-SE" dirty="0"/>
            </a:p>
          </p:txBody>
        </p:sp>
        <p:sp>
          <p:nvSpPr>
            <p:cNvPr id="255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2424497"/>
              <a:ext cx="343105" cy="39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B</a:t>
              </a:r>
              <a:endParaRPr lang="en-US" altLang="sv-SE" dirty="0"/>
            </a:p>
          </p:txBody>
        </p:sp>
        <p:sp>
          <p:nvSpPr>
            <p:cNvPr id="256" name="Text Box 82"/>
            <p:cNvSpPr txBox="1">
              <a:spLocks noChangeAspect="1" noChangeArrowheads="1"/>
            </p:cNvSpPr>
            <p:nvPr/>
          </p:nvSpPr>
          <p:spPr bwMode="auto">
            <a:xfrm>
              <a:off x="5553947" y="3357458"/>
              <a:ext cx="296664" cy="362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D</a:t>
              </a:r>
              <a:endParaRPr lang="en-US" altLang="sv-SE" dirty="0"/>
            </a:p>
          </p:txBody>
        </p:sp>
        <p:sp>
          <p:nvSpPr>
            <p:cNvPr id="257" name="Text Box 83"/>
            <p:cNvSpPr txBox="1">
              <a:spLocks noChangeAspect="1" noChangeArrowheads="1"/>
            </p:cNvSpPr>
            <p:nvPr/>
          </p:nvSpPr>
          <p:spPr bwMode="auto">
            <a:xfrm>
              <a:off x="6655242" y="3357458"/>
              <a:ext cx="277198" cy="309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C</a:t>
              </a:r>
              <a:endParaRPr lang="en-US" altLang="sv-SE" dirty="0"/>
            </a:p>
          </p:txBody>
        </p:sp>
        <p:sp>
          <p:nvSpPr>
            <p:cNvPr id="258" name="Text Box 96"/>
            <p:cNvSpPr txBox="1">
              <a:spLocks noChangeAspect="1" noChangeArrowheads="1"/>
            </p:cNvSpPr>
            <p:nvPr/>
          </p:nvSpPr>
          <p:spPr bwMode="auto">
            <a:xfrm>
              <a:off x="7570132" y="3635707"/>
              <a:ext cx="659468" cy="362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/>
                <a:t>V</a:t>
              </a:r>
              <a:r>
                <a:rPr lang="en-US" altLang="sv-SE" sz="1400" baseline="-25000" dirty="0"/>
                <a:t>SS</a:t>
              </a:r>
              <a:endParaRPr lang="en-US" altLang="sv-SE" sz="1400" dirty="0"/>
            </a:p>
            <a:p>
              <a:pPr eaLnBrk="1" hangingPunct="1"/>
              <a:endParaRPr lang="en-US" altLang="sv-SE" dirty="0"/>
            </a:p>
          </p:txBody>
        </p:sp>
        <p:sp>
          <p:nvSpPr>
            <p:cNvPr id="260" name="Oval 259"/>
            <p:cNvSpPr/>
            <p:nvPr/>
          </p:nvSpPr>
          <p:spPr bwMode="auto">
            <a:xfrm>
              <a:off x="6189149" y="1939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146" name="Picture 145" descr="C:\Users\Administratör\Desktop\180px-Konigsberg_bridges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798" y="1110662"/>
            <a:ext cx="1714500" cy="1352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999217" y="2418578"/>
            <a:ext cx="2521799" cy="2753557"/>
            <a:chOff x="5147500" y="2575100"/>
            <a:chExt cx="2521799" cy="2753557"/>
          </a:xfrm>
        </p:grpSpPr>
        <p:sp>
          <p:nvSpPr>
            <p:cNvPr id="147" name="Arc 146"/>
            <p:cNvSpPr/>
            <p:nvPr/>
          </p:nvSpPr>
          <p:spPr>
            <a:xfrm rot="16200000">
              <a:off x="5356447" y="3317570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8" name="Arc 147"/>
            <p:cNvSpPr/>
            <p:nvPr/>
          </p:nvSpPr>
          <p:spPr>
            <a:xfrm rot="16200000">
              <a:off x="6616306" y="3321605"/>
              <a:ext cx="849383" cy="1256597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9" name="Arc 148"/>
            <p:cNvSpPr/>
            <p:nvPr/>
          </p:nvSpPr>
          <p:spPr>
            <a:xfrm rot="16200000">
              <a:off x="4620008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0" name="Arc 149"/>
            <p:cNvSpPr/>
            <p:nvPr/>
          </p:nvSpPr>
          <p:spPr>
            <a:xfrm rot="5400000" flipH="1">
              <a:off x="5443231" y="3102592"/>
              <a:ext cx="2753557" cy="1698574"/>
            </a:xfrm>
            <a:prstGeom prst="arc">
              <a:avLst>
                <a:gd name="adj1" fmla="val 16453979"/>
                <a:gd name="adj2" fmla="val 106599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1" name="Arc 150"/>
            <p:cNvSpPr/>
            <p:nvPr/>
          </p:nvSpPr>
          <p:spPr>
            <a:xfrm rot="5400000" flipV="1">
              <a:off x="5223752" y="2606495"/>
              <a:ext cx="2369296" cy="2521799"/>
            </a:xfrm>
            <a:prstGeom prst="arc">
              <a:avLst>
                <a:gd name="adj1" fmla="val 16453979"/>
                <a:gd name="adj2" fmla="val 5510836"/>
              </a:avLst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796740" y="1991613"/>
            <a:ext cx="918200" cy="3558318"/>
            <a:chOff x="5945024" y="2148135"/>
            <a:chExt cx="918200" cy="3558318"/>
          </a:xfrm>
        </p:grpSpPr>
        <p:sp>
          <p:nvSpPr>
            <p:cNvPr id="152" name="Arc 151"/>
            <p:cNvSpPr/>
            <p:nvPr/>
          </p:nvSpPr>
          <p:spPr>
            <a:xfrm>
              <a:off x="5945024" y="2148135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3" name="Arc 152"/>
            <p:cNvSpPr/>
            <p:nvPr/>
          </p:nvSpPr>
          <p:spPr>
            <a:xfrm>
              <a:off x="5945024" y="3330559"/>
              <a:ext cx="901050" cy="1184543"/>
            </a:xfrm>
            <a:prstGeom prst="arc">
              <a:avLst>
                <a:gd name="adj1" fmla="val 16453979"/>
                <a:gd name="adj2" fmla="val 16364772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54" name="Arc 153"/>
            <p:cNvSpPr/>
            <p:nvPr/>
          </p:nvSpPr>
          <p:spPr>
            <a:xfrm>
              <a:off x="5962174" y="4521910"/>
              <a:ext cx="901050" cy="1184543"/>
            </a:xfrm>
            <a:prstGeom prst="arc">
              <a:avLst>
                <a:gd name="adj1" fmla="val 16453979"/>
                <a:gd name="adj2" fmla="val 5421588"/>
              </a:avLst>
            </a:prstGeom>
            <a:noFill/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7" name="Up Arrow 6"/>
          <p:cNvSpPr/>
          <p:nvPr/>
        </p:nvSpPr>
        <p:spPr bwMode="auto">
          <a:xfrm>
            <a:off x="7822793" y="2408942"/>
            <a:ext cx="626076" cy="520732"/>
          </a:xfrm>
          <a:prstGeom prst="upArrow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round/>
            <a:headEnd/>
            <a:tailEnd/>
          </a:ln>
          <a:extLst/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5" name="Freeform 154"/>
          <p:cNvSpPr/>
          <p:nvPr/>
        </p:nvSpPr>
        <p:spPr bwMode="auto">
          <a:xfrm flipV="1">
            <a:off x="2385707" y="2191265"/>
            <a:ext cx="604787" cy="713622"/>
          </a:xfrm>
          <a:custGeom>
            <a:avLst/>
            <a:gdLst>
              <a:gd name="connsiteX0" fmla="*/ 0 w 725087"/>
              <a:gd name="connsiteY0" fmla="*/ 609600 h 609600"/>
              <a:gd name="connsiteX1" fmla="*/ 16476 w 725087"/>
              <a:gd name="connsiteY1" fmla="*/ 494270 h 609600"/>
              <a:gd name="connsiteX2" fmla="*/ 32952 w 725087"/>
              <a:gd name="connsiteY2" fmla="*/ 337752 h 609600"/>
              <a:gd name="connsiteX3" fmla="*/ 65903 w 725087"/>
              <a:gd name="connsiteY3" fmla="*/ 238897 h 609600"/>
              <a:gd name="connsiteX4" fmla="*/ 82379 w 725087"/>
              <a:gd name="connsiteY4" fmla="*/ 181233 h 609600"/>
              <a:gd name="connsiteX5" fmla="*/ 98854 w 725087"/>
              <a:gd name="connsiteY5" fmla="*/ 156519 h 609600"/>
              <a:gd name="connsiteX6" fmla="*/ 115330 w 725087"/>
              <a:gd name="connsiteY6" fmla="*/ 107092 h 609600"/>
              <a:gd name="connsiteX7" fmla="*/ 131806 w 725087"/>
              <a:gd name="connsiteY7" fmla="*/ 82379 h 609600"/>
              <a:gd name="connsiteX8" fmla="*/ 181233 w 725087"/>
              <a:gd name="connsiteY8" fmla="*/ 41189 h 609600"/>
              <a:gd name="connsiteX9" fmla="*/ 214184 w 725087"/>
              <a:gd name="connsiteY9" fmla="*/ 32952 h 609600"/>
              <a:gd name="connsiteX10" fmla="*/ 238898 w 725087"/>
              <a:gd name="connsiteY10" fmla="*/ 24714 h 609600"/>
              <a:gd name="connsiteX11" fmla="*/ 271849 w 725087"/>
              <a:gd name="connsiteY11" fmla="*/ 16476 h 609600"/>
              <a:gd name="connsiteX12" fmla="*/ 296562 w 725087"/>
              <a:gd name="connsiteY12" fmla="*/ 8238 h 609600"/>
              <a:gd name="connsiteX13" fmla="*/ 362465 w 725087"/>
              <a:gd name="connsiteY13" fmla="*/ 0 h 609600"/>
              <a:gd name="connsiteX14" fmla="*/ 518984 w 725087"/>
              <a:gd name="connsiteY14" fmla="*/ 8238 h 609600"/>
              <a:gd name="connsiteX15" fmla="*/ 543698 w 725087"/>
              <a:gd name="connsiteY15" fmla="*/ 32952 h 609600"/>
              <a:gd name="connsiteX16" fmla="*/ 568411 w 725087"/>
              <a:gd name="connsiteY16" fmla="*/ 82379 h 609600"/>
              <a:gd name="connsiteX17" fmla="*/ 601362 w 725087"/>
              <a:gd name="connsiteY17" fmla="*/ 140043 h 609600"/>
              <a:gd name="connsiteX18" fmla="*/ 626076 w 725087"/>
              <a:gd name="connsiteY18" fmla="*/ 222422 h 609600"/>
              <a:gd name="connsiteX19" fmla="*/ 642552 w 725087"/>
              <a:gd name="connsiteY19" fmla="*/ 255373 h 609600"/>
              <a:gd name="connsiteX20" fmla="*/ 659027 w 725087"/>
              <a:gd name="connsiteY20" fmla="*/ 304800 h 609600"/>
              <a:gd name="connsiteX21" fmla="*/ 683741 w 725087"/>
              <a:gd name="connsiteY21" fmla="*/ 387179 h 609600"/>
              <a:gd name="connsiteX22" fmla="*/ 700216 w 725087"/>
              <a:gd name="connsiteY22" fmla="*/ 436606 h 609600"/>
              <a:gd name="connsiteX23" fmla="*/ 708454 w 725087"/>
              <a:gd name="connsiteY23" fmla="*/ 461319 h 609600"/>
              <a:gd name="connsiteX24" fmla="*/ 716692 w 725087"/>
              <a:gd name="connsiteY24" fmla="*/ 535460 h 609600"/>
              <a:gd name="connsiteX25" fmla="*/ 724930 w 725087"/>
              <a:gd name="connsiteY25" fmla="*/ 593125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25087" h="609600">
                <a:moveTo>
                  <a:pt x="0" y="609600"/>
                </a:moveTo>
                <a:cubicBezTo>
                  <a:pt x="11612" y="551541"/>
                  <a:pt x="9360" y="568986"/>
                  <a:pt x="16476" y="494270"/>
                </a:cubicBezTo>
                <a:cubicBezTo>
                  <a:pt x="21017" y="446595"/>
                  <a:pt x="23156" y="386734"/>
                  <a:pt x="32952" y="337752"/>
                </a:cubicBezTo>
                <a:cubicBezTo>
                  <a:pt x="58083" y="212096"/>
                  <a:pt x="36221" y="318047"/>
                  <a:pt x="65903" y="238897"/>
                </a:cubicBezTo>
                <a:cubicBezTo>
                  <a:pt x="73823" y="217777"/>
                  <a:pt x="72420" y="201152"/>
                  <a:pt x="82379" y="181233"/>
                </a:cubicBezTo>
                <a:cubicBezTo>
                  <a:pt x="86807" y="172378"/>
                  <a:pt x="94833" y="165566"/>
                  <a:pt x="98854" y="156519"/>
                </a:cubicBezTo>
                <a:cubicBezTo>
                  <a:pt x="105907" y="140649"/>
                  <a:pt x="105696" y="121542"/>
                  <a:pt x="115330" y="107092"/>
                </a:cubicBezTo>
                <a:cubicBezTo>
                  <a:pt x="120822" y="98854"/>
                  <a:pt x="125468" y="89985"/>
                  <a:pt x="131806" y="82379"/>
                </a:cubicBezTo>
                <a:cubicBezTo>
                  <a:pt x="142803" y="69182"/>
                  <a:pt x="164432" y="48389"/>
                  <a:pt x="181233" y="41189"/>
                </a:cubicBezTo>
                <a:cubicBezTo>
                  <a:pt x="191639" y="36729"/>
                  <a:pt x="203298" y="36062"/>
                  <a:pt x="214184" y="32952"/>
                </a:cubicBezTo>
                <a:cubicBezTo>
                  <a:pt x="222534" y="30567"/>
                  <a:pt x="230549" y="27100"/>
                  <a:pt x="238898" y="24714"/>
                </a:cubicBezTo>
                <a:cubicBezTo>
                  <a:pt x="249784" y="21604"/>
                  <a:pt x="260963" y="19586"/>
                  <a:pt x="271849" y="16476"/>
                </a:cubicBezTo>
                <a:cubicBezTo>
                  <a:pt x="280198" y="14090"/>
                  <a:pt x="288019" y="9791"/>
                  <a:pt x="296562" y="8238"/>
                </a:cubicBezTo>
                <a:cubicBezTo>
                  <a:pt x="318344" y="4278"/>
                  <a:pt x="340497" y="2746"/>
                  <a:pt x="362465" y="0"/>
                </a:cubicBezTo>
                <a:cubicBezTo>
                  <a:pt x="414638" y="2746"/>
                  <a:pt x="467582" y="-1108"/>
                  <a:pt x="518984" y="8238"/>
                </a:cubicBezTo>
                <a:cubicBezTo>
                  <a:pt x="530446" y="10322"/>
                  <a:pt x="536240" y="24002"/>
                  <a:pt x="543698" y="32952"/>
                </a:cubicBezTo>
                <a:cubicBezTo>
                  <a:pt x="573208" y="68364"/>
                  <a:pt x="549834" y="45226"/>
                  <a:pt x="568411" y="82379"/>
                </a:cubicBezTo>
                <a:cubicBezTo>
                  <a:pt x="592313" y="130182"/>
                  <a:pt x="579698" y="82270"/>
                  <a:pt x="601362" y="140043"/>
                </a:cubicBezTo>
                <a:cubicBezTo>
                  <a:pt x="619097" y="187337"/>
                  <a:pt x="597913" y="166098"/>
                  <a:pt x="626076" y="222422"/>
                </a:cubicBezTo>
                <a:cubicBezTo>
                  <a:pt x="631568" y="233406"/>
                  <a:pt x="637991" y="243971"/>
                  <a:pt x="642552" y="255373"/>
                </a:cubicBezTo>
                <a:cubicBezTo>
                  <a:pt x="649002" y="271498"/>
                  <a:pt x="653535" y="288324"/>
                  <a:pt x="659027" y="304800"/>
                </a:cubicBezTo>
                <a:cubicBezTo>
                  <a:pt x="681783" y="373069"/>
                  <a:pt x="646011" y="264555"/>
                  <a:pt x="683741" y="387179"/>
                </a:cubicBezTo>
                <a:cubicBezTo>
                  <a:pt x="688848" y="403778"/>
                  <a:pt x="694724" y="420130"/>
                  <a:pt x="700216" y="436606"/>
                </a:cubicBezTo>
                <a:lnTo>
                  <a:pt x="708454" y="461319"/>
                </a:lnTo>
                <a:cubicBezTo>
                  <a:pt x="711200" y="486033"/>
                  <a:pt x="712911" y="510883"/>
                  <a:pt x="716692" y="535460"/>
                </a:cubicBezTo>
                <a:cubicBezTo>
                  <a:pt x="726928" y="601993"/>
                  <a:pt x="724930" y="538469"/>
                  <a:pt x="724930" y="59312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6" name="Freeform 155"/>
          <p:cNvSpPr/>
          <p:nvPr/>
        </p:nvSpPr>
        <p:spPr bwMode="auto">
          <a:xfrm>
            <a:off x="2427326" y="2913039"/>
            <a:ext cx="542828" cy="1255308"/>
          </a:xfrm>
          <a:custGeom>
            <a:avLst/>
            <a:gdLst>
              <a:gd name="connsiteX0" fmla="*/ 0 w 683740"/>
              <a:gd name="connsiteY0" fmla="*/ 609600 h 1252151"/>
              <a:gd name="connsiteX1" fmla="*/ 131805 w 683740"/>
              <a:gd name="connsiteY1" fmla="*/ 41189 h 1252151"/>
              <a:gd name="connsiteX2" fmla="*/ 172994 w 683740"/>
              <a:gd name="connsiteY2" fmla="*/ 8237 h 1252151"/>
              <a:gd name="connsiteX3" fmla="*/ 345989 w 683740"/>
              <a:gd name="connsiteY3" fmla="*/ 0 h 1252151"/>
              <a:gd name="connsiteX4" fmla="*/ 436605 w 683740"/>
              <a:gd name="connsiteY4" fmla="*/ 8237 h 1252151"/>
              <a:gd name="connsiteX5" fmla="*/ 494270 w 683740"/>
              <a:gd name="connsiteY5" fmla="*/ 24713 h 1252151"/>
              <a:gd name="connsiteX6" fmla="*/ 543697 w 683740"/>
              <a:gd name="connsiteY6" fmla="*/ 57664 h 1252151"/>
              <a:gd name="connsiteX7" fmla="*/ 593124 w 683740"/>
              <a:gd name="connsiteY7" fmla="*/ 98854 h 1252151"/>
              <a:gd name="connsiteX8" fmla="*/ 617838 w 683740"/>
              <a:gd name="connsiteY8" fmla="*/ 148281 h 1252151"/>
              <a:gd name="connsiteX9" fmla="*/ 634313 w 683740"/>
              <a:gd name="connsiteY9" fmla="*/ 181232 h 1252151"/>
              <a:gd name="connsiteX10" fmla="*/ 642551 w 683740"/>
              <a:gd name="connsiteY10" fmla="*/ 205946 h 1252151"/>
              <a:gd name="connsiteX11" fmla="*/ 659027 w 683740"/>
              <a:gd name="connsiteY11" fmla="*/ 230659 h 1252151"/>
              <a:gd name="connsiteX12" fmla="*/ 667265 w 683740"/>
              <a:gd name="connsiteY12" fmla="*/ 263610 h 1252151"/>
              <a:gd name="connsiteX13" fmla="*/ 675502 w 683740"/>
              <a:gd name="connsiteY13" fmla="*/ 288324 h 1252151"/>
              <a:gd name="connsiteX14" fmla="*/ 683740 w 683740"/>
              <a:gd name="connsiteY14" fmla="*/ 387178 h 1252151"/>
              <a:gd name="connsiteX15" fmla="*/ 675502 w 683740"/>
              <a:gd name="connsiteY15" fmla="*/ 444843 h 1252151"/>
              <a:gd name="connsiteX16" fmla="*/ 650789 w 683740"/>
              <a:gd name="connsiteY16" fmla="*/ 494270 h 1252151"/>
              <a:gd name="connsiteX17" fmla="*/ 634313 w 683740"/>
              <a:gd name="connsiteY17" fmla="*/ 527221 h 1252151"/>
              <a:gd name="connsiteX18" fmla="*/ 576648 w 683740"/>
              <a:gd name="connsiteY18" fmla="*/ 584886 h 1252151"/>
              <a:gd name="connsiteX19" fmla="*/ 551935 w 683740"/>
              <a:gd name="connsiteY19" fmla="*/ 601362 h 1252151"/>
              <a:gd name="connsiteX20" fmla="*/ 527221 w 683740"/>
              <a:gd name="connsiteY20" fmla="*/ 659027 h 1252151"/>
              <a:gd name="connsiteX21" fmla="*/ 518983 w 683740"/>
              <a:gd name="connsiteY21" fmla="*/ 716691 h 1252151"/>
              <a:gd name="connsiteX22" fmla="*/ 502508 w 683740"/>
              <a:gd name="connsiteY22" fmla="*/ 774356 h 1252151"/>
              <a:gd name="connsiteX23" fmla="*/ 510746 w 683740"/>
              <a:gd name="connsiteY23" fmla="*/ 1252151 h 1252151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8108 w 554104"/>
              <a:gd name="connsiteY0" fmla="*/ 681686 h 1269373"/>
              <a:gd name="connsiteX1" fmla="*/ 2169 w 554104"/>
              <a:gd name="connsiteY1" fmla="*/ 58411 h 1269373"/>
              <a:gd name="connsiteX2" fmla="*/ 43358 w 554104"/>
              <a:gd name="connsiteY2" fmla="*/ 25459 h 1269373"/>
              <a:gd name="connsiteX3" fmla="*/ 216353 w 554104"/>
              <a:gd name="connsiteY3" fmla="*/ 17222 h 1269373"/>
              <a:gd name="connsiteX4" fmla="*/ 306969 w 554104"/>
              <a:gd name="connsiteY4" fmla="*/ 25459 h 1269373"/>
              <a:gd name="connsiteX5" fmla="*/ 364634 w 554104"/>
              <a:gd name="connsiteY5" fmla="*/ 41935 h 1269373"/>
              <a:gd name="connsiteX6" fmla="*/ 414061 w 554104"/>
              <a:gd name="connsiteY6" fmla="*/ 74886 h 1269373"/>
              <a:gd name="connsiteX7" fmla="*/ 463488 w 554104"/>
              <a:gd name="connsiteY7" fmla="*/ 116076 h 1269373"/>
              <a:gd name="connsiteX8" fmla="*/ 488202 w 554104"/>
              <a:gd name="connsiteY8" fmla="*/ 165503 h 1269373"/>
              <a:gd name="connsiteX9" fmla="*/ 504677 w 554104"/>
              <a:gd name="connsiteY9" fmla="*/ 198454 h 1269373"/>
              <a:gd name="connsiteX10" fmla="*/ 512915 w 554104"/>
              <a:gd name="connsiteY10" fmla="*/ 223168 h 1269373"/>
              <a:gd name="connsiteX11" fmla="*/ 529391 w 554104"/>
              <a:gd name="connsiteY11" fmla="*/ 247881 h 1269373"/>
              <a:gd name="connsiteX12" fmla="*/ 537629 w 554104"/>
              <a:gd name="connsiteY12" fmla="*/ 280832 h 1269373"/>
              <a:gd name="connsiteX13" fmla="*/ 545866 w 554104"/>
              <a:gd name="connsiteY13" fmla="*/ 305546 h 1269373"/>
              <a:gd name="connsiteX14" fmla="*/ 554104 w 554104"/>
              <a:gd name="connsiteY14" fmla="*/ 404400 h 1269373"/>
              <a:gd name="connsiteX15" fmla="*/ 545866 w 554104"/>
              <a:gd name="connsiteY15" fmla="*/ 462065 h 1269373"/>
              <a:gd name="connsiteX16" fmla="*/ 521153 w 554104"/>
              <a:gd name="connsiteY16" fmla="*/ 511492 h 1269373"/>
              <a:gd name="connsiteX17" fmla="*/ 504677 w 554104"/>
              <a:gd name="connsiteY17" fmla="*/ 544443 h 1269373"/>
              <a:gd name="connsiteX18" fmla="*/ 447012 w 554104"/>
              <a:gd name="connsiteY18" fmla="*/ 602108 h 1269373"/>
              <a:gd name="connsiteX19" fmla="*/ 422299 w 554104"/>
              <a:gd name="connsiteY19" fmla="*/ 618584 h 1269373"/>
              <a:gd name="connsiteX20" fmla="*/ 397585 w 554104"/>
              <a:gd name="connsiteY20" fmla="*/ 676249 h 1269373"/>
              <a:gd name="connsiteX21" fmla="*/ 389347 w 554104"/>
              <a:gd name="connsiteY21" fmla="*/ 733913 h 1269373"/>
              <a:gd name="connsiteX22" fmla="*/ 372872 w 554104"/>
              <a:gd name="connsiteY22" fmla="*/ 791578 h 1269373"/>
              <a:gd name="connsiteX23" fmla="*/ 381110 w 554104"/>
              <a:gd name="connsiteY23" fmla="*/ 1269373 h 1269373"/>
              <a:gd name="connsiteX0" fmla="*/ 101164 w 547160"/>
              <a:gd name="connsiteY0" fmla="*/ 673184 h 1260871"/>
              <a:gd name="connsiteX1" fmla="*/ 4369 w 547160"/>
              <a:gd name="connsiteY1" fmla="*/ 214501 h 1260871"/>
              <a:gd name="connsiteX2" fmla="*/ 36414 w 547160"/>
              <a:gd name="connsiteY2" fmla="*/ 16957 h 1260871"/>
              <a:gd name="connsiteX3" fmla="*/ 209409 w 547160"/>
              <a:gd name="connsiteY3" fmla="*/ 8720 h 1260871"/>
              <a:gd name="connsiteX4" fmla="*/ 300025 w 547160"/>
              <a:gd name="connsiteY4" fmla="*/ 16957 h 1260871"/>
              <a:gd name="connsiteX5" fmla="*/ 357690 w 547160"/>
              <a:gd name="connsiteY5" fmla="*/ 33433 h 1260871"/>
              <a:gd name="connsiteX6" fmla="*/ 407117 w 547160"/>
              <a:gd name="connsiteY6" fmla="*/ 66384 h 1260871"/>
              <a:gd name="connsiteX7" fmla="*/ 456544 w 547160"/>
              <a:gd name="connsiteY7" fmla="*/ 107574 h 1260871"/>
              <a:gd name="connsiteX8" fmla="*/ 481258 w 547160"/>
              <a:gd name="connsiteY8" fmla="*/ 157001 h 1260871"/>
              <a:gd name="connsiteX9" fmla="*/ 497733 w 547160"/>
              <a:gd name="connsiteY9" fmla="*/ 189952 h 1260871"/>
              <a:gd name="connsiteX10" fmla="*/ 505971 w 547160"/>
              <a:gd name="connsiteY10" fmla="*/ 214666 h 1260871"/>
              <a:gd name="connsiteX11" fmla="*/ 522447 w 547160"/>
              <a:gd name="connsiteY11" fmla="*/ 239379 h 1260871"/>
              <a:gd name="connsiteX12" fmla="*/ 530685 w 547160"/>
              <a:gd name="connsiteY12" fmla="*/ 272330 h 1260871"/>
              <a:gd name="connsiteX13" fmla="*/ 538922 w 547160"/>
              <a:gd name="connsiteY13" fmla="*/ 297044 h 1260871"/>
              <a:gd name="connsiteX14" fmla="*/ 547160 w 547160"/>
              <a:gd name="connsiteY14" fmla="*/ 395898 h 1260871"/>
              <a:gd name="connsiteX15" fmla="*/ 538922 w 547160"/>
              <a:gd name="connsiteY15" fmla="*/ 453563 h 1260871"/>
              <a:gd name="connsiteX16" fmla="*/ 514209 w 547160"/>
              <a:gd name="connsiteY16" fmla="*/ 502990 h 1260871"/>
              <a:gd name="connsiteX17" fmla="*/ 497733 w 547160"/>
              <a:gd name="connsiteY17" fmla="*/ 535941 h 1260871"/>
              <a:gd name="connsiteX18" fmla="*/ 440068 w 547160"/>
              <a:gd name="connsiteY18" fmla="*/ 593606 h 1260871"/>
              <a:gd name="connsiteX19" fmla="*/ 415355 w 547160"/>
              <a:gd name="connsiteY19" fmla="*/ 610082 h 1260871"/>
              <a:gd name="connsiteX20" fmla="*/ 390641 w 547160"/>
              <a:gd name="connsiteY20" fmla="*/ 667747 h 1260871"/>
              <a:gd name="connsiteX21" fmla="*/ 382403 w 547160"/>
              <a:gd name="connsiteY21" fmla="*/ 725411 h 1260871"/>
              <a:gd name="connsiteX22" fmla="*/ 365928 w 547160"/>
              <a:gd name="connsiteY22" fmla="*/ 783076 h 1260871"/>
              <a:gd name="connsiteX23" fmla="*/ 374166 w 547160"/>
              <a:gd name="connsiteY23" fmla="*/ 1260871 h 1260871"/>
              <a:gd name="connsiteX0" fmla="*/ 96832 w 542828"/>
              <a:gd name="connsiteY0" fmla="*/ 667621 h 1255308"/>
              <a:gd name="connsiteX1" fmla="*/ 37 w 542828"/>
              <a:gd name="connsiteY1" fmla="*/ 208938 h 1255308"/>
              <a:gd name="connsiteX2" fmla="*/ 86946 w 542828"/>
              <a:gd name="connsiteY2" fmla="*/ 20538 h 1255308"/>
              <a:gd name="connsiteX3" fmla="*/ 205077 w 542828"/>
              <a:gd name="connsiteY3" fmla="*/ 3157 h 1255308"/>
              <a:gd name="connsiteX4" fmla="*/ 295693 w 542828"/>
              <a:gd name="connsiteY4" fmla="*/ 11394 h 1255308"/>
              <a:gd name="connsiteX5" fmla="*/ 353358 w 542828"/>
              <a:gd name="connsiteY5" fmla="*/ 27870 h 1255308"/>
              <a:gd name="connsiteX6" fmla="*/ 402785 w 542828"/>
              <a:gd name="connsiteY6" fmla="*/ 60821 h 1255308"/>
              <a:gd name="connsiteX7" fmla="*/ 452212 w 542828"/>
              <a:gd name="connsiteY7" fmla="*/ 102011 h 1255308"/>
              <a:gd name="connsiteX8" fmla="*/ 476926 w 542828"/>
              <a:gd name="connsiteY8" fmla="*/ 151438 h 1255308"/>
              <a:gd name="connsiteX9" fmla="*/ 493401 w 542828"/>
              <a:gd name="connsiteY9" fmla="*/ 184389 h 1255308"/>
              <a:gd name="connsiteX10" fmla="*/ 501639 w 542828"/>
              <a:gd name="connsiteY10" fmla="*/ 209103 h 1255308"/>
              <a:gd name="connsiteX11" fmla="*/ 518115 w 542828"/>
              <a:gd name="connsiteY11" fmla="*/ 233816 h 1255308"/>
              <a:gd name="connsiteX12" fmla="*/ 526353 w 542828"/>
              <a:gd name="connsiteY12" fmla="*/ 266767 h 1255308"/>
              <a:gd name="connsiteX13" fmla="*/ 534590 w 542828"/>
              <a:gd name="connsiteY13" fmla="*/ 291481 h 1255308"/>
              <a:gd name="connsiteX14" fmla="*/ 542828 w 542828"/>
              <a:gd name="connsiteY14" fmla="*/ 390335 h 1255308"/>
              <a:gd name="connsiteX15" fmla="*/ 534590 w 542828"/>
              <a:gd name="connsiteY15" fmla="*/ 448000 h 1255308"/>
              <a:gd name="connsiteX16" fmla="*/ 509877 w 542828"/>
              <a:gd name="connsiteY16" fmla="*/ 497427 h 1255308"/>
              <a:gd name="connsiteX17" fmla="*/ 493401 w 542828"/>
              <a:gd name="connsiteY17" fmla="*/ 530378 h 1255308"/>
              <a:gd name="connsiteX18" fmla="*/ 435736 w 542828"/>
              <a:gd name="connsiteY18" fmla="*/ 588043 h 1255308"/>
              <a:gd name="connsiteX19" fmla="*/ 411023 w 542828"/>
              <a:gd name="connsiteY19" fmla="*/ 604519 h 1255308"/>
              <a:gd name="connsiteX20" fmla="*/ 386309 w 542828"/>
              <a:gd name="connsiteY20" fmla="*/ 662184 h 1255308"/>
              <a:gd name="connsiteX21" fmla="*/ 378071 w 542828"/>
              <a:gd name="connsiteY21" fmla="*/ 719848 h 1255308"/>
              <a:gd name="connsiteX22" fmla="*/ 361596 w 542828"/>
              <a:gd name="connsiteY22" fmla="*/ 777513 h 1255308"/>
              <a:gd name="connsiteX23" fmla="*/ 369834 w 542828"/>
              <a:gd name="connsiteY23" fmla="*/ 1255308 h 125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42828" h="1255308">
                <a:moveTo>
                  <a:pt x="96832" y="667621"/>
                </a:moveTo>
                <a:cubicBezTo>
                  <a:pt x="12751" y="496439"/>
                  <a:pt x="1685" y="316785"/>
                  <a:pt x="37" y="208938"/>
                </a:cubicBezTo>
                <a:cubicBezTo>
                  <a:pt x="-1611" y="101091"/>
                  <a:pt x="52773" y="54835"/>
                  <a:pt x="86946" y="20538"/>
                </a:cubicBezTo>
                <a:cubicBezTo>
                  <a:pt x="121119" y="-13759"/>
                  <a:pt x="147412" y="5903"/>
                  <a:pt x="205077" y="3157"/>
                </a:cubicBezTo>
                <a:cubicBezTo>
                  <a:pt x="235282" y="5903"/>
                  <a:pt x="265629" y="7386"/>
                  <a:pt x="295693" y="11394"/>
                </a:cubicBezTo>
                <a:cubicBezTo>
                  <a:pt x="312931" y="13692"/>
                  <a:pt x="336416" y="22223"/>
                  <a:pt x="353358" y="27870"/>
                </a:cubicBezTo>
                <a:cubicBezTo>
                  <a:pt x="369834" y="38854"/>
                  <a:pt x="388783" y="46819"/>
                  <a:pt x="402785" y="60821"/>
                </a:cubicBezTo>
                <a:cubicBezTo>
                  <a:pt x="434500" y="92536"/>
                  <a:pt x="417805" y="79072"/>
                  <a:pt x="452212" y="102011"/>
                </a:cubicBezTo>
                <a:cubicBezTo>
                  <a:pt x="467317" y="147323"/>
                  <a:pt x="451374" y="106721"/>
                  <a:pt x="476926" y="151438"/>
                </a:cubicBezTo>
                <a:cubicBezTo>
                  <a:pt x="483019" y="162100"/>
                  <a:pt x="488564" y="173102"/>
                  <a:pt x="493401" y="184389"/>
                </a:cubicBezTo>
                <a:cubicBezTo>
                  <a:pt x="496822" y="192371"/>
                  <a:pt x="497756" y="201336"/>
                  <a:pt x="501639" y="209103"/>
                </a:cubicBezTo>
                <a:cubicBezTo>
                  <a:pt x="506067" y="217958"/>
                  <a:pt x="512623" y="225578"/>
                  <a:pt x="518115" y="233816"/>
                </a:cubicBezTo>
                <a:cubicBezTo>
                  <a:pt x="520861" y="244800"/>
                  <a:pt x="523243" y="255881"/>
                  <a:pt x="526353" y="266767"/>
                </a:cubicBezTo>
                <a:cubicBezTo>
                  <a:pt x="528738" y="275116"/>
                  <a:pt x="533442" y="282874"/>
                  <a:pt x="534590" y="291481"/>
                </a:cubicBezTo>
                <a:cubicBezTo>
                  <a:pt x="538960" y="324257"/>
                  <a:pt x="540082" y="357384"/>
                  <a:pt x="542828" y="390335"/>
                </a:cubicBezTo>
                <a:cubicBezTo>
                  <a:pt x="540082" y="409557"/>
                  <a:pt x="538398" y="428960"/>
                  <a:pt x="534590" y="448000"/>
                </a:cubicBezTo>
                <a:cubicBezTo>
                  <a:pt x="528781" y="477046"/>
                  <a:pt x="524831" y="471257"/>
                  <a:pt x="509877" y="497427"/>
                </a:cubicBezTo>
                <a:cubicBezTo>
                  <a:pt x="503784" y="508089"/>
                  <a:pt x="499719" y="519848"/>
                  <a:pt x="493401" y="530378"/>
                </a:cubicBezTo>
                <a:cubicBezTo>
                  <a:pt x="460354" y="585457"/>
                  <a:pt x="477165" y="574233"/>
                  <a:pt x="435736" y="588043"/>
                </a:cubicBezTo>
                <a:cubicBezTo>
                  <a:pt x="427498" y="593535"/>
                  <a:pt x="417361" y="596913"/>
                  <a:pt x="411023" y="604519"/>
                </a:cubicBezTo>
                <a:cubicBezTo>
                  <a:pt x="399711" y="618093"/>
                  <a:pt x="392032" y="645014"/>
                  <a:pt x="386309" y="662184"/>
                </a:cubicBezTo>
                <a:cubicBezTo>
                  <a:pt x="383563" y="681405"/>
                  <a:pt x="381544" y="700745"/>
                  <a:pt x="378071" y="719848"/>
                </a:cubicBezTo>
                <a:cubicBezTo>
                  <a:pt x="373932" y="742614"/>
                  <a:pt x="368657" y="756332"/>
                  <a:pt x="361596" y="777513"/>
                </a:cubicBezTo>
                <a:cubicBezTo>
                  <a:pt x="373456" y="1074003"/>
                  <a:pt x="369834" y="914755"/>
                  <a:pt x="369834" y="125530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7" name="Freeform 156"/>
          <p:cNvSpPr/>
          <p:nvPr/>
        </p:nvSpPr>
        <p:spPr bwMode="auto">
          <a:xfrm>
            <a:off x="2018270" y="4333103"/>
            <a:ext cx="1359243" cy="988540"/>
          </a:xfrm>
          <a:custGeom>
            <a:avLst/>
            <a:gdLst>
              <a:gd name="connsiteX0" fmla="*/ 24714 w 1359243"/>
              <a:gd name="connsiteY0" fmla="*/ 41189 h 988540"/>
              <a:gd name="connsiteX1" fmla="*/ 16476 w 1359243"/>
              <a:gd name="connsiteY1" fmla="*/ 82378 h 988540"/>
              <a:gd name="connsiteX2" fmla="*/ 8238 w 1359243"/>
              <a:gd name="connsiteY2" fmla="*/ 140043 h 988540"/>
              <a:gd name="connsiteX3" fmla="*/ 0 w 1359243"/>
              <a:gd name="connsiteY3" fmla="*/ 189470 h 988540"/>
              <a:gd name="connsiteX4" fmla="*/ 16476 w 1359243"/>
              <a:gd name="connsiteY4" fmla="*/ 444843 h 988540"/>
              <a:gd name="connsiteX5" fmla="*/ 32952 w 1359243"/>
              <a:gd name="connsiteY5" fmla="*/ 518983 h 988540"/>
              <a:gd name="connsiteX6" fmla="*/ 49427 w 1359243"/>
              <a:gd name="connsiteY6" fmla="*/ 626075 h 988540"/>
              <a:gd name="connsiteX7" fmla="*/ 57665 w 1359243"/>
              <a:gd name="connsiteY7" fmla="*/ 659027 h 988540"/>
              <a:gd name="connsiteX8" fmla="*/ 74141 w 1359243"/>
              <a:gd name="connsiteY8" fmla="*/ 749643 h 988540"/>
              <a:gd name="connsiteX9" fmla="*/ 82379 w 1359243"/>
              <a:gd name="connsiteY9" fmla="*/ 782594 h 988540"/>
              <a:gd name="connsiteX10" fmla="*/ 98854 w 1359243"/>
              <a:gd name="connsiteY10" fmla="*/ 807308 h 988540"/>
              <a:gd name="connsiteX11" fmla="*/ 107092 w 1359243"/>
              <a:gd name="connsiteY11" fmla="*/ 832021 h 988540"/>
              <a:gd name="connsiteX12" fmla="*/ 123568 w 1359243"/>
              <a:gd name="connsiteY12" fmla="*/ 856735 h 988540"/>
              <a:gd name="connsiteX13" fmla="*/ 164757 w 1359243"/>
              <a:gd name="connsiteY13" fmla="*/ 930875 h 988540"/>
              <a:gd name="connsiteX14" fmla="*/ 181233 w 1359243"/>
              <a:gd name="connsiteY14" fmla="*/ 955589 h 988540"/>
              <a:gd name="connsiteX15" fmla="*/ 230660 w 1359243"/>
              <a:gd name="connsiteY15" fmla="*/ 988540 h 988540"/>
              <a:gd name="connsiteX16" fmla="*/ 362465 w 1359243"/>
              <a:gd name="connsiteY16" fmla="*/ 980302 h 988540"/>
              <a:gd name="connsiteX17" fmla="*/ 453081 w 1359243"/>
              <a:gd name="connsiteY17" fmla="*/ 955589 h 988540"/>
              <a:gd name="connsiteX18" fmla="*/ 477795 w 1359243"/>
              <a:gd name="connsiteY18" fmla="*/ 939113 h 988540"/>
              <a:gd name="connsiteX19" fmla="*/ 502508 w 1359243"/>
              <a:gd name="connsiteY19" fmla="*/ 930875 h 988540"/>
              <a:gd name="connsiteX20" fmla="*/ 551935 w 1359243"/>
              <a:gd name="connsiteY20" fmla="*/ 889686 h 988540"/>
              <a:gd name="connsiteX21" fmla="*/ 568411 w 1359243"/>
              <a:gd name="connsiteY21" fmla="*/ 832021 h 988540"/>
              <a:gd name="connsiteX22" fmla="*/ 584887 w 1359243"/>
              <a:gd name="connsiteY22" fmla="*/ 782594 h 988540"/>
              <a:gd name="connsiteX23" fmla="*/ 601362 w 1359243"/>
              <a:gd name="connsiteY23" fmla="*/ 700216 h 988540"/>
              <a:gd name="connsiteX24" fmla="*/ 609600 w 1359243"/>
              <a:gd name="connsiteY24" fmla="*/ 617838 h 988540"/>
              <a:gd name="connsiteX25" fmla="*/ 617838 w 1359243"/>
              <a:gd name="connsiteY25" fmla="*/ 593124 h 988540"/>
              <a:gd name="connsiteX26" fmla="*/ 626076 w 1359243"/>
              <a:gd name="connsiteY26" fmla="*/ 453081 h 988540"/>
              <a:gd name="connsiteX27" fmla="*/ 634314 w 1359243"/>
              <a:gd name="connsiteY27" fmla="*/ 263611 h 988540"/>
              <a:gd name="connsiteX28" fmla="*/ 650789 w 1359243"/>
              <a:gd name="connsiteY28" fmla="*/ 197708 h 988540"/>
              <a:gd name="connsiteX29" fmla="*/ 659027 w 1359243"/>
              <a:gd name="connsiteY29" fmla="*/ 156519 h 988540"/>
              <a:gd name="connsiteX30" fmla="*/ 683741 w 1359243"/>
              <a:gd name="connsiteY30" fmla="*/ 123567 h 988540"/>
              <a:gd name="connsiteX31" fmla="*/ 724930 w 1359243"/>
              <a:gd name="connsiteY31" fmla="*/ 74140 h 988540"/>
              <a:gd name="connsiteX32" fmla="*/ 766119 w 1359243"/>
              <a:gd name="connsiteY32" fmla="*/ 41189 h 988540"/>
              <a:gd name="connsiteX33" fmla="*/ 799070 w 1359243"/>
              <a:gd name="connsiteY33" fmla="*/ 24713 h 988540"/>
              <a:gd name="connsiteX34" fmla="*/ 823784 w 1359243"/>
              <a:gd name="connsiteY34" fmla="*/ 8238 h 988540"/>
              <a:gd name="connsiteX35" fmla="*/ 939114 w 1359243"/>
              <a:gd name="connsiteY35" fmla="*/ 0 h 988540"/>
              <a:gd name="connsiteX36" fmla="*/ 1062681 w 1359243"/>
              <a:gd name="connsiteY36" fmla="*/ 8238 h 988540"/>
              <a:gd name="connsiteX37" fmla="*/ 1087395 w 1359243"/>
              <a:gd name="connsiteY37" fmla="*/ 24713 h 988540"/>
              <a:gd name="connsiteX38" fmla="*/ 1112108 w 1359243"/>
              <a:gd name="connsiteY38" fmla="*/ 32951 h 988540"/>
              <a:gd name="connsiteX39" fmla="*/ 1128584 w 1359243"/>
              <a:gd name="connsiteY39" fmla="*/ 57665 h 988540"/>
              <a:gd name="connsiteX40" fmla="*/ 1178011 w 1359243"/>
              <a:gd name="connsiteY40" fmla="*/ 107092 h 988540"/>
              <a:gd name="connsiteX41" fmla="*/ 1186249 w 1359243"/>
              <a:gd name="connsiteY41" fmla="*/ 131805 h 988540"/>
              <a:gd name="connsiteX42" fmla="*/ 1202725 w 1359243"/>
              <a:gd name="connsiteY42" fmla="*/ 156519 h 988540"/>
              <a:gd name="connsiteX43" fmla="*/ 1235676 w 1359243"/>
              <a:gd name="connsiteY43" fmla="*/ 230659 h 988540"/>
              <a:gd name="connsiteX44" fmla="*/ 1252152 w 1359243"/>
              <a:gd name="connsiteY44" fmla="*/ 280086 h 988540"/>
              <a:gd name="connsiteX45" fmla="*/ 1260389 w 1359243"/>
              <a:gd name="connsiteY45" fmla="*/ 313038 h 988540"/>
              <a:gd name="connsiteX46" fmla="*/ 1276865 w 1359243"/>
              <a:gd name="connsiteY46" fmla="*/ 337751 h 988540"/>
              <a:gd name="connsiteX47" fmla="*/ 1285103 w 1359243"/>
              <a:gd name="connsiteY47" fmla="*/ 370702 h 988540"/>
              <a:gd name="connsiteX48" fmla="*/ 1301579 w 1359243"/>
              <a:gd name="connsiteY48" fmla="*/ 436605 h 988540"/>
              <a:gd name="connsiteX49" fmla="*/ 1318054 w 1359243"/>
              <a:gd name="connsiteY49" fmla="*/ 535459 h 988540"/>
              <a:gd name="connsiteX50" fmla="*/ 1334530 w 1359243"/>
              <a:gd name="connsiteY50" fmla="*/ 667265 h 988540"/>
              <a:gd name="connsiteX51" fmla="*/ 1351006 w 1359243"/>
              <a:gd name="connsiteY51" fmla="*/ 790832 h 988540"/>
              <a:gd name="connsiteX52" fmla="*/ 1359243 w 1359243"/>
              <a:gd name="connsiteY52" fmla="*/ 815546 h 988540"/>
              <a:gd name="connsiteX53" fmla="*/ 1351006 w 1359243"/>
              <a:gd name="connsiteY53" fmla="*/ 897924 h 988540"/>
              <a:gd name="connsiteX54" fmla="*/ 1342768 w 1359243"/>
              <a:gd name="connsiteY54" fmla="*/ 922638 h 988540"/>
              <a:gd name="connsiteX55" fmla="*/ 1326292 w 1359243"/>
              <a:gd name="connsiteY55" fmla="*/ 947351 h 988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359243" h="988540">
                <a:moveTo>
                  <a:pt x="24714" y="41189"/>
                </a:moveTo>
                <a:cubicBezTo>
                  <a:pt x="21968" y="54919"/>
                  <a:pt x="18778" y="68567"/>
                  <a:pt x="16476" y="82378"/>
                </a:cubicBezTo>
                <a:cubicBezTo>
                  <a:pt x="13284" y="101531"/>
                  <a:pt x="11191" y="120852"/>
                  <a:pt x="8238" y="140043"/>
                </a:cubicBezTo>
                <a:cubicBezTo>
                  <a:pt x="5698" y="156552"/>
                  <a:pt x="2746" y="172994"/>
                  <a:pt x="0" y="189470"/>
                </a:cubicBezTo>
                <a:cubicBezTo>
                  <a:pt x="3352" y="253155"/>
                  <a:pt x="8091" y="373576"/>
                  <a:pt x="16476" y="444843"/>
                </a:cubicBezTo>
                <a:cubicBezTo>
                  <a:pt x="21928" y="491184"/>
                  <a:pt x="25366" y="477260"/>
                  <a:pt x="32952" y="518983"/>
                </a:cubicBezTo>
                <a:cubicBezTo>
                  <a:pt x="48783" y="606055"/>
                  <a:pt x="33496" y="546422"/>
                  <a:pt x="49427" y="626075"/>
                </a:cubicBezTo>
                <a:cubicBezTo>
                  <a:pt x="51647" y="637177"/>
                  <a:pt x="55445" y="647925"/>
                  <a:pt x="57665" y="659027"/>
                </a:cubicBezTo>
                <a:cubicBezTo>
                  <a:pt x="75547" y="748438"/>
                  <a:pt x="56472" y="670136"/>
                  <a:pt x="74141" y="749643"/>
                </a:cubicBezTo>
                <a:cubicBezTo>
                  <a:pt x="76597" y="760695"/>
                  <a:pt x="77919" y="772188"/>
                  <a:pt x="82379" y="782594"/>
                </a:cubicBezTo>
                <a:cubicBezTo>
                  <a:pt x="86279" y="791694"/>
                  <a:pt x="94426" y="798453"/>
                  <a:pt x="98854" y="807308"/>
                </a:cubicBezTo>
                <a:cubicBezTo>
                  <a:pt x="102737" y="815075"/>
                  <a:pt x="103209" y="824254"/>
                  <a:pt x="107092" y="832021"/>
                </a:cubicBezTo>
                <a:cubicBezTo>
                  <a:pt x="111520" y="840877"/>
                  <a:pt x="119547" y="847687"/>
                  <a:pt x="123568" y="856735"/>
                </a:cubicBezTo>
                <a:cubicBezTo>
                  <a:pt x="168632" y="958130"/>
                  <a:pt x="111056" y="866435"/>
                  <a:pt x="164757" y="930875"/>
                </a:cubicBezTo>
                <a:cubicBezTo>
                  <a:pt x="171095" y="938481"/>
                  <a:pt x="173782" y="949069"/>
                  <a:pt x="181233" y="955589"/>
                </a:cubicBezTo>
                <a:cubicBezTo>
                  <a:pt x="196135" y="968628"/>
                  <a:pt x="230660" y="988540"/>
                  <a:pt x="230660" y="988540"/>
                </a:cubicBezTo>
                <a:cubicBezTo>
                  <a:pt x="274595" y="985794"/>
                  <a:pt x="318643" y="984475"/>
                  <a:pt x="362465" y="980302"/>
                </a:cubicBezTo>
                <a:cubicBezTo>
                  <a:pt x="380521" y="978582"/>
                  <a:pt x="440188" y="964185"/>
                  <a:pt x="453081" y="955589"/>
                </a:cubicBezTo>
                <a:cubicBezTo>
                  <a:pt x="461319" y="950097"/>
                  <a:pt x="468939" y="943541"/>
                  <a:pt x="477795" y="939113"/>
                </a:cubicBezTo>
                <a:cubicBezTo>
                  <a:pt x="485562" y="935230"/>
                  <a:pt x="494741" y="934758"/>
                  <a:pt x="502508" y="930875"/>
                </a:cubicBezTo>
                <a:cubicBezTo>
                  <a:pt x="525450" y="919404"/>
                  <a:pt x="533713" y="907908"/>
                  <a:pt x="551935" y="889686"/>
                </a:cubicBezTo>
                <a:cubicBezTo>
                  <a:pt x="579617" y="806643"/>
                  <a:pt x="537383" y="935447"/>
                  <a:pt x="568411" y="832021"/>
                </a:cubicBezTo>
                <a:cubicBezTo>
                  <a:pt x="573401" y="815387"/>
                  <a:pt x="582032" y="799725"/>
                  <a:pt x="584887" y="782594"/>
                </a:cubicBezTo>
                <a:cubicBezTo>
                  <a:pt x="594986" y="721999"/>
                  <a:pt x="589074" y="749371"/>
                  <a:pt x="601362" y="700216"/>
                </a:cubicBezTo>
                <a:cubicBezTo>
                  <a:pt x="604108" y="672757"/>
                  <a:pt x="605404" y="645113"/>
                  <a:pt x="609600" y="617838"/>
                </a:cubicBezTo>
                <a:cubicBezTo>
                  <a:pt x="610920" y="609255"/>
                  <a:pt x="616974" y="601765"/>
                  <a:pt x="617838" y="593124"/>
                </a:cubicBezTo>
                <a:cubicBezTo>
                  <a:pt x="622491" y="546594"/>
                  <a:pt x="623741" y="499784"/>
                  <a:pt x="626076" y="453081"/>
                </a:cubicBezTo>
                <a:cubicBezTo>
                  <a:pt x="629233" y="389944"/>
                  <a:pt x="629810" y="326667"/>
                  <a:pt x="634314" y="263611"/>
                </a:cubicBezTo>
                <a:cubicBezTo>
                  <a:pt x="637350" y="221108"/>
                  <a:pt x="642407" y="231239"/>
                  <a:pt x="650789" y="197708"/>
                </a:cubicBezTo>
                <a:cubicBezTo>
                  <a:pt x="654185" y="184124"/>
                  <a:pt x="653340" y="169314"/>
                  <a:pt x="659027" y="156519"/>
                </a:cubicBezTo>
                <a:cubicBezTo>
                  <a:pt x="664603" y="143972"/>
                  <a:pt x="675761" y="134740"/>
                  <a:pt x="683741" y="123567"/>
                </a:cubicBezTo>
                <a:cubicBezTo>
                  <a:pt x="745091" y="37677"/>
                  <a:pt x="648014" y="166438"/>
                  <a:pt x="724930" y="74140"/>
                </a:cubicBezTo>
                <a:cubicBezTo>
                  <a:pt x="759304" y="32892"/>
                  <a:pt x="720541" y="60723"/>
                  <a:pt x="766119" y="41189"/>
                </a:cubicBezTo>
                <a:cubicBezTo>
                  <a:pt x="777406" y="36351"/>
                  <a:pt x="788408" y="30806"/>
                  <a:pt x="799070" y="24713"/>
                </a:cubicBezTo>
                <a:cubicBezTo>
                  <a:pt x="807666" y="19801"/>
                  <a:pt x="814034" y="9959"/>
                  <a:pt x="823784" y="8238"/>
                </a:cubicBezTo>
                <a:cubicBezTo>
                  <a:pt x="861739" y="1540"/>
                  <a:pt x="900671" y="2746"/>
                  <a:pt x="939114" y="0"/>
                </a:cubicBezTo>
                <a:cubicBezTo>
                  <a:pt x="980303" y="2746"/>
                  <a:pt x="1021962" y="1452"/>
                  <a:pt x="1062681" y="8238"/>
                </a:cubicBezTo>
                <a:cubicBezTo>
                  <a:pt x="1072447" y="9866"/>
                  <a:pt x="1078540" y="20285"/>
                  <a:pt x="1087395" y="24713"/>
                </a:cubicBezTo>
                <a:cubicBezTo>
                  <a:pt x="1095162" y="28596"/>
                  <a:pt x="1103870" y="30205"/>
                  <a:pt x="1112108" y="32951"/>
                </a:cubicBezTo>
                <a:cubicBezTo>
                  <a:pt x="1117600" y="41189"/>
                  <a:pt x="1122006" y="50265"/>
                  <a:pt x="1128584" y="57665"/>
                </a:cubicBezTo>
                <a:cubicBezTo>
                  <a:pt x="1144064" y="75080"/>
                  <a:pt x="1178011" y="107092"/>
                  <a:pt x="1178011" y="107092"/>
                </a:cubicBezTo>
                <a:cubicBezTo>
                  <a:pt x="1180757" y="115330"/>
                  <a:pt x="1182366" y="124038"/>
                  <a:pt x="1186249" y="131805"/>
                </a:cubicBezTo>
                <a:cubicBezTo>
                  <a:pt x="1190677" y="140661"/>
                  <a:pt x="1198704" y="147471"/>
                  <a:pt x="1202725" y="156519"/>
                </a:cubicBezTo>
                <a:cubicBezTo>
                  <a:pt x="1241936" y="244745"/>
                  <a:pt x="1198390" y="174732"/>
                  <a:pt x="1235676" y="230659"/>
                </a:cubicBezTo>
                <a:cubicBezTo>
                  <a:pt x="1241168" y="247135"/>
                  <a:pt x="1247940" y="263237"/>
                  <a:pt x="1252152" y="280086"/>
                </a:cubicBezTo>
                <a:cubicBezTo>
                  <a:pt x="1254898" y="291070"/>
                  <a:pt x="1255929" y="302631"/>
                  <a:pt x="1260389" y="313038"/>
                </a:cubicBezTo>
                <a:cubicBezTo>
                  <a:pt x="1264289" y="322138"/>
                  <a:pt x="1271373" y="329513"/>
                  <a:pt x="1276865" y="337751"/>
                </a:cubicBezTo>
                <a:cubicBezTo>
                  <a:pt x="1279611" y="348735"/>
                  <a:pt x="1281993" y="359816"/>
                  <a:pt x="1285103" y="370702"/>
                </a:cubicBezTo>
                <a:cubicBezTo>
                  <a:pt x="1296796" y="411627"/>
                  <a:pt x="1293206" y="382180"/>
                  <a:pt x="1301579" y="436605"/>
                </a:cubicBezTo>
                <a:cubicBezTo>
                  <a:pt x="1317006" y="536886"/>
                  <a:pt x="1301487" y="469195"/>
                  <a:pt x="1318054" y="535459"/>
                </a:cubicBezTo>
                <a:lnTo>
                  <a:pt x="1334530" y="667265"/>
                </a:lnTo>
                <a:cubicBezTo>
                  <a:pt x="1336535" y="683305"/>
                  <a:pt x="1347216" y="771882"/>
                  <a:pt x="1351006" y="790832"/>
                </a:cubicBezTo>
                <a:cubicBezTo>
                  <a:pt x="1352709" y="799347"/>
                  <a:pt x="1356497" y="807308"/>
                  <a:pt x="1359243" y="815546"/>
                </a:cubicBezTo>
                <a:cubicBezTo>
                  <a:pt x="1356497" y="843005"/>
                  <a:pt x="1355202" y="870649"/>
                  <a:pt x="1351006" y="897924"/>
                </a:cubicBezTo>
                <a:cubicBezTo>
                  <a:pt x="1349686" y="906507"/>
                  <a:pt x="1346651" y="914871"/>
                  <a:pt x="1342768" y="922638"/>
                </a:cubicBezTo>
                <a:cubicBezTo>
                  <a:pt x="1338340" y="931493"/>
                  <a:pt x="1326292" y="947351"/>
                  <a:pt x="1326292" y="947351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497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5" grpId="0" animBg="1"/>
      <p:bldP spid="156" grpId="0" animBg="1"/>
      <p:bldP spid="15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Euler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 consists of vertices (circuit nodes) connected by edges (transistors).</a:t>
            </a:r>
          </a:p>
          <a:p>
            <a:r>
              <a:rPr lang="en-US" dirty="0" smtClean="0"/>
              <a:t>Euler path traverses every edge exactly once.</a:t>
            </a:r>
          </a:p>
          <a:p>
            <a:r>
              <a:rPr lang="en-US" dirty="0" smtClean="0"/>
              <a:t>An Euler path exists if:</a:t>
            </a:r>
          </a:p>
          <a:p>
            <a:pPr lvl="1"/>
            <a:r>
              <a:rPr lang="en-US" dirty="0" smtClean="0"/>
              <a:t>Exactly two or zero vertices have an odd degree.</a:t>
            </a:r>
          </a:p>
          <a:p>
            <a:pPr lvl="1"/>
            <a:r>
              <a:rPr lang="en-US" dirty="0" smtClean="0"/>
              <a:t>If two vertices have an odd degree the path starts and ends in these vertices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34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Euler paths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43" r="10743"/>
          <a:stretch/>
        </p:blipFill>
        <p:spPr>
          <a:xfrm>
            <a:off x="3635896" y="1412776"/>
            <a:ext cx="452755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34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539552" y="1844824"/>
            <a:ext cx="331236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possible to layout p-net, </a:t>
            </a:r>
            <a:r>
              <a:rPr lang="en-US" b="1" dirty="0" smtClean="0"/>
              <a:t>as drawn,</a:t>
            </a:r>
            <a:r>
              <a:rPr lang="en-US" dirty="0" smtClean="0"/>
              <a:t> with a single line of diffusion?</a:t>
            </a:r>
          </a:p>
          <a:p>
            <a:endParaRPr lang="en-US" dirty="0"/>
          </a:p>
          <a:p>
            <a:r>
              <a:rPr lang="en-US" dirty="0" smtClean="0"/>
              <a:t>Is with it possible to layout n-net </a:t>
            </a:r>
            <a:r>
              <a:rPr lang="en-US" b="1" dirty="0" smtClean="0"/>
              <a:t>as drawn, </a:t>
            </a:r>
            <a:r>
              <a:rPr lang="en-US" dirty="0" smtClean="0"/>
              <a:t>with a  single line of diffusion?</a:t>
            </a:r>
          </a:p>
          <a:p>
            <a:endParaRPr lang="en-US" dirty="0"/>
          </a:p>
          <a:p>
            <a:r>
              <a:rPr lang="en-US" dirty="0" smtClean="0"/>
              <a:t>From exam 2017-10-26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9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with quiz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35</a:t>
            </a:fld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Draw the schematic for a static CMOS gate with the logical function: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</a:t>
            </a:r>
            <a:r>
              <a:rPr lang="tr-TR" dirty="0"/>
              <a:t>=</a:t>
            </a:r>
            <a:r>
              <a:rPr lang="tr-TR" dirty="0" smtClean="0"/>
              <a:t>(A∙B+C∙D)∙(</a:t>
            </a:r>
            <a:r>
              <a:rPr lang="tr-TR" dirty="0"/>
              <a:t>E+F+G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 Can </a:t>
            </a:r>
            <a:r>
              <a:rPr lang="tr-TR" dirty="0" err="1" smtClean="0"/>
              <a:t>the</a:t>
            </a:r>
            <a:r>
              <a:rPr lang="tr-TR" dirty="0" smtClean="0"/>
              <a:t> p-net be </a:t>
            </a:r>
            <a:r>
              <a:rPr lang="tr-TR" dirty="0" err="1" smtClean="0"/>
              <a:t>laid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of </a:t>
            </a:r>
            <a:r>
              <a:rPr lang="tr-TR" dirty="0" err="1" smtClean="0"/>
              <a:t>diffusion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2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yes</a:t>
            </a:r>
            <a:r>
              <a:rPr lang="tr-TR" dirty="0" smtClean="0"/>
              <a:t>, can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ABCDEFG </a:t>
            </a:r>
            <a:r>
              <a:rPr lang="tr-TR" dirty="0" err="1" smtClean="0"/>
              <a:t>work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3 Can </a:t>
            </a:r>
            <a:r>
              <a:rPr lang="tr-TR" dirty="0" err="1" smtClean="0"/>
              <a:t>the</a:t>
            </a:r>
            <a:r>
              <a:rPr lang="tr-TR" dirty="0" smtClean="0"/>
              <a:t> n-net be </a:t>
            </a:r>
            <a:r>
              <a:rPr lang="tr-TR" dirty="0" err="1" smtClean="0"/>
              <a:t>laid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of </a:t>
            </a:r>
            <a:r>
              <a:rPr lang="tr-TR" dirty="0" err="1" smtClean="0"/>
              <a:t>diffusion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4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yes</a:t>
            </a:r>
            <a:r>
              <a:rPr lang="tr-TR" dirty="0" smtClean="0"/>
              <a:t>, can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ABCDEFG </a:t>
            </a:r>
            <a:r>
              <a:rPr lang="tr-TR" dirty="0" err="1" smtClean="0"/>
              <a:t>work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r>
              <a:rPr lang="tr-TR" dirty="0" smtClean="0"/>
              <a:t>5 Is it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-</a:t>
            </a:r>
            <a:r>
              <a:rPr lang="tr-TR" dirty="0" err="1" smtClean="0"/>
              <a:t>line</a:t>
            </a:r>
            <a:r>
              <a:rPr lang="tr-TR" dirty="0" smtClean="0"/>
              <a:t>-of-</a:t>
            </a:r>
            <a:r>
              <a:rPr lang="tr-TR" dirty="0" err="1" smtClean="0"/>
              <a:t>diffusion</a:t>
            </a:r>
            <a:r>
              <a:rPr lang="tr-TR" dirty="0" smtClean="0"/>
              <a:t> </a:t>
            </a:r>
            <a:r>
              <a:rPr lang="tr-TR" dirty="0" err="1" smtClean="0"/>
              <a:t>layout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n-net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p-net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time?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71600" y="2636912"/>
            <a:ext cx="2376264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6631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61010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406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394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91160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708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695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321310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30099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9972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a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 dirty="0">
              <a:latin typeface="Helvetica" pitchFamily="34" charset="0"/>
            </a:endParaRPr>
          </a:p>
          <a:p>
            <a:pPr eaLnBrk="1" hangingPunct="1"/>
            <a:r>
              <a:rPr lang="en-US" altLang="sv-SE" sz="1400" dirty="0">
                <a:latin typeface="Helvetica" pitchFamily="34" charset="0"/>
              </a:rPr>
              <a:t>b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51460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31140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2987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5254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778204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171923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277903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52066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1242986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126801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456" name="Line 223"/>
          <p:cNvSpPr>
            <a:spLocks noChangeAspect="1" noChangeShapeType="1"/>
          </p:cNvSpPr>
          <p:nvPr/>
        </p:nvSpPr>
        <p:spPr bwMode="auto">
          <a:xfrm flipV="1">
            <a:off x="1709738" y="1174750"/>
            <a:ext cx="25066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76742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56231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56231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66487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5" name="Line 172"/>
          <p:cNvSpPr>
            <a:spLocks noChangeAspect="1" noChangeShapeType="1"/>
          </p:cNvSpPr>
          <p:nvPr/>
        </p:nvSpPr>
        <p:spPr bwMode="auto">
          <a:xfrm flipV="1">
            <a:off x="3006725" y="1425576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151818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131307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141563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2005552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1800441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1800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1902996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1518189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2005552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15181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13130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13130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14156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117633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151818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51355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30844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30844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410996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52391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79" name="Line 206"/>
          <p:cNvSpPr>
            <a:spLocks noChangeAspect="1" noChangeShapeType="1"/>
          </p:cNvSpPr>
          <p:nvPr/>
        </p:nvSpPr>
        <p:spPr bwMode="auto">
          <a:xfrm flipV="1">
            <a:off x="2470150" y="26622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301043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80532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80532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90788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3010439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2540409"/>
            <a:ext cx="0" cy="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15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185863"/>
            <a:ext cx="0" cy="355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6" name="Line 228"/>
          <p:cNvSpPr>
            <a:spLocks noChangeAspect="1" noChangeShapeType="1"/>
          </p:cNvSpPr>
          <p:nvPr/>
        </p:nvSpPr>
        <p:spPr bwMode="auto">
          <a:xfrm>
            <a:off x="3566126" y="1670051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7" name="Line 229"/>
          <p:cNvSpPr>
            <a:spLocks noChangeAspect="1" noChangeShapeType="1"/>
          </p:cNvSpPr>
          <p:nvPr/>
        </p:nvSpPr>
        <p:spPr bwMode="auto">
          <a:xfrm flipV="1">
            <a:off x="3005137" y="2163763"/>
            <a:ext cx="55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4451350" y="1312863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out</a:t>
            </a:r>
            <a:r>
              <a:rPr lang="en-US" altLang="sv-SE" sz="1400">
                <a:latin typeface="Helvetica" pitchFamily="34" charset="0"/>
              </a:rPr>
              <a:t>=G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r>
              <a:rPr lang="en-US" altLang="sv-SE" sz="1400">
                <a:latin typeface="Helvetica" pitchFamily="34" charset="0"/>
              </a:rPr>
              <a:t>(G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+P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r>
              <a:rPr lang="en-US" altLang="sv-SE" sz="1400">
                <a:latin typeface="Helvetica" pitchFamily="34" charset="0"/>
              </a:rPr>
              <a:t>)</a:t>
            </a:r>
            <a:endParaRPr lang="en-US" altLang="sv-SE" sz="140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8781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63988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16225" y="23828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13922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187801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138430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767427"/>
            <a:ext cx="0" cy="54101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06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0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1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234" name="Line 3"/>
          <p:cNvSpPr>
            <a:spLocks noChangeShapeType="1"/>
          </p:cNvSpPr>
          <p:nvPr/>
        </p:nvSpPr>
        <p:spPr bwMode="auto">
          <a:xfrm>
            <a:off x="7391400" y="191770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5" name="Text Box 10"/>
          <p:cNvSpPr txBox="1">
            <a:spLocks noChangeAspect="1" noChangeArrowheads="1"/>
          </p:cNvSpPr>
          <p:nvPr/>
        </p:nvSpPr>
        <p:spPr bwMode="auto">
          <a:xfrm>
            <a:off x="6393679" y="4406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36" name="Text Box 16"/>
          <p:cNvSpPr txBox="1">
            <a:spLocks noChangeAspect="1" noChangeArrowheads="1"/>
          </p:cNvSpPr>
          <p:nvPr/>
        </p:nvSpPr>
        <p:spPr bwMode="auto">
          <a:xfrm>
            <a:off x="6393679" y="3708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37" name="Text Box 22"/>
          <p:cNvSpPr txBox="1">
            <a:spLocks noChangeAspect="1" noChangeArrowheads="1"/>
          </p:cNvSpPr>
          <p:nvPr/>
        </p:nvSpPr>
        <p:spPr bwMode="auto">
          <a:xfrm>
            <a:off x="6393679" y="30099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38" name="Text Box 28"/>
          <p:cNvSpPr txBox="1">
            <a:spLocks noChangeAspect="1" noChangeArrowheads="1"/>
          </p:cNvSpPr>
          <p:nvPr/>
        </p:nvSpPr>
        <p:spPr bwMode="auto">
          <a:xfrm>
            <a:off x="6393679" y="231140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39" name="Group 29"/>
          <p:cNvGrpSpPr>
            <a:grpSpLocks/>
          </p:cNvGrpSpPr>
          <p:nvPr/>
        </p:nvGrpSpPr>
        <p:grpSpPr bwMode="auto">
          <a:xfrm>
            <a:off x="6705600" y="4610100"/>
            <a:ext cx="1130300" cy="279400"/>
            <a:chOff x="8180" y="7260"/>
            <a:chExt cx="860" cy="440"/>
          </a:xfrm>
        </p:grpSpPr>
        <p:sp>
          <p:nvSpPr>
            <p:cNvPr id="240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1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2" name="Group 32"/>
          <p:cNvGrpSpPr>
            <a:grpSpLocks/>
          </p:cNvGrpSpPr>
          <p:nvPr/>
        </p:nvGrpSpPr>
        <p:grpSpPr bwMode="auto">
          <a:xfrm>
            <a:off x="6705600" y="3911600"/>
            <a:ext cx="1130300" cy="279400"/>
            <a:chOff x="8180" y="7260"/>
            <a:chExt cx="860" cy="440"/>
          </a:xfrm>
        </p:grpSpPr>
        <p:sp>
          <p:nvSpPr>
            <p:cNvPr id="243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44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48" name="Group 35"/>
          <p:cNvGrpSpPr>
            <a:grpSpLocks/>
          </p:cNvGrpSpPr>
          <p:nvPr/>
        </p:nvGrpSpPr>
        <p:grpSpPr bwMode="auto">
          <a:xfrm>
            <a:off x="6705600" y="3213100"/>
            <a:ext cx="1130300" cy="279400"/>
            <a:chOff x="8180" y="7260"/>
            <a:chExt cx="860" cy="440"/>
          </a:xfrm>
        </p:grpSpPr>
        <p:sp>
          <p:nvSpPr>
            <p:cNvPr id="249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0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51" name="Group 38"/>
          <p:cNvGrpSpPr>
            <a:grpSpLocks/>
          </p:cNvGrpSpPr>
          <p:nvPr/>
        </p:nvGrpSpPr>
        <p:grpSpPr bwMode="auto">
          <a:xfrm>
            <a:off x="6705600" y="2514600"/>
            <a:ext cx="1130300" cy="279400"/>
            <a:chOff x="8180" y="7260"/>
            <a:chExt cx="860" cy="440"/>
          </a:xfrm>
        </p:grpSpPr>
        <p:sp>
          <p:nvSpPr>
            <p:cNvPr id="252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53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54" name="Rectangle 41"/>
          <p:cNvSpPr>
            <a:spLocks noChangeArrowheads="1"/>
          </p:cNvSpPr>
          <p:nvPr/>
        </p:nvSpPr>
        <p:spPr bwMode="auto">
          <a:xfrm>
            <a:off x="6946900" y="224790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55" name="Text Box 42"/>
          <p:cNvSpPr txBox="1">
            <a:spLocks noChangeAspect="1" noChangeArrowheads="1"/>
          </p:cNvSpPr>
          <p:nvPr/>
        </p:nvSpPr>
        <p:spPr bwMode="auto">
          <a:xfrm>
            <a:off x="7204075" y="547370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256" name="Text Box 43"/>
          <p:cNvSpPr txBox="1">
            <a:spLocks noChangeAspect="1" noChangeArrowheads="1"/>
          </p:cNvSpPr>
          <p:nvPr/>
        </p:nvSpPr>
        <p:spPr bwMode="auto">
          <a:xfrm>
            <a:off x="7242175" y="1587500"/>
            <a:ext cx="5238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out</a:t>
            </a:r>
            <a:endParaRPr lang="en-US" altLang="sv-SE"/>
          </a:p>
        </p:txBody>
      </p:sp>
    </p:spTree>
    <p:extLst>
      <p:ext uri="{BB962C8B-B14F-4D97-AF65-F5344CB8AC3E}">
        <p14:creationId xmlns:p14="http://schemas.microsoft.com/office/powerpoint/2010/main" val="56971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extLst mod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/>
              <a:t>Cin</a:t>
            </a:r>
            <a:r>
              <a:rPr lang="en-US" altLang="sv-SE" sz="1400" dirty="0"/>
              <a:t>       P1      G1       P2      G2        P3      G3       P4       G4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282951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72782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2782"/>
            <a:ext cx="128588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72782"/>
            <a:ext cx="127000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2951"/>
            <a:ext cx="128588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282951"/>
            <a:ext cx="127000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282951"/>
            <a:ext cx="128587" cy="149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72" name="Rectangle 34"/>
          <p:cNvSpPr>
            <a:spLocks noChangeArrowheads="1"/>
          </p:cNvSpPr>
          <p:nvPr/>
        </p:nvSpPr>
        <p:spPr bwMode="auto">
          <a:xfrm>
            <a:off x="2605102" y="4472782"/>
            <a:ext cx="128587" cy="1492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73" name="Text Box 19"/>
          <p:cNvSpPr txBox="1">
            <a:spLocks noChangeArrowheads="1"/>
          </p:cNvSpPr>
          <p:nvPr/>
        </p:nvSpPr>
        <p:spPr bwMode="auto">
          <a:xfrm>
            <a:off x="807905" y="1406516"/>
            <a:ext cx="7528190" cy="70168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/>
              <a:t>Our task in this example: We have been given the seemingly impossible task to layout the </a:t>
            </a:r>
            <a:r>
              <a:rPr lang="sv-SE" altLang="sv-SE" sz="1400" dirty="0"/>
              <a:t>4-bit </a:t>
            </a:r>
            <a:r>
              <a:rPr lang="sv-SE" altLang="sv-SE" sz="1400" dirty="0" err="1"/>
              <a:t>ripple-carry</a:t>
            </a:r>
            <a:r>
              <a:rPr lang="sv-SE" altLang="sv-SE" sz="1400" dirty="0"/>
              <a:t> </a:t>
            </a:r>
            <a:r>
              <a:rPr lang="sv-SE" altLang="sv-SE" sz="1400" dirty="0" smtClean="0"/>
              <a:t>block </a:t>
            </a:r>
            <a:r>
              <a:rPr lang="sv-SE" altLang="sv-SE" sz="1400" dirty="0" err="1" smtClean="0"/>
              <a:t>using</a:t>
            </a:r>
            <a:r>
              <a:rPr lang="sv-SE" altLang="sv-SE" sz="1400" dirty="0" smtClean="0"/>
              <a:t> the layout template given </a:t>
            </a:r>
            <a:r>
              <a:rPr lang="sv-SE" altLang="sv-SE" sz="1400" dirty="0" err="1" smtClean="0"/>
              <a:t>below</a:t>
            </a:r>
            <a:r>
              <a:rPr lang="sv-SE" altLang="sv-SE" sz="1400" dirty="0" smtClean="0"/>
              <a:t>, </a:t>
            </a:r>
            <a:r>
              <a:rPr lang="sv-SE" altLang="sv-SE" sz="1400" dirty="0" err="1" smtClean="0"/>
              <a:t>with</a:t>
            </a:r>
            <a:r>
              <a:rPr lang="sv-SE" altLang="sv-SE" sz="1400" dirty="0" smtClean="0"/>
              <a:t> the given gate order!!</a:t>
            </a:r>
            <a:endParaRPr lang="sv-SE" altLang="sv-SE" sz="1400" dirty="0"/>
          </a:p>
          <a:p>
            <a:pPr algn="ctr" eaLnBrk="1" hangingPunct="1"/>
            <a:r>
              <a:rPr lang="en-US" altLang="sv-SE" sz="1400" dirty="0" smtClean="0"/>
              <a:t> </a:t>
            </a:r>
            <a:endParaRPr lang="en-US" altLang="sv-SE" sz="1400" dirty="0"/>
          </a:p>
          <a:p>
            <a:pPr algn="ctr" eaLnBrk="1" hangingPunct="1"/>
            <a:endParaRPr lang="en-US" altLang="sv-SE" dirty="0"/>
          </a:p>
        </p:txBody>
      </p:sp>
    </p:spTree>
    <p:extLst>
      <p:ext uri="{BB962C8B-B14F-4D97-AF65-F5344CB8AC3E}">
        <p14:creationId xmlns:p14="http://schemas.microsoft.com/office/powerpoint/2010/main" val="150268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1662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89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0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1639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16626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7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16396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16624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5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397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398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1640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16622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16623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16401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16402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23503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2625" y="3162300"/>
            <a:ext cx="207198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1" name="Text Box 161"/>
          <p:cNvSpPr txBox="1">
            <a:spLocks noChangeAspect="1" noChangeArrowheads="1"/>
          </p:cNvSpPr>
          <p:nvPr/>
        </p:nvSpPr>
        <p:spPr bwMode="auto">
          <a:xfrm>
            <a:off x="2944602" y="271911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465915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1734316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4" name="Text Box 164"/>
          <p:cNvSpPr txBox="1">
            <a:spLocks noChangeAspect="1" noChangeArrowheads="1"/>
          </p:cNvSpPr>
          <p:nvPr/>
        </p:nvSpPr>
        <p:spPr bwMode="auto">
          <a:xfrm>
            <a:off x="2944602" y="224286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16455" name="Text Box 165"/>
          <p:cNvSpPr txBox="1">
            <a:spLocks noChangeAspect="1" noChangeArrowheads="1"/>
          </p:cNvSpPr>
          <p:nvPr/>
        </p:nvSpPr>
        <p:spPr bwMode="auto">
          <a:xfrm>
            <a:off x="3467365" y="276356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198107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1775966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177596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1878521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3" name="Line 175"/>
          <p:cNvSpPr>
            <a:spLocks noChangeAspect="1" noChangeShapeType="1"/>
          </p:cNvSpPr>
          <p:nvPr/>
        </p:nvSpPr>
        <p:spPr bwMode="auto">
          <a:xfrm flipH="1" flipV="1">
            <a:off x="3482311" y="251807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4" name="Line 176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5" name="Line 177"/>
          <p:cNvSpPr>
            <a:spLocks noChangeAspect="1" noChangeShapeType="1"/>
          </p:cNvSpPr>
          <p:nvPr/>
        </p:nvSpPr>
        <p:spPr bwMode="auto">
          <a:xfrm flipV="1">
            <a:off x="3482311" y="231296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6" name="Line 178"/>
          <p:cNvSpPr>
            <a:spLocks noChangeAspect="1" noChangeShapeType="1"/>
          </p:cNvSpPr>
          <p:nvPr/>
        </p:nvSpPr>
        <p:spPr bwMode="auto">
          <a:xfrm flipV="1">
            <a:off x="3430895" y="231296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7" name="Line 179"/>
          <p:cNvSpPr>
            <a:spLocks noChangeAspect="1" noChangeShapeType="1"/>
          </p:cNvSpPr>
          <p:nvPr/>
        </p:nvSpPr>
        <p:spPr bwMode="auto">
          <a:xfrm flipH="1" flipV="1">
            <a:off x="3251200" y="241551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8" name="Line 180"/>
          <p:cNvSpPr>
            <a:spLocks noChangeAspect="1" noChangeShapeType="1"/>
          </p:cNvSpPr>
          <p:nvPr/>
        </p:nvSpPr>
        <p:spPr bwMode="auto">
          <a:xfrm flipV="1">
            <a:off x="3559175" y="214690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6" name="Line 183"/>
          <p:cNvSpPr>
            <a:spLocks noChangeAspect="1" noChangeShapeType="1"/>
          </p:cNvSpPr>
          <p:nvPr/>
        </p:nvSpPr>
        <p:spPr bwMode="auto">
          <a:xfrm flipH="1" flipV="1">
            <a:off x="3478109" y="300543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7" name="Line 184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8" name="Line 185"/>
          <p:cNvSpPr>
            <a:spLocks noChangeAspect="1" noChangeShapeType="1"/>
          </p:cNvSpPr>
          <p:nvPr/>
        </p:nvSpPr>
        <p:spPr bwMode="auto">
          <a:xfrm flipV="1">
            <a:off x="3478109" y="280032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9" name="Line 186"/>
          <p:cNvSpPr>
            <a:spLocks noChangeAspect="1" noChangeShapeType="1"/>
          </p:cNvSpPr>
          <p:nvPr/>
        </p:nvSpPr>
        <p:spPr bwMode="auto">
          <a:xfrm flipV="1">
            <a:off x="3426922" y="280032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0" name="Line 187"/>
          <p:cNvSpPr>
            <a:spLocks noChangeAspect="1" noChangeShapeType="1"/>
          </p:cNvSpPr>
          <p:nvPr/>
        </p:nvSpPr>
        <p:spPr bwMode="auto">
          <a:xfrm flipH="1" flipV="1">
            <a:off x="3248025" y="290287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1" name="Line 188"/>
          <p:cNvSpPr>
            <a:spLocks noChangeAspect="1" noChangeShapeType="1"/>
          </p:cNvSpPr>
          <p:nvPr/>
        </p:nvSpPr>
        <p:spPr bwMode="auto">
          <a:xfrm flipV="1">
            <a:off x="3563938" y="251807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22" name="Line 189"/>
          <p:cNvSpPr>
            <a:spLocks noChangeAspect="1" noChangeShapeType="1"/>
          </p:cNvSpPr>
          <p:nvPr/>
        </p:nvSpPr>
        <p:spPr bwMode="auto">
          <a:xfrm flipV="1">
            <a:off x="3554631" y="300543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9" name="Line 191"/>
          <p:cNvSpPr>
            <a:spLocks noChangeAspect="1" noChangeShapeType="1"/>
          </p:cNvSpPr>
          <p:nvPr/>
        </p:nvSpPr>
        <p:spPr bwMode="auto">
          <a:xfrm flipH="1" flipV="1">
            <a:off x="3948146" y="300519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0" name="Line 192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1" name="Line 193"/>
          <p:cNvSpPr>
            <a:spLocks noChangeAspect="1" noChangeShapeType="1"/>
          </p:cNvSpPr>
          <p:nvPr/>
        </p:nvSpPr>
        <p:spPr bwMode="auto">
          <a:xfrm flipV="1">
            <a:off x="3948146" y="280008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2" name="Line 194"/>
          <p:cNvSpPr>
            <a:spLocks noChangeAspect="1" noChangeShapeType="1"/>
          </p:cNvSpPr>
          <p:nvPr/>
        </p:nvSpPr>
        <p:spPr bwMode="auto">
          <a:xfrm flipV="1">
            <a:off x="3896995" y="280008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3" name="Line 195"/>
          <p:cNvSpPr>
            <a:spLocks noChangeAspect="1" noChangeShapeType="1"/>
          </p:cNvSpPr>
          <p:nvPr/>
        </p:nvSpPr>
        <p:spPr bwMode="auto">
          <a:xfrm flipH="1" flipV="1">
            <a:off x="3718226" y="289409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4" name="Line 196"/>
          <p:cNvSpPr>
            <a:spLocks noChangeAspect="1" noChangeShapeType="1"/>
          </p:cNvSpPr>
          <p:nvPr/>
        </p:nvSpPr>
        <p:spPr bwMode="auto">
          <a:xfrm flipV="1">
            <a:off x="4024614" y="266382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15" name="Line 197"/>
          <p:cNvSpPr>
            <a:spLocks noChangeAspect="1" noChangeShapeType="1"/>
          </p:cNvSpPr>
          <p:nvPr/>
        </p:nvSpPr>
        <p:spPr bwMode="auto">
          <a:xfrm flipV="1">
            <a:off x="4024614" y="300519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27015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4964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4964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5990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2701564"/>
            <a:ext cx="0" cy="46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80184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4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18535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57085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1" name="Oval 103"/>
          <p:cNvSpPr>
            <a:spLocks noChangeAspect="1" noChangeArrowheads="1"/>
          </p:cNvSpPr>
          <p:nvPr/>
        </p:nvSpPr>
        <p:spPr bwMode="auto">
          <a:xfrm flipV="1">
            <a:off x="3368675" y="239212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2" name="Oval 103"/>
          <p:cNvSpPr>
            <a:spLocks noChangeAspect="1" noChangeArrowheads="1"/>
          </p:cNvSpPr>
          <p:nvPr/>
        </p:nvSpPr>
        <p:spPr bwMode="auto">
          <a:xfrm flipV="1">
            <a:off x="3359150" y="287789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3" name="Oval 103"/>
          <p:cNvSpPr>
            <a:spLocks noChangeAspect="1" noChangeArrowheads="1"/>
          </p:cNvSpPr>
          <p:nvPr/>
        </p:nvSpPr>
        <p:spPr bwMode="auto">
          <a:xfrm flipV="1">
            <a:off x="3834113" y="287130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1981076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5349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Line 229"/>
          <p:cNvSpPr>
            <a:spLocks noChangeAspect="1" noChangeShapeType="1"/>
          </p:cNvSpPr>
          <p:nvPr/>
        </p:nvSpPr>
        <p:spPr bwMode="auto">
          <a:xfrm flipV="1">
            <a:off x="3568700" y="266382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8" name="Line 230"/>
          <p:cNvSpPr>
            <a:spLocks noChangeAspect="1" noChangeShapeType="1"/>
          </p:cNvSpPr>
          <p:nvPr/>
        </p:nvSpPr>
        <p:spPr bwMode="auto">
          <a:xfrm>
            <a:off x="3014663" y="214545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9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10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11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12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21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2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2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2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2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2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2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2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3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3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3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3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3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23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4" name="Freeform 3"/>
          <p:cNvSpPr/>
          <p:nvPr/>
        </p:nvSpPr>
        <p:spPr bwMode="auto">
          <a:xfrm>
            <a:off x="1843088" y="3771900"/>
            <a:ext cx="2286000" cy="2343150"/>
          </a:xfrm>
          <a:custGeom>
            <a:avLst/>
            <a:gdLst>
              <a:gd name="connsiteX0" fmla="*/ 14287 w 2286000"/>
              <a:gd name="connsiteY0" fmla="*/ 1671638 h 2343150"/>
              <a:gd name="connsiteX1" fmla="*/ 0 w 2286000"/>
              <a:gd name="connsiteY1" fmla="*/ 1328738 h 2343150"/>
              <a:gd name="connsiteX2" fmla="*/ 14287 w 2286000"/>
              <a:gd name="connsiteY2" fmla="*/ 914400 h 2343150"/>
              <a:gd name="connsiteX3" fmla="*/ 28575 w 2286000"/>
              <a:gd name="connsiteY3" fmla="*/ 857250 h 2343150"/>
              <a:gd name="connsiteX4" fmla="*/ 71437 w 2286000"/>
              <a:gd name="connsiteY4" fmla="*/ 642938 h 2343150"/>
              <a:gd name="connsiteX5" fmla="*/ 114300 w 2286000"/>
              <a:gd name="connsiteY5" fmla="*/ 514350 h 2343150"/>
              <a:gd name="connsiteX6" fmla="*/ 128587 w 2286000"/>
              <a:gd name="connsiteY6" fmla="*/ 471488 h 2343150"/>
              <a:gd name="connsiteX7" fmla="*/ 157162 w 2286000"/>
              <a:gd name="connsiteY7" fmla="*/ 428625 h 2343150"/>
              <a:gd name="connsiteX8" fmla="*/ 185737 w 2286000"/>
              <a:gd name="connsiteY8" fmla="*/ 342900 h 2343150"/>
              <a:gd name="connsiteX9" fmla="*/ 214312 w 2286000"/>
              <a:gd name="connsiteY9" fmla="*/ 300038 h 2343150"/>
              <a:gd name="connsiteX10" fmla="*/ 228600 w 2286000"/>
              <a:gd name="connsiteY10" fmla="*/ 257175 h 2343150"/>
              <a:gd name="connsiteX11" fmla="*/ 314325 w 2286000"/>
              <a:gd name="connsiteY11" fmla="*/ 200025 h 2343150"/>
              <a:gd name="connsiteX12" fmla="*/ 371475 w 2286000"/>
              <a:gd name="connsiteY12" fmla="*/ 157163 h 2343150"/>
              <a:gd name="connsiteX13" fmla="*/ 514350 w 2286000"/>
              <a:gd name="connsiteY13" fmla="*/ 100013 h 2343150"/>
              <a:gd name="connsiteX14" fmla="*/ 557212 w 2286000"/>
              <a:gd name="connsiteY14" fmla="*/ 85725 h 2343150"/>
              <a:gd name="connsiteX15" fmla="*/ 600075 w 2286000"/>
              <a:gd name="connsiteY15" fmla="*/ 71438 h 2343150"/>
              <a:gd name="connsiteX16" fmla="*/ 642937 w 2286000"/>
              <a:gd name="connsiteY16" fmla="*/ 57150 h 2343150"/>
              <a:gd name="connsiteX17" fmla="*/ 928687 w 2286000"/>
              <a:gd name="connsiteY17" fmla="*/ 42863 h 2343150"/>
              <a:gd name="connsiteX18" fmla="*/ 1085850 w 2286000"/>
              <a:gd name="connsiteY18" fmla="*/ 14288 h 2343150"/>
              <a:gd name="connsiteX19" fmla="*/ 1143000 w 2286000"/>
              <a:gd name="connsiteY19" fmla="*/ 0 h 2343150"/>
              <a:gd name="connsiteX20" fmla="*/ 1643062 w 2286000"/>
              <a:gd name="connsiteY20" fmla="*/ 14288 h 2343150"/>
              <a:gd name="connsiteX21" fmla="*/ 1728787 w 2286000"/>
              <a:gd name="connsiteY21" fmla="*/ 42863 h 2343150"/>
              <a:gd name="connsiteX22" fmla="*/ 1771650 w 2286000"/>
              <a:gd name="connsiteY22" fmla="*/ 57150 h 2343150"/>
              <a:gd name="connsiteX23" fmla="*/ 1900237 w 2286000"/>
              <a:gd name="connsiteY23" fmla="*/ 85725 h 2343150"/>
              <a:gd name="connsiteX24" fmla="*/ 1928812 w 2286000"/>
              <a:gd name="connsiteY24" fmla="*/ 128588 h 2343150"/>
              <a:gd name="connsiteX25" fmla="*/ 1871662 w 2286000"/>
              <a:gd name="connsiteY25" fmla="*/ 257175 h 2343150"/>
              <a:gd name="connsiteX26" fmla="*/ 1828800 w 2286000"/>
              <a:gd name="connsiteY26" fmla="*/ 271463 h 2343150"/>
              <a:gd name="connsiteX27" fmla="*/ 1628775 w 2286000"/>
              <a:gd name="connsiteY27" fmla="*/ 257175 h 2343150"/>
              <a:gd name="connsiteX28" fmla="*/ 1528762 w 2286000"/>
              <a:gd name="connsiteY28" fmla="*/ 228600 h 2343150"/>
              <a:gd name="connsiteX29" fmla="*/ 1400175 w 2286000"/>
              <a:gd name="connsiteY29" fmla="*/ 214313 h 2343150"/>
              <a:gd name="connsiteX30" fmla="*/ 1300162 w 2286000"/>
              <a:gd name="connsiteY30" fmla="*/ 200025 h 2343150"/>
              <a:gd name="connsiteX31" fmla="*/ 800100 w 2286000"/>
              <a:gd name="connsiteY31" fmla="*/ 214313 h 2343150"/>
              <a:gd name="connsiteX32" fmla="*/ 742950 w 2286000"/>
              <a:gd name="connsiteY32" fmla="*/ 228600 h 2343150"/>
              <a:gd name="connsiteX33" fmla="*/ 657225 w 2286000"/>
              <a:gd name="connsiteY33" fmla="*/ 257175 h 2343150"/>
              <a:gd name="connsiteX34" fmla="*/ 614362 w 2286000"/>
              <a:gd name="connsiteY34" fmla="*/ 285750 h 2343150"/>
              <a:gd name="connsiteX35" fmla="*/ 571500 w 2286000"/>
              <a:gd name="connsiteY35" fmla="*/ 328613 h 2343150"/>
              <a:gd name="connsiteX36" fmla="*/ 528637 w 2286000"/>
              <a:gd name="connsiteY36" fmla="*/ 342900 h 2343150"/>
              <a:gd name="connsiteX37" fmla="*/ 485775 w 2286000"/>
              <a:gd name="connsiteY37" fmla="*/ 428625 h 2343150"/>
              <a:gd name="connsiteX38" fmla="*/ 442912 w 2286000"/>
              <a:gd name="connsiteY38" fmla="*/ 514350 h 2343150"/>
              <a:gd name="connsiteX39" fmla="*/ 428625 w 2286000"/>
              <a:gd name="connsiteY39" fmla="*/ 557213 h 2343150"/>
              <a:gd name="connsiteX40" fmla="*/ 385762 w 2286000"/>
              <a:gd name="connsiteY40" fmla="*/ 642938 h 2343150"/>
              <a:gd name="connsiteX41" fmla="*/ 357187 w 2286000"/>
              <a:gd name="connsiteY41" fmla="*/ 785813 h 2343150"/>
              <a:gd name="connsiteX42" fmla="*/ 342900 w 2286000"/>
              <a:gd name="connsiteY42" fmla="*/ 828675 h 2343150"/>
              <a:gd name="connsiteX43" fmla="*/ 357187 w 2286000"/>
              <a:gd name="connsiteY43" fmla="*/ 1143000 h 2343150"/>
              <a:gd name="connsiteX44" fmla="*/ 385762 w 2286000"/>
              <a:gd name="connsiteY44" fmla="*/ 1228725 h 2343150"/>
              <a:gd name="connsiteX45" fmla="*/ 400050 w 2286000"/>
              <a:gd name="connsiteY45" fmla="*/ 1271588 h 2343150"/>
              <a:gd name="connsiteX46" fmla="*/ 385762 w 2286000"/>
              <a:gd name="connsiteY46" fmla="*/ 1357313 h 2343150"/>
              <a:gd name="connsiteX47" fmla="*/ 371475 w 2286000"/>
              <a:gd name="connsiteY47" fmla="*/ 1414463 h 2343150"/>
              <a:gd name="connsiteX48" fmla="*/ 400050 w 2286000"/>
              <a:gd name="connsiteY48" fmla="*/ 1557338 h 2343150"/>
              <a:gd name="connsiteX49" fmla="*/ 414337 w 2286000"/>
              <a:gd name="connsiteY49" fmla="*/ 1728788 h 2343150"/>
              <a:gd name="connsiteX50" fmla="*/ 471487 w 2286000"/>
              <a:gd name="connsiteY50" fmla="*/ 1857375 h 2343150"/>
              <a:gd name="connsiteX51" fmla="*/ 514350 w 2286000"/>
              <a:gd name="connsiteY51" fmla="*/ 1943100 h 2343150"/>
              <a:gd name="connsiteX52" fmla="*/ 542925 w 2286000"/>
              <a:gd name="connsiteY52" fmla="*/ 2043113 h 2343150"/>
              <a:gd name="connsiteX53" fmla="*/ 557212 w 2286000"/>
              <a:gd name="connsiteY53" fmla="*/ 2214563 h 2343150"/>
              <a:gd name="connsiteX54" fmla="*/ 585787 w 2286000"/>
              <a:gd name="connsiteY54" fmla="*/ 2300288 h 2343150"/>
              <a:gd name="connsiteX55" fmla="*/ 600075 w 2286000"/>
              <a:gd name="connsiteY55" fmla="*/ 2343150 h 2343150"/>
              <a:gd name="connsiteX56" fmla="*/ 671512 w 2286000"/>
              <a:gd name="connsiteY56" fmla="*/ 2157413 h 2343150"/>
              <a:gd name="connsiteX57" fmla="*/ 657225 w 2286000"/>
              <a:gd name="connsiteY57" fmla="*/ 1414463 h 2343150"/>
              <a:gd name="connsiteX58" fmla="*/ 642937 w 2286000"/>
              <a:gd name="connsiteY58" fmla="*/ 1357313 h 2343150"/>
              <a:gd name="connsiteX59" fmla="*/ 628650 w 2286000"/>
              <a:gd name="connsiteY59" fmla="*/ 1200150 h 2343150"/>
              <a:gd name="connsiteX60" fmla="*/ 642937 w 2286000"/>
              <a:gd name="connsiteY60" fmla="*/ 828675 h 2343150"/>
              <a:gd name="connsiteX61" fmla="*/ 671512 w 2286000"/>
              <a:gd name="connsiteY61" fmla="*/ 742950 h 2343150"/>
              <a:gd name="connsiteX62" fmla="*/ 700087 w 2286000"/>
              <a:gd name="connsiteY62" fmla="*/ 700088 h 2343150"/>
              <a:gd name="connsiteX63" fmla="*/ 842962 w 2286000"/>
              <a:gd name="connsiteY63" fmla="*/ 614363 h 2343150"/>
              <a:gd name="connsiteX64" fmla="*/ 900112 w 2286000"/>
              <a:gd name="connsiteY64" fmla="*/ 600075 h 2343150"/>
              <a:gd name="connsiteX65" fmla="*/ 985837 w 2286000"/>
              <a:gd name="connsiteY65" fmla="*/ 571500 h 2343150"/>
              <a:gd name="connsiteX66" fmla="*/ 1028700 w 2286000"/>
              <a:gd name="connsiteY66" fmla="*/ 557213 h 2343150"/>
              <a:gd name="connsiteX67" fmla="*/ 1128712 w 2286000"/>
              <a:gd name="connsiteY67" fmla="*/ 500063 h 2343150"/>
              <a:gd name="connsiteX68" fmla="*/ 1528762 w 2286000"/>
              <a:gd name="connsiteY68" fmla="*/ 457200 h 2343150"/>
              <a:gd name="connsiteX69" fmla="*/ 1843087 w 2286000"/>
              <a:gd name="connsiteY69" fmla="*/ 428625 h 2343150"/>
              <a:gd name="connsiteX70" fmla="*/ 2014537 w 2286000"/>
              <a:gd name="connsiteY70" fmla="*/ 442913 h 2343150"/>
              <a:gd name="connsiteX71" fmla="*/ 2057400 w 2286000"/>
              <a:gd name="connsiteY71" fmla="*/ 471488 h 2343150"/>
              <a:gd name="connsiteX72" fmla="*/ 2071687 w 2286000"/>
              <a:gd name="connsiteY72" fmla="*/ 514350 h 2343150"/>
              <a:gd name="connsiteX73" fmla="*/ 2057400 w 2286000"/>
              <a:gd name="connsiteY73" fmla="*/ 742950 h 2343150"/>
              <a:gd name="connsiteX74" fmla="*/ 2014537 w 2286000"/>
              <a:gd name="connsiteY74" fmla="*/ 757238 h 2343150"/>
              <a:gd name="connsiteX75" fmla="*/ 1871662 w 2286000"/>
              <a:gd name="connsiteY75" fmla="*/ 814388 h 2343150"/>
              <a:gd name="connsiteX76" fmla="*/ 1828800 w 2286000"/>
              <a:gd name="connsiteY76" fmla="*/ 828675 h 2343150"/>
              <a:gd name="connsiteX77" fmla="*/ 1714500 w 2286000"/>
              <a:gd name="connsiteY77" fmla="*/ 857250 h 2343150"/>
              <a:gd name="connsiteX78" fmla="*/ 1628775 w 2286000"/>
              <a:gd name="connsiteY78" fmla="*/ 885825 h 2343150"/>
              <a:gd name="connsiteX79" fmla="*/ 1514475 w 2286000"/>
              <a:gd name="connsiteY79" fmla="*/ 914400 h 2343150"/>
              <a:gd name="connsiteX80" fmla="*/ 1471612 w 2286000"/>
              <a:gd name="connsiteY80" fmla="*/ 928688 h 2343150"/>
              <a:gd name="connsiteX81" fmla="*/ 1214437 w 2286000"/>
              <a:gd name="connsiteY81" fmla="*/ 942975 h 2343150"/>
              <a:gd name="connsiteX82" fmla="*/ 1157287 w 2286000"/>
              <a:gd name="connsiteY82" fmla="*/ 1243013 h 2343150"/>
              <a:gd name="connsiteX83" fmla="*/ 1143000 w 2286000"/>
              <a:gd name="connsiteY83" fmla="*/ 1428750 h 2343150"/>
              <a:gd name="connsiteX84" fmla="*/ 1128712 w 2286000"/>
              <a:gd name="connsiteY84" fmla="*/ 1643063 h 2343150"/>
              <a:gd name="connsiteX85" fmla="*/ 1143000 w 2286000"/>
              <a:gd name="connsiteY85" fmla="*/ 2014538 h 2343150"/>
              <a:gd name="connsiteX86" fmla="*/ 1157287 w 2286000"/>
              <a:gd name="connsiteY86" fmla="*/ 2128838 h 2343150"/>
              <a:gd name="connsiteX87" fmla="*/ 1200150 w 2286000"/>
              <a:gd name="connsiteY87" fmla="*/ 2157413 h 2343150"/>
              <a:gd name="connsiteX88" fmla="*/ 1214437 w 2286000"/>
              <a:gd name="connsiteY88" fmla="*/ 1485900 h 2343150"/>
              <a:gd name="connsiteX89" fmla="*/ 1228725 w 2286000"/>
              <a:gd name="connsiteY89" fmla="*/ 1443038 h 2343150"/>
              <a:gd name="connsiteX90" fmla="*/ 1257300 w 2286000"/>
              <a:gd name="connsiteY90" fmla="*/ 1200150 h 2343150"/>
              <a:gd name="connsiteX91" fmla="*/ 1271587 w 2286000"/>
              <a:gd name="connsiteY91" fmla="*/ 1143000 h 2343150"/>
              <a:gd name="connsiteX92" fmla="*/ 1285875 w 2286000"/>
              <a:gd name="connsiteY92" fmla="*/ 1100138 h 2343150"/>
              <a:gd name="connsiteX93" fmla="*/ 1328737 w 2286000"/>
              <a:gd name="connsiteY93" fmla="*/ 1000125 h 2343150"/>
              <a:gd name="connsiteX94" fmla="*/ 1371600 w 2286000"/>
              <a:gd name="connsiteY94" fmla="*/ 985838 h 2343150"/>
              <a:gd name="connsiteX95" fmla="*/ 1771650 w 2286000"/>
              <a:gd name="connsiteY95" fmla="*/ 971550 h 2343150"/>
              <a:gd name="connsiteX96" fmla="*/ 2071687 w 2286000"/>
              <a:gd name="connsiteY96" fmla="*/ 971550 h 2343150"/>
              <a:gd name="connsiteX97" fmla="*/ 2114550 w 2286000"/>
              <a:gd name="connsiteY97" fmla="*/ 1000125 h 2343150"/>
              <a:gd name="connsiteX98" fmla="*/ 2100262 w 2286000"/>
              <a:gd name="connsiteY98" fmla="*/ 1171575 h 2343150"/>
              <a:gd name="connsiteX99" fmla="*/ 1914525 w 2286000"/>
              <a:gd name="connsiteY99" fmla="*/ 1185863 h 2343150"/>
              <a:gd name="connsiteX100" fmla="*/ 1857375 w 2286000"/>
              <a:gd name="connsiteY100" fmla="*/ 1200150 h 2343150"/>
              <a:gd name="connsiteX101" fmla="*/ 1771650 w 2286000"/>
              <a:gd name="connsiteY101" fmla="*/ 1228725 h 2343150"/>
              <a:gd name="connsiteX102" fmla="*/ 1743075 w 2286000"/>
              <a:gd name="connsiteY102" fmla="*/ 1271588 h 2343150"/>
              <a:gd name="connsiteX103" fmla="*/ 1700212 w 2286000"/>
              <a:gd name="connsiteY103" fmla="*/ 1285875 h 2343150"/>
              <a:gd name="connsiteX104" fmla="*/ 1685925 w 2286000"/>
              <a:gd name="connsiteY104" fmla="*/ 1328738 h 2343150"/>
              <a:gd name="connsiteX105" fmla="*/ 1614487 w 2286000"/>
              <a:gd name="connsiteY105" fmla="*/ 1414463 h 2343150"/>
              <a:gd name="connsiteX106" fmla="*/ 1557337 w 2286000"/>
              <a:gd name="connsiteY106" fmla="*/ 1500188 h 2343150"/>
              <a:gd name="connsiteX107" fmla="*/ 1543050 w 2286000"/>
              <a:gd name="connsiteY107" fmla="*/ 2100263 h 2343150"/>
              <a:gd name="connsiteX108" fmla="*/ 1585912 w 2286000"/>
              <a:gd name="connsiteY108" fmla="*/ 2243138 h 2343150"/>
              <a:gd name="connsiteX109" fmla="*/ 1628775 w 2286000"/>
              <a:gd name="connsiteY109" fmla="*/ 2257425 h 2343150"/>
              <a:gd name="connsiteX110" fmla="*/ 1643062 w 2286000"/>
              <a:gd name="connsiteY110" fmla="*/ 2200275 h 2343150"/>
              <a:gd name="connsiteX111" fmla="*/ 1657350 w 2286000"/>
              <a:gd name="connsiteY111" fmla="*/ 2157413 h 2343150"/>
              <a:gd name="connsiteX112" fmla="*/ 1671637 w 2286000"/>
              <a:gd name="connsiteY112" fmla="*/ 1614488 h 2343150"/>
              <a:gd name="connsiteX113" fmla="*/ 1700212 w 2286000"/>
              <a:gd name="connsiteY113" fmla="*/ 1528763 h 2343150"/>
              <a:gd name="connsiteX114" fmla="*/ 1771650 w 2286000"/>
              <a:gd name="connsiteY114" fmla="*/ 1400175 h 2343150"/>
              <a:gd name="connsiteX115" fmla="*/ 1900237 w 2286000"/>
              <a:gd name="connsiteY115" fmla="*/ 1357313 h 2343150"/>
              <a:gd name="connsiteX116" fmla="*/ 1943100 w 2286000"/>
              <a:gd name="connsiteY116" fmla="*/ 1343025 h 2343150"/>
              <a:gd name="connsiteX117" fmla="*/ 2143125 w 2286000"/>
              <a:gd name="connsiteY117" fmla="*/ 1357313 h 2343150"/>
              <a:gd name="connsiteX118" fmla="*/ 2185987 w 2286000"/>
              <a:gd name="connsiteY118" fmla="*/ 1371600 h 2343150"/>
              <a:gd name="connsiteX119" fmla="*/ 2214562 w 2286000"/>
              <a:gd name="connsiteY119" fmla="*/ 1471613 h 2343150"/>
              <a:gd name="connsiteX120" fmla="*/ 2228850 w 2286000"/>
              <a:gd name="connsiteY120" fmla="*/ 1543050 h 2343150"/>
              <a:gd name="connsiteX121" fmla="*/ 2243137 w 2286000"/>
              <a:gd name="connsiteY121" fmla="*/ 1585913 h 2343150"/>
              <a:gd name="connsiteX122" fmla="*/ 2257425 w 2286000"/>
              <a:gd name="connsiteY122" fmla="*/ 1643063 h 2343150"/>
              <a:gd name="connsiteX123" fmla="*/ 2286000 w 2286000"/>
              <a:gd name="connsiteY123" fmla="*/ 2100263 h 234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2286000" h="2343150">
                <a:moveTo>
                  <a:pt x="14287" y="1671638"/>
                </a:moveTo>
                <a:cubicBezTo>
                  <a:pt x="9525" y="1557338"/>
                  <a:pt x="0" y="1443137"/>
                  <a:pt x="0" y="1328738"/>
                </a:cubicBezTo>
                <a:cubicBezTo>
                  <a:pt x="0" y="1190543"/>
                  <a:pt x="5927" y="1052342"/>
                  <a:pt x="14287" y="914400"/>
                </a:cubicBezTo>
                <a:cubicBezTo>
                  <a:pt x="15475" y="894800"/>
                  <a:pt x="25062" y="876570"/>
                  <a:pt x="28575" y="857250"/>
                </a:cubicBezTo>
                <a:cubicBezTo>
                  <a:pt x="47720" y="751955"/>
                  <a:pt x="35506" y="750730"/>
                  <a:pt x="71437" y="642938"/>
                </a:cubicBezTo>
                <a:lnTo>
                  <a:pt x="114300" y="514350"/>
                </a:lnTo>
                <a:cubicBezTo>
                  <a:pt x="119062" y="500063"/>
                  <a:pt x="120233" y="484019"/>
                  <a:pt x="128587" y="471488"/>
                </a:cubicBezTo>
                <a:cubicBezTo>
                  <a:pt x="138112" y="457200"/>
                  <a:pt x="150188" y="444317"/>
                  <a:pt x="157162" y="428625"/>
                </a:cubicBezTo>
                <a:cubicBezTo>
                  <a:pt x="169395" y="401100"/>
                  <a:pt x="169029" y="367962"/>
                  <a:pt x="185737" y="342900"/>
                </a:cubicBezTo>
                <a:cubicBezTo>
                  <a:pt x="195262" y="328613"/>
                  <a:pt x="206633" y="315396"/>
                  <a:pt x="214312" y="300038"/>
                </a:cubicBezTo>
                <a:cubicBezTo>
                  <a:pt x="221047" y="286567"/>
                  <a:pt x="217951" y="267824"/>
                  <a:pt x="228600" y="257175"/>
                </a:cubicBezTo>
                <a:cubicBezTo>
                  <a:pt x="252884" y="232891"/>
                  <a:pt x="286851" y="220631"/>
                  <a:pt x="314325" y="200025"/>
                </a:cubicBezTo>
                <a:cubicBezTo>
                  <a:pt x="333375" y="185738"/>
                  <a:pt x="351282" y="169783"/>
                  <a:pt x="371475" y="157163"/>
                </a:cubicBezTo>
                <a:cubicBezTo>
                  <a:pt x="419528" y="127130"/>
                  <a:pt x="459384" y="118335"/>
                  <a:pt x="514350" y="100013"/>
                </a:cubicBezTo>
                <a:lnTo>
                  <a:pt x="557212" y="85725"/>
                </a:lnTo>
                <a:lnTo>
                  <a:pt x="600075" y="71438"/>
                </a:lnTo>
                <a:cubicBezTo>
                  <a:pt x="614362" y="66676"/>
                  <a:pt x="627896" y="57902"/>
                  <a:pt x="642937" y="57150"/>
                </a:cubicBezTo>
                <a:lnTo>
                  <a:pt x="928687" y="42863"/>
                </a:lnTo>
                <a:cubicBezTo>
                  <a:pt x="1020650" y="12208"/>
                  <a:pt x="924293" y="41214"/>
                  <a:pt x="1085850" y="14288"/>
                </a:cubicBezTo>
                <a:cubicBezTo>
                  <a:pt x="1105219" y="11060"/>
                  <a:pt x="1123950" y="4763"/>
                  <a:pt x="1143000" y="0"/>
                </a:cubicBezTo>
                <a:cubicBezTo>
                  <a:pt x="1309687" y="4763"/>
                  <a:pt x="1476751" y="2119"/>
                  <a:pt x="1643062" y="14288"/>
                </a:cubicBezTo>
                <a:cubicBezTo>
                  <a:pt x="1673102" y="16486"/>
                  <a:pt x="1700212" y="33338"/>
                  <a:pt x="1728787" y="42863"/>
                </a:cubicBezTo>
                <a:cubicBezTo>
                  <a:pt x="1743075" y="47625"/>
                  <a:pt x="1756882" y="54196"/>
                  <a:pt x="1771650" y="57150"/>
                </a:cubicBezTo>
                <a:cubicBezTo>
                  <a:pt x="1862342" y="75289"/>
                  <a:pt x="1819528" y="65548"/>
                  <a:pt x="1900237" y="85725"/>
                </a:cubicBezTo>
                <a:cubicBezTo>
                  <a:pt x="1909762" y="100013"/>
                  <a:pt x="1927103" y="111502"/>
                  <a:pt x="1928812" y="128588"/>
                </a:cubicBezTo>
                <a:cubicBezTo>
                  <a:pt x="1936954" y="210004"/>
                  <a:pt x="1929870" y="228071"/>
                  <a:pt x="1871662" y="257175"/>
                </a:cubicBezTo>
                <a:cubicBezTo>
                  <a:pt x="1858192" y="263910"/>
                  <a:pt x="1843087" y="266700"/>
                  <a:pt x="1828800" y="271463"/>
                </a:cubicBezTo>
                <a:cubicBezTo>
                  <a:pt x="1762125" y="266700"/>
                  <a:pt x="1695211" y="264557"/>
                  <a:pt x="1628775" y="257175"/>
                </a:cubicBezTo>
                <a:cubicBezTo>
                  <a:pt x="1495872" y="242408"/>
                  <a:pt x="1637148" y="246664"/>
                  <a:pt x="1528762" y="228600"/>
                </a:cubicBezTo>
                <a:cubicBezTo>
                  <a:pt x="1486223" y="221510"/>
                  <a:pt x="1442968" y="219662"/>
                  <a:pt x="1400175" y="214313"/>
                </a:cubicBezTo>
                <a:cubicBezTo>
                  <a:pt x="1366759" y="210136"/>
                  <a:pt x="1333500" y="204788"/>
                  <a:pt x="1300162" y="200025"/>
                </a:cubicBezTo>
                <a:cubicBezTo>
                  <a:pt x="1133475" y="204788"/>
                  <a:pt x="966637" y="205773"/>
                  <a:pt x="800100" y="214313"/>
                </a:cubicBezTo>
                <a:cubicBezTo>
                  <a:pt x="780490" y="215319"/>
                  <a:pt x="761758" y="222958"/>
                  <a:pt x="742950" y="228600"/>
                </a:cubicBezTo>
                <a:cubicBezTo>
                  <a:pt x="714100" y="237255"/>
                  <a:pt x="657225" y="257175"/>
                  <a:pt x="657225" y="257175"/>
                </a:cubicBezTo>
                <a:cubicBezTo>
                  <a:pt x="642937" y="266700"/>
                  <a:pt x="627554" y="274757"/>
                  <a:pt x="614362" y="285750"/>
                </a:cubicBezTo>
                <a:cubicBezTo>
                  <a:pt x="598840" y="298685"/>
                  <a:pt x="588312" y="317405"/>
                  <a:pt x="571500" y="328613"/>
                </a:cubicBezTo>
                <a:cubicBezTo>
                  <a:pt x="558969" y="336967"/>
                  <a:pt x="542925" y="338138"/>
                  <a:pt x="528637" y="342900"/>
                </a:cubicBezTo>
                <a:cubicBezTo>
                  <a:pt x="492728" y="450631"/>
                  <a:pt x="541165" y="317845"/>
                  <a:pt x="485775" y="428625"/>
                </a:cubicBezTo>
                <a:cubicBezTo>
                  <a:pt x="426622" y="546930"/>
                  <a:pt x="524803" y="391515"/>
                  <a:pt x="442912" y="514350"/>
                </a:cubicBezTo>
                <a:cubicBezTo>
                  <a:pt x="438150" y="528638"/>
                  <a:pt x="435360" y="543742"/>
                  <a:pt x="428625" y="557213"/>
                </a:cubicBezTo>
                <a:cubicBezTo>
                  <a:pt x="386880" y="640703"/>
                  <a:pt x="409704" y="559141"/>
                  <a:pt x="385762" y="642938"/>
                </a:cubicBezTo>
                <a:cubicBezTo>
                  <a:pt x="357301" y="742554"/>
                  <a:pt x="385250" y="659532"/>
                  <a:pt x="357187" y="785813"/>
                </a:cubicBezTo>
                <a:cubicBezTo>
                  <a:pt x="353920" y="800515"/>
                  <a:pt x="347662" y="814388"/>
                  <a:pt x="342900" y="828675"/>
                </a:cubicBezTo>
                <a:cubicBezTo>
                  <a:pt x="347662" y="933450"/>
                  <a:pt x="346014" y="1038714"/>
                  <a:pt x="357187" y="1143000"/>
                </a:cubicBezTo>
                <a:cubicBezTo>
                  <a:pt x="360396" y="1172949"/>
                  <a:pt x="376237" y="1200150"/>
                  <a:pt x="385762" y="1228725"/>
                </a:cubicBezTo>
                <a:lnTo>
                  <a:pt x="400050" y="1271588"/>
                </a:lnTo>
                <a:cubicBezTo>
                  <a:pt x="395287" y="1300163"/>
                  <a:pt x="391443" y="1328906"/>
                  <a:pt x="385762" y="1357313"/>
                </a:cubicBezTo>
                <a:cubicBezTo>
                  <a:pt x="381911" y="1376568"/>
                  <a:pt x="371475" y="1394827"/>
                  <a:pt x="371475" y="1414463"/>
                </a:cubicBezTo>
                <a:cubicBezTo>
                  <a:pt x="371475" y="1480135"/>
                  <a:pt x="382455" y="1504553"/>
                  <a:pt x="400050" y="1557338"/>
                </a:cubicBezTo>
                <a:cubicBezTo>
                  <a:pt x="404812" y="1614488"/>
                  <a:pt x="404909" y="1672220"/>
                  <a:pt x="414337" y="1728788"/>
                </a:cubicBezTo>
                <a:cubicBezTo>
                  <a:pt x="432767" y="1839369"/>
                  <a:pt x="435083" y="1784568"/>
                  <a:pt x="471487" y="1857375"/>
                </a:cubicBezTo>
                <a:cubicBezTo>
                  <a:pt x="530640" y="1975680"/>
                  <a:pt x="432459" y="1820265"/>
                  <a:pt x="514350" y="1943100"/>
                </a:cubicBezTo>
                <a:cubicBezTo>
                  <a:pt x="523838" y="1971564"/>
                  <a:pt x="539338" y="2014415"/>
                  <a:pt x="542925" y="2043113"/>
                </a:cubicBezTo>
                <a:cubicBezTo>
                  <a:pt x="550038" y="2100018"/>
                  <a:pt x="547784" y="2157995"/>
                  <a:pt x="557212" y="2214563"/>
                </a:cubicBezTo>
                <a:cubicBezTo>
                  <a:pt x="562164" y="2244274"/>
                  <a:pt x="576262" y="2271713"/>
                  <a:pt x="585787" y="2300288"/>
                </a:cubicBezTo>
                <a:lnTo>
                  <a:pt x="600075" y="2343150"/>
                </a:lnTo>
                <a:cubicBezTo>
                  <a:pt x="662818" y="2186292"/>
                  <a:pt x="641005" y="2248937"/>
                  <a:pt x="671512" y="2157413"/>
                </a:cubicBezTo>
                <a:cubicBezTo>
                  <a:pt x="666750" y="1909763"/>
                  <a:pt x="666066" y="1662001"/>
                  <a:pt x="657225" y="1414463"/>
                </a:cubicBezTo>
                <a:cubicBezTo>
                  <a:pt x="656524" y="1394839"/>
                  <a:pt x="645532" y="1376777"/>
                  <a:pt x="642937" y="1357313"/>
                </a:cubicBezTo>
                <a:cubicBezTo>
                  <a:pt x="635985" y="1305171"/>
                  <a:pt x="633412" y="1252538"/>
                  <a:pt x="628650" y="1200150"/>
                </a:cubicBezTo>
                <a:cubicBezTo>
                  <a:pt x="633412" y="1076325"/>
                  <a:pt x="631371" y="952051"/>
                  <a:pt x="642937" y="828675"/>
                </a:cubicBezTo>
                <a:cubicBezTo>
                  <a:pt x="645748" y="798686"/>
                  <a:pt x="654804" y="768012"/>
                  <a:pt x="671512" y="742950"/>
                </a:cubicBezTo>
                <a:cubicBezTo>
                  <a:pt x="681037" y="728663"/>
                  <a:pt x="687164" y="711395"/>
                  <a:pt x="700087" y="700088"/>
                </a:cubicBezTo>
                <a:cubicBezTo>
                  <a:pt x="725011" y="678279"/>
                  <a:pt x="803792" y="629052"/>
                  <a:pt x="842962" y="614363"/>
                </a:cubicBezTo>
                <a:cubicBezTo>
                  <a:pt x="861348" y="607468"/>
                  <a:pt x="881304" y="605718"/>
                  <a:pt x="900112" y="600075"/>
                </a:cubicBezTo>
                <a:cubicBezTo>
                  <a:pt x="928962" y="591420"/>
                  <a:pt x="957262" y="581025"/>
                  <a:pt x="985837" y="571500"/>
                </a:cubicBezTo>
                <a:lnTo>
                  <a:pt x="1028700" y="557213"/>
                </a:lnTo>
                <a:cubicBezTo>
                  <a:pt x="1067362" y="531438"/>
                  <a:pt x="1083393" y="518190"/>
                  <a:pt x="1128712" y="500063"/>
                </a:cubicBezTo>
                <a:cubicBezTo>
                  <a:pt x="1279109" y="439904"/>
                  <a:pt x="1305625" y="467343"/>
                  <a:pt x="1528762" y="457200"/>
                </a:cubicBezTo>
                <a:cubicBezTo>
                  <a:pt x="1609076" y="448277"/>
                  <a:pt x="1772719" y="428625"/>
                  <a:pt x="1843087" y="428625"/>
                </a:cubicBezTo>
                <a:cubicBezTo>
                  <a:pt x="1900435" y="428625"/>
                  <a:pt x="1957387" y="438150"/>
                  <a:pt x="2014537" y="442913"/>
                </a:cubicBezTo>
                <a:cubicBezTo>
                  <a:pt x="2028825" y="452438"/>
                  <a:pt x="2046673" y="458079"/>
                  <a:pt x="2057400" y="471488"/>
                </a:cubicBezTo>
                <a:cubicBezTo>
                  <a:pt x="2066808" y="483248"/>
                  <a:pt x="2071687" y="499290"/>
                  <a:pt x="2071687" y="514350"/>
                </a:cubicBezTo>
                <a:cubicBezTo>
                  <a:pt x="2071687" y="590699"/>
                  <a:pt x="2074887" y="668631"/>
                  <a:pt x="2057400" y="742950"/>
                </a:cubicBezTo>
                <a:cubicBezTo>
                  <a:pt x="2053951" y="757610"/>
                  <a:pt x="2028380" y="751305"/>
                  <a:pt x="2014537" y="757238"/>
                </a:cubicBezTo>
                <a:cubicBezTo>
                  <a:pt x="1867386" y="820303"/>
                  <a:pt x="2066773" y="749352"/>
                  <a:pt x="1871662" y="814388"/>
                </a:cubicBezTo>
                <a:cubicBezTo>
                  <a:pt x="1857375" y="819150"/>
                  <a:pt x="1843410" y="825022"/>
                  <a:pt x="1828800" y="828675"/>
                </a:cubicBezTo>
                <a:cubicBezTo>
                  <a:pt x="1790700" y="838200"/>
                  <a:pt x="1751757" y="844831"/>
                  <a:pt x="1714500" y="857250"/>
                </a:cubicBezTo>
                <a:cubicBezTo>
                  <a:pt x="1685925" y="866775"/>
                  <a:pt x="1657996" y="878520"/>
                  <a:pt x="1628775" y="885825"/>
                </a:cubicBezTo>
                <a:cubicBezTo>
                  <a:pt x="1590675" y="895350"/>
                  <a:pt x="1551732" y="901981"/>
                  <a:pt x="1514475" y="914400"/>
                </a:cubicBezTo>
                <a:cubicBezTo>
                  <a:pt x="1500187" y="919163"/>
                  <a:pt x="1486605" y="927260"/>
                  <a:pt x="1471612" y="928688"/>
                </a:cubicBezTo>
                <a:cubicBezTo>
                  <a:pt x="1386142" y="936828"/>
                  <a:pt x="1300162" y="938213"/>
                  <a:pt x="1214437" y="942975"/>
                </a:cubicBezTo>
                <a:cubicBezTo>
                  <a:pt x="1095618" y="1022189"/>
                  <a:pt x="1175449" y="952421"/>
                  <a:pt x="1157287" y="1243013"/>
                </a:cubicBezTo>
                <a:cubicBezTo>
                  <a:pt x="1153414" y="1304987"/>
                  <a:pt x="1147424" y="1366813"/>
                  <a:pt x="1143000" y="1428750"/>
                </a:cubicBezTo>
                <a:cubicBezTo>
                  <a:pt x="1137899" y="1500164"/>
                  <a:pt x="1133475" y="1571625"/>
                  <a:pt x="1128712" y="1643063"/>
                </a:cubicBezTo>
                <a:cubicBezTo>
                  <a:pt x="1133475" y="1766888"/>
                  <a:pt x="1135723" y="1890835"/>
                  <a:pt x="1143000" y="2014538"/>
                </a:cubicBezTo>
                <a:cubicBezTo>
                  <a:pt x="1145255" y="2052868"/>
                  <a:pt x="1143027" y="2093188"/>
                  <a:pt x="1157287" y="2128838"/>
                </a:cubicBezTo>
                <a:cubicBezTo>
                  <a:pt x="1163664" y="2144781"/>
                  <a:pt x="1185862" y="2147888"/>
                  <a:pt x="1200150" y="2157413"/>
                </a:cubicBezTo>
                <a:cubicBezTo>
                  <a:pt x="1204912" y="1933575"/>
                  <a:pt x="1205489" y="1709609"/>
                  <a:pt x="1214437" y="1485900"/>
                </a:cubicBezTo>
                <a:cubicBezTo>
                  <a:pt x="1215039" y="1470852"/>
                  <a:pt x="1226965" y="1457995"/>
                  <a:pt x="1228725" y="1443038"/>
                </a:cubicBezTo>
                <a:cubicBezTo>
                  <a:pt x="1276709" y="1035172"/>
                  <a:pt x="1214523" y="1349871"/>
                  <a:pt x="1257300" y="1200150"/>
                </a:cubicBezTo>
                <a:cubicBezTo>
                  <a:pt x="1262694" y="1181269"/>
                  <a:pt x="1266192" y="1161881"/>
                  <a:pt x="1271587" y="1143000"/>
                </a:cubicBezTo>
                <a:cubicBezTo>
                  <a:pt x="1275724" y="1128519"/>
                  <a:pt x="1281738" y="1114619"/>
                  <a:pt x="1285875" y="1100138"/>
                </a:cubicBezTo>
                <a:cubicBezTo>
                  <a:pt x="1296043" y="1064549"/>
                  <a:pt x="1296513" y="1025904"/>
                  <a:pt x="1328737" y="1000125"/>
                </a:cubicBezTo>
                <a:cubicBezTo>
                  <a:pt x="1340497" y="990717"/>
                  <a:pt x="1356571" y="986808"/>
                  <a:pt x="1371600" y="985838"/>
                </a:cubicBezTo>
                <a:cubicBezTo>
                  <a:pt x="1504758" y="977247"/>
                  <a:pt x="1638300" y="976313"/>
                  <a:pt x="1771650" y="971550"/>
                </a:cubicBezTo>
                <a:cubicBezTo>
                  <a:pt x="1892994" y="941215"/>
                  <a:pt x="1869031" y="941152"/>
                  <a:pt x="2071687" y="971550"/>
                </a:cubicBezTo>
                <a:cubicBezTo>
                  <a:pt x="2088669" y="974097"/>
                  <a:pt x="2100262" y="990600"/>
                  <a:pt x="2114550" y="1000125"/>
                </a:cubicBezTo>
                <a:cubicBezTo>
                  <a:pt x="2109787" y="1057275"/>
                  <a:pt x="2142286" y="1132552"/>
                  <a:pt x="2100262" y="1171575"/>
                </a:cubicBezTo>
                <a:cubicBezTo>
                  <a:pt x="2054759" y="1213828"/>
                  <a:pt x="1976195" y="1178608"/>
                  <a:pt x="1914525" y="1185863"/>
                </a:cubicBezTo>
                <a:cubicBezTo>
                  <a:pt x="1895023" y="1188157"/>
                  <a:pt x="1876183" y="1194508"/>
                  <a:pt x="1857375" y="1200150"/>
                </a:cubicBezTo>
                <a:cubicBezTo>
                  <a:pt x="1828525" y="1208805"/>
                  <a:pt x="1771650" y="1228725"/>
                  <a:pt x="1771650" y="1228725"/>
                </a:cubicBezTo>
                <a:cubicBezTo>
                  <a:pt x="1762125" y="1243013"/>
                  <a:pt x="1756484" y="1260861"/>
                  <a:pt x="1743075" y="1271588"/>
                </a:cubicBezTo>
                <a:cubicBezTo>
                  <a:pt x="1731315" y="1280996"/>
                  <a:pt x="1710861" y="1275226"/>
                  <a:pt x="1700212" y="1285875"/>
                </a:cubicBezTo>
                <a:cubicBezTo>
                  <a:pt x="1689563" y="1296524"/>
                  <a:pt x="1692660" y="1315267"/>
                  <a:pt x="1685925" y="1328738"/>
                </a:cubicBezTo>
                <a:cubicBezTo>
                  <a:pt x="1655294" y="1390000"/>
                  <a:pt x="1658722" y="1357590"/>
                  <a:pt x="1614487" y="1414463"/>
                </a:cubicBezTo>
                <a:cubicBezTo>
                  <a:pt x="1593402" y="1441572"/>
                  <a:pt x="1557337" y="1500188"/>
                  <a:pt x="1557337" y="1500188"/>
                </a:cubicBezTo>
                <a:cubicBezTo>
                  <a:pt x="1476371" y="1743085"/>
                  <a:pt x="1517405" y="1587365"/>
                  <a:pt x="1543050" y="2100263"/>
                </a:cubicBezTo>
                <a:cubicBezTo>
                  <a:pt x="1544001" y="2119283"/>
                  <a:pt x="1582790" y="2242097"/>
                  <a:pt x="1585912" y="2243138"/>
                </a:cubicBezTo>
                <a:lnTo>
                  <a:pt x="1628775" y="2257425"/>
                </a:lnTo>
                <a:cubicBezTo>
                  <a:pt x="1633537" y="2238375"/>
                  <a:pt x="1637667" y="2219156"/>
                  <a:pt x="1643062" y="2200275"/>
                </a:cubicBezTo>
                <a:cubicBezTo>
                  <a:pt x="1647199" y="2185794"/>
                  <a:pt x="1656616" y="2172455"/>
                  <a:pt x="1657350" y="2157413"/>
                </a:cubicBezTo>
                <a:cubicBezTo>
                  <a:pt x="1666171" y="1976590"/>
                  <a:pt x="1659322" y="1795106"/>
                  <a:pt x="1671637" y="1614488"/>
                </a:cubicBezTo>
                <a:cubicBezTo>
                  <a:pt x="1673686" y="1584437"/>
                  <a:pt x="1690687" y="1557338"/>
                  <a:pt x="1700212" y="1528763"/>
                </a:cubicBezTo>
                <a:cubicBezTo>
                  <a:pt x="1712792" y="1491022"/>
                  <a:pt x="1734805" y="1412457"/>
                  <a:pt x="1771650" y="1400175"/>
                </a:cubicBezTo>
                <a:lnTo>
                  <a:pt x="1900237" y="1357313"/>
                </a:lnTo>
                <a:lnTo>
                  <a:pt x="1943100" y="1343025"/>
                </a:lnTo>
                <a:cubicBezTo>
                  <a:pt x="2009775" y="1347788"/>
                  <a:pt x="2076738" y="1349503"/>
                  <a:pt x="2143125" y="1357313"/>
                </a:cubicBezTo>
                <a:cubicBezTo>
                  <a:pt x="2158082" y="1359073"/>
                  <a:pt x="2175338" y="1360951"/>
                  <a:pt x="2185987" y="1371600"/>
                </a:cubicBezTo>
                <a:cubicBezTo>
                  <a:pt x="2192807" y="1378420"/>
                  <a:pt x="2214456" y="1471134"/>
                  <a:pt x="2214562" y="1471613"/>
                </a:cubicBezTo>
                <a:cubicBezTo>
                  <a:pt x="2219830" y="1495319"/>
                  <a:pt x="2222960" y="1519491"/>
                  <a:pt x="2228850" y="1543050"/>
                </a:cubicBezTo>
                <a:cubicBezTo>
                  <a:pt x="2232503" y="1557661"/>
                  <a:pt x="2239000" y="1571432"/>
                  <a:pt x="2243137" y="1585913"/>
                </a:cubicBezTo>
                <a:cubicBezTo>
                  <a:pt x="2248531" y="1604794"/>
                  <a:pt x="2252662" y="1624013"/>
                  <a:pt x="2257425" y="1643063"/>
                </a:cubicBezTo>
                <a:cubicBezTo>
                  <a:pt x="2272067" y="2082331"/>
                  <a:pt x="2207779" y="1943827"/>
                  <a:pt x="2286000" y="2100263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Freeform 4"/>
          <p:cNvSpPr/>
          <p:nvPr/>
        </p:nvSpPr>
        <p:spPr bwMode="auto">
          <a:xfrm>
            <a:off x="2000250" y="1271588"/>
            <a:ext cx="1830716" cy="2171700"/>
          </a:xfrm>
          <a:custGeom>
            <a:avLst/>
            <a:gdLst>
              <a:gd name="connsiteX0" fmla="*/ 85725 w 1830716"/>
              <a:gd name="connsiteY0" fmla="*/ 2171700 h 2171700"/>
              <a:gd name="connsiteX1" fmla="*/ 71438 w 1830716"/>
              <a:gd name="connsiteY1" fmla="*/ 2085975 h 2171700"/>
              <a:gd name="connsiteX2" fmla="*/ 42863 w 1830716"/>
              <a:gd name="connsiteY2" fmla="*/ 2028825 h 2171700"/>
              <a:gd name="connsiteX3" fmla="*/ 28575 w 1830716"/>
              <a:gd name="connsiteY3" fmla="*/ 1943100 h 2171700"/>
              <a:gd name="connsiteX4" fmla="*/ 14288 w 1830716"/>
              <a:gd name="connsiteY4" fmla="*/ 1885950 h 2171700"/>
              <a:gd name="connsiteX5" fmla="*/ 0 w 1830716"/>
              <a:gd name="connsiteY5" fmla="*/ 1814512 h 2171700"/>
              <a:gd name="connsiteX6" fmla="*/ 14288 w 1830716"/>
              <a:gd name="connsiteY6" fmla="*/ 814387 h 2171700"/>
              <a:gd name="connsiteX7" fmla="*/ 28575 w 1830716"/>
              <a:gd name="connsiteY7" fmla="*/ 771525 h 2171700"/>
              <a:gd name="connsiteX8" fmla="*/ 42863 w 1830716"/>
              <a:gd name="connsiteY8" fmla="*/ 400050 h 2171700"/>
              <a:gd name="connsiteX9" fmla="*/ 71438 w 1830716"/>
              <a:gd name="connsiteY9" fmla="*/ 242887 h 2171700"/>
              <a:gd name="connsiteX10" fmla="*/ 114300 w 1830716"/>
              <a:gd name="connsiteY10" fmla="*/ 85725 h 2171700"/>
              <a:gd name="connsiteX11" fmla="*/ 157163 w 1830716"/>
              <a:gd name="connsiteY11" fmla="*/ 42862 h 2171700"/>
              <a:gd name="connsiteX12" fmla="*/ 200025 w 1830716"/>
              <a:gd name="connsiteY12" fmla="*/ 14287 h 2171700"/>
              <a:gd name="connsiteX13" fmla="*/ 242888 w 1830716"/>
              <a:gd name="connsiteY13" fmla="*/ 0 h 2171700"/>
              <a:gd name="connsiteX14" fmla="*/ 385763 w 1830716"/>
              <a:gd name="connsiteY14" fmla="*/ 57150 h 2171700"/>
              <a:gd name="connsiteX15" fmla="*/ 414338 w 1830716"/>
              <a:gd name="connsiteY15" fmla="*/ 142875 h 2171700"/>
              <a:gd name="connsiteX16" fmla="*/ 428625 w 1830716"/>
              <a:gd name="connsiteY16" fmla="*/ 628650 h 2171700"/>
              <a:gd name="connsiteX17" fmla="*/ 414338 w 1830716"/>
              <a:gd name="connsiteY17" fmla="*/ 814387 h 2171700"/>
              <a:gd name="connsiteX18" fmla="*/ 428625 w 1830716"/>
              <a:gd name="connsiteY18" fmla="*/ 1885950 h 2171700"/>
              <a:gd name="connsiteX19" fmla="*/ 471488 w 1830716"/>
              <a:gd name="connsiteY19" fmla="*/ 1900237 h 2171700"/>
              <a:gd name="connsiteX20" fmla="*/ 542925 w 1830716"/>
              <a:gd name="connsiteY20" fmla="*/ 1728787 h 2171700"/>
              <a:gd name="connsiteX21" fmla="*/ 557213 w 1830716"/>
              <a:gd name="connsiteY21" fmla="*/ 557212 h 2171700"/>
              <a:gd name="connsiteX22" fmla="*/ 628650 w 1830716"/>
              <a:gd name="connsiteY22" fmla="*/ 428625 h 2171700"/>
              <a:gd name="connsiteX23" fmla="*/ 714375 w 1830716"/>
              <a:gd name="connsiteY23" fmla="*/ 400050 h 2171700"/>
              <a:gd name="connsiteX24" fmla="*/ 757238 w 1830716"/>
              <a:gd name="connsiteY24" fmla="*/ 385762 h 2171700"/>
              <a:gd name="connsiteX25" fmla="*/ 985838 w 1830716"/>
              <a:gd name="connsiteY25" fmla="*/ 400050 h 2171700"/>
              <a:gd name="connsiteX26" fmla="*/ 1071563 w 1830716"/>
              <a:gd name="connsiteY26" fmla="*/ 428625 h 2171700"/>
              <a:gd name="connsiteX27" fmla="*/ 1114425 w 1830716"/>
              <a:gd name="connsiteY27" fmla="*/ 442912 h 2171700"/>
              <a:gd name="connsiteX28" fmla="*/ 1157288 w 1830716"/>
              <a:gd name="connsiteY28" fmla="*/ 471487 h 2171700"/>
              <a:gd name="connsiteX29" fmla="*/ 1171575 w 1830716"/>
              <a:gd name="connsiteY29" fmla="*/ 514350 h 2171700"/>
              <a:gd name="connsiteX30" fmla="*/ 1157288 w 1830716"/>
              <a:gd name="connsiteY30" fmla="*/ 700087 h 2171700"/>
              <a:gd name="connsiteX31" fmla="*/ 1128713 w 1830716"/>
              <a:gd name="connsiteY31" fmla="*/ 785812 h 2171700"/>
              <a:gd name="connsiteX32" fmla="*/ 1100138 w 1830716"/>
              <a:gd name="connsiteY32" fmla="*/ 828675 h 2171700"/>
              <a:gd name="connsiteX33" fmla="*/ 1071563 w 1830716"/>
              <a:gd name="connsiteY33" fmla="*/ 914400 h 2171700"/>
              <a:gd name="connsiteX34" fmla="*/ 1057275 w 1830716"/>
              <a:gd name="connsiteY34" fmla="*/ 957262 h 2171700"/>
              <a:gd name="connsiteX35" fmla="*/ 1014413 w 1830716"/>
              <a:gd name="connsiteY35" fmla="*/ 1057275 h 2171700"/>
              <a:gd name="connsiteX36" fmla="*/ 985838 w 1830716"/>
              <a:gd name="connsiteY36" fmla="*/ 1171575 h 2171700"/>
              <a:gd name="connsiteX37" fmla="*/ 957263 w 1830716"/>
              <a:gd name="connsiteY37" fmla="*/ 1428750 h 2171700"/>
              <a:gd name="connsiteX38" fmla="*/ 942975 w 1830716"/>
              <a:gd name="connsiteY38" fmla="*/ 1514475 h 2171700"/>
              <a:gd name="connsiteX39" fmla="*/ 957263 w 1830716"/>
              <a:gd name="connsiteY39" fmla="*/ 1871662 h 2171700"/>
              <a:gd name="connsiteX40" fmla="*/ 1000125 w 1830716"/>
              <a:gd name="connsiteY40" fmla="*/ 1885950 h 2171700"/>
              <a:gd name="connsiteX41" fmla="*/ 1028700 w 1830716"/>
              <a:gd name="connsiteY41" fmla="*/ 1843087 h 2171700"/>
              <a:gd name="connsiteX42" fmla="*/ 1057275 w 1830716"/>
              <a:gd name="connsiteY42" fmla="*/ 1443037 h 2171700"/>
              <a:gd name="connsiteX43" fmla="*/ 1085850 w 1830716"/>
              <a:gd name="connsiteY43" fmla="*/ 1357312 h 2171700"/>
              <a:gd name="connsiteX44" fmla="*/ 1114425 w 1830716"/>
              <a:gd name="connsiteY44" fmla="*/ 1257300 h 2171700"/>
              <a:gd name="connsiteX45" fmla="*/ 1143000 w 1830716"/>
              <a:gd name="connsiteY45" fmla="*/ 1214437 h 2171700"/>
              <a:gd name="connsiteX46" fmla="*/ 1185863 w 1830716"/>
              <a:gd name="connsiteY46" fmla="*/ 1071562 h 2171700"/>
              <a:gd name="connsiteX47" fmla="*/ 1214438 w 1830716"/>
              <a:gd name="connsiteY47" fmla="*/ 1028700 h 2171700"/>
              <a:gd name="connsiteX48" fmla="*/ 1257300 w 1830716"/>
              <a:gd name="connsiteY48" fmla="*/ 942975 h 2171700"/>
              <a:gd name="connsiteX49" fmla="*/ 1343025 w 1830716"/>
              <a:gd name="connsiteY49" fmla="*/ 914400 h 2171700"/>
              <a:gd name="connsiteX50" fmla="*/ 1443038 w 1830716"/>
              <a:gd name="connsiteY50" fmla="*/ 928687 h 2171700"/>
              <a:gd name="connsiteX51" fmla="*/ 1485900 w 1830716"/>
              <a:gd name="connsiteY51" fmla="*/ 1014412 h 2171700"/>
              <a:gd name="connsiteX52" fmla="*/ 1471613 w 1830716"/>
              <a:gd name="connsiteY52" fmla="*/ 1285875 h 2171700"/>
              <a:gd name="connsiteX53" fmla="*/ 1414463 w 1830716"/>
              <a:gd name="connsiteY53" fmla="*/ 1414462 h 2171700"/>
              <a:gd name="connsiteX54" fmla="*/ 1385888 w 1830716"/>
              <a:gd name="connsiteY54" fmla="*/ 1471612 h 2171700"/>
              <a:gd name="connsiteX55" fmla="*/ 1385888 w 1830716"/>
              <a:gd name="connsiteY55" fmla="*/ 1914525 h 2171700"/>
              <a:gd name="connsiteX56" fmla="*/ 1428750 w 1830716"/>
              <a:gd name="connsiteY56" fmla="*/ 1943100 h 2171700"/>
              <a:gd name="connsiteX57" fmla="*/ 1514475 w 1830716"/>
              <a:gd name="connsiteY57" fmla="*/ 1914525 h 2171700"/>
              <a:gd name="connsiteX58" fmla="*/ 1528763 w 1830716"/>
              <a:gd name="connsiteY58" fmla="*/ 1357312 h 2171700"/>
              <a:gd name="connsiteX59" fmla="*/ 1585913 w 1830716"/>
              <a:gd name="connsiteY59" fmla="*/ 1214437 h 2171700"/>
              <a:gd name="connsiteX60" fmla="*/ 1614488 w 1830716"/>
              <a:gd name="connsiteY60" fmla="*/ 1171575 h 2171700"/>
              <a:gd name="connsiteX61" fmla="*/ 1657350 w 1830716"/>
              <a:gd name="connsiteY61" fmla="*/ 1128712 h 2171700"/>
              <a:gd name="connsiteX62" fmla="*/ 1700213 w 1830716"/>
              <a:gd name="connsiteY62" fmla="*/ 1114425 h 2171700"/>
              <a:gd name="connsiteX63" fmla="*/ 1785938 w 1830716"/>
              <a:gd name="connsiteY63" fmla="*/ 1157287 h 2171700"/>
              <a:gd name="connsiteX64" fmla="*/ 1800225 w 1830716"/>
              <a:gd name="connsiteY64" fmla="*/ 1228725 h 2171700"/>
              <a:gd name="connsiteX65" fmla="*/ 1814513 w 1830716"/>
              <a:gd name="connsiteY65" fmla="*/ 1343025 h 2171700"/>
              <a:gd name="connsiteX66" fmla="*/ 1828800 w 1830716"/>
              <a:gd name="connsiteY66" fmla="*/ 1414462 h 2171700"/>
              <a:gd name="connsiteX67" fmla="*/ 1828800 w 1830716"/>
              <a:gd name="connsiteY67" fmla="*/ 2100262 h 217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830716" h="2171700">
                <a:moveTo>
                  <a:pt x="85725" y="2171700"/>
                </a:moveTo>
                <a:cubicBezTo>
                  <a:pt x="80963" y="2143125"/>
                  <a:pt x="79762" y="2113722"/>
                  <a:pt x="71438" y="2085975"/>
                </a:cubicBezTo>
                <a:cubicBezTo>
                  <a:pt x="65318" y="2065575"/>
                  <a:pt x="48983" y="2049225"/>
                  <a:pt x="42863" y="2028825"/>
                </a:cubicBezTo>
                <a:cubicBezTo>
                  <a:pt x="34539" y="2001078"/>
                  <a:pt x="34256" y="1971507"/>
                  <a:pt x="28575" y="1943100"/>
                </a:cubicBezTo>
                <a:cubicBezTo>
                  <a:pt x="24724" y="1923845"/>
                  <a:pt x="18548" y="1905119"/>
                  <a:pt x="14288" y="1885950"/>
                </a:cubicBezTo>
                <a:cubicBezTo>
                  <a:pt x="9020" y="1862244"/>
                  <a:pt x="4763" y="1838325"/>
                  <a:pt x="0" y="1814512"/>
                </a:cubicBezTo>
                <a:cubicBezTo>
                  <a:pt x="4763" y="1481137"/>
                  <a:pt x="5157" y="1147671"/>
                  <a:pt x="14288" y="814387"/>
                </a:cubicBezTo>
                <a:cubicBezTo>
                  <a:pt x="14700" y="799333"/>
                  <a:pt x="27539" y="786549"/>
                  <a:pt x="28575" y="771525"/>
                </a:cubicBezTo>
                <a:cubicBezTo>
                  <a:pt x="37101" y="647902"/>
                  <a:pt x="35586" y="523753"/>
                  <a:pt x="42863" y="400050"/>
                </a:cubicBezTo>
                <a:cubicBezTo>
                  <a:pt x="53018" y="227418"/>
                  <a:pt x="47361" y="339194"/>
                  <a:pt x="71438" y="242887"/>
                </a:cubicBezTo>
                <a:cubicBezTo>
                  <a:pt x="78878" y="213126"/>
                  <a:pt x="93865" y="106160"/>
                  <a:pt x="114300" y="85725"/>
                </a:cubicBezTo>
                <a:cubicBezTo>
                  <a:pt x="128588" y="71437"/>
                  <a:pt x="141641" y="55797"/>
                  <a:pt x="157163" y="42862"/>
                </a:cubicBezTo>
                <a:cubicBezTo>
                  <a:pt x="170354" y="31869"/>
                  <a:pt x="184666" y="21966"/>
                  <a:pt x="200025" y="14287"/>
                </a:cubicBezTo>
                <a:cubicBezTo>
                  <a:pt x="213496" y="7552"/>
                  <a:pt x="228600" y="4762"/>
                  <a:pt x="242888" y="0"/>
                </a:cubicBezTo>
                <a:cubicBezTo>
                  <a:pt x="309257" y="9481"/>
                  <a:pt x="351276" y="-4927"/>
                  <a:pt x="385763" y="57150"/>
                </a:cubicBezTo>
                <a:cubicBezTo>
                  <a:pt x="400391" y="83480"/>
                  <a:pt x="414338" y="142875"/>
                  <a:pt x="414338" y="142875"/>
                </a:cubicBezTo>
                <a:cubicBezTo>
                  <a:pt x="419100" y="304800"/>
                  <a:pt x="428625" y="466655"/>
                  <a:pt x="428625" y="628650"/>
                </a:cubicBezTo>
                <a:cubicBezTo>
                  <a:pt x="428625" y="690745"/>
                  <a:pt x="414338" y="752292"/>
                  <a:pt x="414338" y="814387"/>
                </a:cubicBezTo>
                <a:cubicBezTo>
                  <a:pt x="414338" y="1171606"/>
                  <a:pt x="409850" y="1529224"/>
                  <a:pt x="428625" y="1885950"/>
                </a:cubicBezTo>
                <a:cubicBezTo>
                  <a:pt x="429417" y="1900990"/>
                  <a:pt x="457200" y="1895475"/>
                  <a:pt x="471488" y="1900237"/>
                </a:cubicBezTo>
                <a:cubicBezTo>
                  <a:pt x="544707" y="1790408"/>
                  <a:pt x="522992" y="1848388"/>
                  <a:pt x="542925" y="1728787"/>
                </a:cubicBezTo>
                <a:cubicBezTo>
                  <a:pt x="547688" y="1338262"/>
                  <a:pt x="548026" y="947658"/>
                  <a:pt x="557213" y="557212"/>
                </a:cubicBezTo>
                <a:cubicBezTo>
                  <a:pt x="558009" y="523399"/>
                  <a:pt x="618677" y="431949"/>
                  <a:pt x="628650" y="428625"/>
                </a:cubicBezTo>
                <a:lnTo>
                  <a:pt x="714375" y="400050"/>
                </a:lnTo>
                <a:lnTo>
                  <a:pt x="757238" y="385762"/>
                </a:lnTo>
                <a:cubicBezTo>
                  <a:pt x="833438" y="390525"/>
                  <a:pt x="910189" y="389734"/>
                  <a:pt x="985838" y="400050"/>
                </a:cubicBezTo>
                <a:cubicBezTo>
                  <a:pt x="1015682" y="404120"/>
                  <a:pt x="1042988" y="419100"/>
                  <a:pt x="1071563" y="428625"/>
                </a:cubicBezTo>
                <a:lnTo>
                  <a:pt x="1114425" y="442912"/>
                </a:lnTo>
                <a:cubicBezTo>
                  <a:pt x="1128713" y="452437"/>
                  <a:pt x="1146561" y="458078"/>
                  <a:pt x="1157288" y="471487"/>
                </a:cubicBezTo>
                <a:cubicBezTo>
                  <a:pt x="1166696" y="483247"/>
                  <a:pt x="1171575" y="499290"/>
                  <a:pt x="1171575" y="514350"/>
                </a:cubicBezTo>
                <a:cubicBezTo>
                  <a:pt x="1171575" y="576445"/>
                  <a:pt x="1166972" y="638752"/>
                  <a:pt x="1157288" y="700087"/>
                </a:cubicBezTo>
                <a:cubicBezTo>
                  <a:pt x="1152590" y="729839"/>
                  <a:pt x="1145421" y="760750"/>
                  <a:pt x="1128713" y="785812"/>
                </a:cubicBezTo>
                <a:cubicBezTo>
                  <a:pt x="1119188" y="800100"/>
                  <a:pt x="1107112" y="812983"/>
                  <a:pt x="1100138" y="828675"/>
                </a:cubicBezTo>
                <a:cubicBezTo>
                  <a:pt x="1087905" y="856200"/>
                  <a:pt x="1081088" y="885825"/>
                  <a:pt x="1071563" y="914400"/>
                </a:cubicBezTo>
                <a:cubicBezTo>
                  <a:pt x="1066800" y="928687"/>
                  <a:pt x="1064010" y="943792"/>
                  <a:pt x="1057275" y="957262"/>
                </a:cubicBezTo>
                <a:cubicBezTo>
                  <a:pt x="1033855" y="1004103"/>
                  <a:pt x="1027027" y="1011021"/>
                  <a:pt x="1014413" y="1057275"/>
                </a:cubicBezTo>
                <a:cubicBezTo>
                  <a:pt x="1004080" y="1095164"/>
                  <a:pt x="985838" y="1171575"/>
                  <a:pt x="985838" y="1171575"/>
                </a:cubicBezTo>
                <a:cubicBezTo>
                  <a:pt x="976136" y="1268595"/>
                  <a:pt x="970743" y="1334393"/>
                  <a:pt x="957263" y="1428750"/>
                </a:cubicBezTo>
                <a:cubicBezTo>
                  <a:pt x="953166" y="1457428"/>
                  <a:pt x="947738" y="1485900"/>
                  <a:pt x="942975" y="1514475"/>
                </a:cubicBezTo>
                <a:cubicBezTo>
                  <a:pt x="947738" y="1633537"/>
                  <a:pt x="939144" y="1753890"/>
                  <a:pt x="957263" y="1871662"/>
                </a:cubicBezTo>
                <a:cubicBezTo>
                  <a:pt x="959553" y="1886547"/>
                  <a:pt x="986142" y="1891543"/>
                  <a:pt x="1000125" y="1885950"/>
                </a:cubicBezTo>
                <a:cubicBezTo>
                  <a:pt x="1016068" y="1879573"/>
                  <a:pt x="1019175" y="1857375"/>
                  <a:pt x="1028700" y="1843087"/>
                </a:cubicBezTo>
                <a:cubicBezTo>
                  <a:pt x="1031618" y="1778886"/>
                  <a:pt x="1029250" y="1555140"/>
                  <a:pt x="1057275" y="1443037"/>
                </a:cubicBezTo>
                <a:cubicBezTo>
                  <a:pt x="1064580" y="1413816"/>
                  <a:pt x="1077195" y="1386162"/>
                  <a:pt x="1085850" y="1357312"/>
                </a:cubicBezTo>
                <a:cubicBezTo>
                  <a:pt x="1092715" y="1334429"/>
                  <a:pt x="1102423" y="1281304"/>
                  <a:pt x="1114425" y="1257300"/>
                </a:cubicBezTo>
                <a:cubicBezTo>
                  <a:pt x="1122104" y="1241941"/>
                  <a:pt x="1133475" y="1228725"/>
                  <a:pt x="1143000" y="1214437"/>
                </a:cubicBezTo>
                <a:cubicBezTo>
                  <a:pt x="1150987" y="1182491"/>
                  <a:pt x="1171950" y="1092431"/>
                  <a:pt x="1185863" y="1071562"/>
                </a:cubicBezTo>
                <a:lnTo>
                  <a:pt x="1214438" y="1028700"/>
                </a:lnTo>
                <a:cubicBezTo>
                  <a:pt x="1222223" y="1005345"/>
                  <a:pt x="1233975" y="957553"/>
                  <a:pt x="1257300" y="942975"/>
                </a:cubicBezTo>
                <a:cubicBezTo>
                  <a:pt x="1282842" y="927011"/>
                  <a:pt x="1343025" y="914400"/>
                  <a:pt x="1343025" y="914400"/>
                </a:cubicBezTo>
                <a:cubicBezTo>
                  <a:pt x="1376363" y="919162"/>
                  <a:pt x="1412264" y="915010"/>
                  <a:pt x="1443038" y="928687"/>
                </a:cubicBezTo>
                <a:cubicBezTo>
                  <a:pt x="1464714" y="938321"/>
                  <a:pt x="1479560" y="995393"/>
                  <a:pt x="1485900" y="1014412"/>
                </a:cubicBezTo>
                <a:cubicBezTo>
                  <a:pt x="1481138" y="1104900"/>
                  <a:pt x="1482409" y="1195908"/>
                  <a:pt x="1471613" y="1285875"/>
                </a:cubicBezTo>
                <a:cubicBezTo>
                  <a:pt x="1462140" y="1364818"/>
                  <a:pt x="1445761" y="1359691"/>
                  <a:pt x="1414463" y="1414462"/>
                </a:cubicBezTo>
                <a:cubicBezTo>
                  <a:pt x="1403896" y="1432954"/>
                  <a:pt x="1395413" y="1452562"/>
                  <a:pt x="1385888" y="1471612"/>
                </a:cubicBezTo>
                <a:cubicBezTo>
                  <a:pt x="1364568" y="1642165"/>
                  <a:pt x="1351177" y="1697584"/>
                  <a:pt x="1385888" y="1914525"/>
                </a:cubicBezTo>
                <a:cubicBezTo>
                  <a:pt x="1388601" y="1931481"/>
                  <a:pt x="1414463" y="1933575"/>
                  <a:pt x="1428750" y="1943100"/>
                </a:cubicBezTo>
                <a:cubicBezTo>
                  <a:pt x="1457325" y="1933575"/>
                  <a:pt x="1509406" y="1944216"/>
                  <a:pt x="1514475" y="1914525"/>
                </a:cubicBezTo>
                <a:cubicBezTo>
                  <a:pt x="1545744" y="1731376"/>
                  <a:pt x="1516404" y="1542699"/>
                  <a:pt x="1528763" y="1357312"/>
                </a:cubicBezTo>
                <a:cubicBezTo>
                  <a:pt x="1530972" y="1324174"/>
                  <a:pt x="1567274" y="1247056"/>
                  <a:pt x="1585913" y="1214437"/>
                </a:cubicBezTo>
                <a:cubicBezTo>
                  <a:pt x="1594432" y="1199528"/>
                  <a:pt x="1603495" y="1184766"/>
                  <a:pt x="1614488" y="1171575"/>
                </a:cubicBezTo>
                <a:cubicBezTo>
                  <a:pt x="1627423" y="1156053"/>
                  <a:pt x="1640538" y="1139920"/>
                  <a:pt x="1657350" y="1128712"/>
                </a:cubicBezTo>
                <a:cubicBezTo>
                  <a:pt x="1669881" y="1120358"/>
                  <a:pt x="1685925" y="1119187"/>
                  <a:pt x="1700213" y="1114425"/>
                </a:cubicBezTo>
                <a:cubicBezTo>
                  <a:pt x="1722214" y="1121758"/>
                  <a:pt x="1772904" y="1134478"/>
                  <a:pt x="1785938" y="1157287"/>
                </a:cubicBezTo>
                <a:cubicBezTo>
                  <a:pt x="1797986" y="1178372"/>
                  <a:pt x="1796532" y="1204723"/>
                  <a:pt x="1800225" y="1228725"/>
                </a:cubicBezTo>
                <a:cubicBezTo>
                  <a:pt x="1806063" y="1266675"/>
                  <a:pt x="1808675" y="1305075"/>
                  <a:pt x="1814513" y="1343025"/>
                </a:cubicBezTo>
                <a:cubicBezTo>
                  <a:pt x="1818206" y="1367027"/>
                  <a:pt x="1828342" y="1390182"/>
                  <a:pt x="1828800" y="1414462"/>
                </a:cubicBezTo>
                <a:cubicBezTo>
                  <a:pt x="1833112" y="1643021"/>
                  <a:pt x="1828800" y="1871662"/>
                  <a:pt x="1828800" y="210026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8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313281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It seems impossible to pass all MOSFETs in the given order without passing some MOSFETs twice!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4125052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207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54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1789321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0224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18172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1817292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191130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1681036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022403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188851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93796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3" y="2700944"/>
            <a:ext cx="5381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238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23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40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2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3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4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8" name="Oval 103"/>
          <p:cNvSpPr>
            <a:spLocks noChangeAspect="1" noChangeArrowheads="1"/>
          </p:cNvSpPr>
          <p:nvPr/>
        </p:nvSpPr>
        <p:spPr bwMode="auto">
          <a:xfrm flipV="1">
            <a:off x="2281846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9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pSp>
        <p:nvGrpSpPr>
          <p:cNvPr id="267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8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9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0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1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2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3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4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5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6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7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8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9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0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1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2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3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4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5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6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7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8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9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90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91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2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3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4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7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9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300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1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2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3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4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5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6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7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287456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path delay optimization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</a:t>
            </a:fld>
            <a:endParaRPr lang="sv-SE"/>
          </a:p>
        </p:txBody>
      </p:sp>
      <p:sp>
        <p:nvSpPr>
          <p:cNvPr id="6" name="TextBox 5"/>
          <p:cNvSpPr txBox="1"/>
          <p:nvPr/>
        </p:nvSpPr>
        <p:spPr>
          <a:xfrm>
            <a:off x="1331640" y="1700808"/>
            <a:ext cx="72728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Goal: </a:t>
            </a:r>
            <a:r>
              <a:rPr lang="en-US" sz="2000" dirty="0" smtClean="0"/>
              <a:t>minimize normalized path delay (that is, critical path delay)</a:t>
            </a:r>
          </a:p>
          <a:p>
            <a:endParaRPr lang="en-US" sz="2000" dirty="0"/>
          </a:p>
          <a:p>
            <a:r>
              <a:rPr lang="en-US" sz="2000" b="1" dirty="0" smtClean="0"/>
              <a:t>Path effort </a:t>
            </a:r>
            <a:r>
              <a:rPr lang="en-US" sz="2000" i="1" dirty="0" smtClean="0"/>
              <a:t>F= G × H × B </a:t>
            </a:r>
            <a:r>
              <a:rPr lang="en-US" sz="2000" dirty="0" smtClean="0"/>
              <a:t>(general expression for all cases)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electrical effort:    </a:t>
            </a:r>
            <a:r>
              <a:rPr lang="en-US" sz="2000" i="1" dirty="0" smtClean="0"/>
              <a:t>H = C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/C</a:t>
            </a:r>
            <a:r>
              <a:rPr lang="en-US" sz="2000" i="1" baseline="-25000" dirty="0" smtClean="0"/>
              <a:t>IN</a:t>
            </a:r>
            <a:r>
              <a:rPr lang="en-US" sz="2000" i="1" dirty="0" smtClean="0"/>
              <a:t> </a:t>
            </a:r>
            <a:r>
              <a:rPr lang="en-US" sz="2000" dirty="0" smtClean="0"/>
              <a:t>(for entire path)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branch effort:        </a:t>
            </a:r>
            <a:r>
              <a:rPr lang="en-US" sz="2000" i="1" dirty="0" smtClean="0"/>
              <a:t>B = b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dirty="0" smtClean="0"/>
              <a:t>× …..  × </a:t>
            </a:r>
            <a:r>
              <a:rPr lang="en-US" sz="2000" i="1" dirty="0" err="1" smtClean="0"/>
              <a:t>b</a:t>
            </a:r>
            <a:r>
              <a:rPr lang="en-US" sz="2000" i="1" baseline="-25000" dirty="0" err="1" smtClean="0"/>
              <a:t>N</a:t>
            </a:r>
            <a:r>
              <a:rPr lang="en-US" sz="2000" dirty="0" smtClean="0"/>
              <a:t> (for entire path)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path logical effort	:         </a:t>
            </a:r>
            <a:r>
              <a:rPr lang="en-US" sz="2000" i="1" dirty="0" smtClean="0"/>
              <a:t>G = g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dirty="0" smtClean="0"/>
              <a:t>× …..× </a:t>
            </a:r>
            <a:r>
              <a:rPr lang="en-US" sz="2000" i="1" dirty="0" err="1" smtClean="0"/>
              <a:t>g</a:t>
            </a:r>
            <a:r>
              <a:rPr lang="en-US" sz="2000" i="1" baseline="-25000" dirty="0" err="1" smtClean="0"/>
              <a:t>N</a:t>
            </a:r>
            <a:r>
              <a:rPr lang="en-US" sz="2000" i="1" dirty="0" smtClean="0"/>
              <a:t> </a:t>
            </a:r>
            <a:r>
              <a:rPr lang="en-US" sz="2000" dirty="0" smtClean="0"/>
              <a:t>(for entire path)</a:t>
            </a:r>
          </a:p>
          <a:p>
            <a:endParaRPr lang="en-US" sz="2000" dirty="0"/>
          </a:p>
          <a:p>
            <a:r>
              <a:rPr lang="en-US" sz="2000" b="1" dirty="0" smtClean="0"/>
              <a:t>Optimal stage effort </a:t>
            </a:r>
            <a:r>
              <a:rPr lang="en-US" sz="2000" dirty="0" smtClean="0"/>
              <a:t>is </a:t>
            </a:r>
            <a:r>
              <a:rPr lang="en-US" sz="2000" i="1" dirty="0" err="1" smtClean="0"/>
              <a:t>f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= </a:t>
            </a:r>
            <a:r>
              <a:rPr lang="en-US" sz="2000" baseline="30000" dirty="0"/>
              <a:t>N</a:t>
            </a:r>
            <a:r>
              <a:rPr lang="en-US" sz="2000" i="1" dirty="0"/>
              <a:t>√F</a:t>
            </a:r>
          </a:p>
          <a:p>
            <a:r>
              <a:rPr lang="en-US" sz="2000" b="1" dirty="0" smtClean="0"/>
              <a:t>Optimal path delay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is then: </a:t>
            </a:r>
            <a:r>
              <a:rPr lang="en-US" sz="2000" i="1" dirty="0" err="1" smtClean="0"/>
              <a:t>D</a:t>
            </a:r>
            <a:r>
              <a:rPr lang="en-US" sz="2000" i="1" baseline="-25000" dirty="0" err="1" smtClean="0"/>
              <a:t>opt</a:t>
            </a:r>
            <a:r>
              <a:rPr lang="en-US" sz="2000" baseline="-25000" dirty="0" smtClean="0"/>
              <a:t> </a:t>
            </a:r>
            <a:r>
              <a:rPr lang="en-US" sz="2000" dirty="0" smtClean="0"/>
              <a:t>= N × </a:t>
            </a:r>
            <a:r>
              <a:rPr lang="en-US" sz="2000" i="1" dirty="0" err="1" smtClean="0"/>
              <a:t>f</a:t>
            </a:r>
            <a:r>
              <a:rPr lang="en-US" sz="2000" i="1" baseline="-25000" dirty="0" err="1" smtClean="0"/>
              <a:t>opt</a:t>
            </a:r>
            <a:r>
              <a:rPr lang="en-US" sz="2000" dirty="0" smtClean="0"/>
              <a:t> + </a:t>
            </a:r>
            <a:r>
              <a:rPr lang="en-US" sz="2000" i="1" dirty="0" smtClean="0"/>
              <a:t>P</a:t>
            </a:r>
          </a:p>
          <a:p>
            <a:r>
              <a:rPr lang="en-US" sz="2000" dirty="0" smtClean="0"/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where </a:t>
            </a:r>
            <a:r>
              <a:rPr lang="en-US" sz="2000" i="1" dirty="0" smtClean="0">
                <a:solidFill>
                  <a:srgbClr val="FF0000"/>
                </a:solidFill>
              </a:rPr>
              <a:t>P</a:t>
            </a:r>
            <a:r>
              <a:rPr lang="en-US" sz="2000" dirty="0" smtClean="0">
                <a:solidFill>
                  <a:srgbClr val="FF0000"/>
                </a:solidFill>
              </a:rPr>
              <a:t> is path parasitic delay = sum of all </a:t>
            </a:r>
            <a:r>
              <a:rPr lang="en-US" sz="2000" dirty="0" smtClean="0">
                <a:solidFill>
                  <a:srgbClr val="FF0000"/>
                </a:solidFill>
              </a:rPr>
              <a:t>p in path</a:t>
            </a:r>
            <a:endParaRPr lang="en-US" sz="2000" dirty="0" smtClean="0">
              <a:solidFill>
                <a:srgbClr val="FF0000"/>
              </a:solidFill>
            </a:endParaRPr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Read W&amp;H section 4.5 Logical Effort of Paths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33422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1075" y="5529341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611688"/>
            <a:ext cx="1050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5166263"/>
            <a:ext cx="0" cy="7497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6" name="Line 49"/>
          <p:cNvSpPr>
            <a:spLocks noChangeAspect="1" noChangeShapeType="1"/>
          </p:cNvSpPr>
          <p:nvPr/>
        </p:nvSpPr>
        <p:spPr bwMode="auto">
          <a:xfrm flipV="1">
            <a:off x="3594100" y="5062538"/>
            <a:ext cx="4508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3978007" y="448316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3978007" y="427738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3926857" y="427738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3748088" y="43802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4054475" y="4485316"/>
            <a:ext cx="0" cy="2708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78007" y="57568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78007" y="55517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26857" y="55517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748088" y="56542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54475" y="54149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54475" y="576717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78007" y="540438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78007" y="519927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26857" y="519927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530183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978007" y="49487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978007" y="47436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926857" y="47436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748088" y="48462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4054475" y="4950896"/>
            <a:ext cx="0" cy="25610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3978007" y="401691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3978007" y="381180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3926857" y="381180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3748088" y="391435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4" name="Line 89"/>
          <p:cNvSpPr>
            <a:spLocks noChangeAspect="1" noChangeShapeType="1"/>
          </p:cNvSpPr>
          <p:nvPr/>
        </p:nvSpPr>
        <p:spPr bwMode="auto">
          <a:xfrm flipV="1">
            <a:off x="4054475" y="3675063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4054475" y="4027272"/>
            <a:ext cx="0" cy="2501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70747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50236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50236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60492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554202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53362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5336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543913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5062537"/>
            <a:ext cx="0" cy="273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5544178"/>
            <a:ext cx="0" cy="37185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41670" y="516626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41670" y="496115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90520" y="496115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11751" y="506370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68563" y="4146550"/>
            <a:ext cx="15922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707475"/>
            <a:ext cx="0" cy="1208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4611687"/>
            <a:ext cx="0" cy="34744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2981325" y="5229225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 sz="140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41602" y="4943316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84390" y="447976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3490913" y="3767138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3490913" y="42402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 sz="140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490913" y="4706938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4146550"/>
            <a:ext cx="0" cy="36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48842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1075" y="5192791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7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208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40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264" name="Freeform 263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65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6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7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8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9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70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71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2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3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4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5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6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7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8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9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80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81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2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83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4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5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6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7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8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9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90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91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92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3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4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5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6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7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8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9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300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301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302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303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4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5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75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 Box 158"/>
          <p:cNvSpPr txBox="1">
            <a:spLocks noChangeAspect="1" noChangeArrowheads="1"/>
          </p:cNvSpPr>
          <p:nvPr/>
        </p:nvSpPr>
        <p:spPr bwMode="auto">
          <a:xfrm>
            <a:off x="3529621" y="4614919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C</a:t>
            </a:r>
            <a:r>
              <a:rPr lang="en-US" altLang="sv-SE" sz="1400" baseline="-25000">
                <a:latin typeface="Helvetica" pitchFamily="34" charset="0"/>
              </a:rPr>
              <a:t>in</a:t>
            </a:r>
            <a:endParaRPr lang="en-US" altLang="sv-SE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16411" name="Text Box 44"/>
          <p:cNvSpPr txBox="1">
            <a:spLocks noChangeAspect="1" noChangeArrowheads="1"/>
          </p:cNvSpPr>
          <p:nvPr/>
        </p:nvSpPr>
        <p:spPr bwMode="auto">
          <a:xfrm>
            <a:off x="1417638" y="105251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DD</a:t>
            </a:r>
            <a:endParaRPr lang="en-US" altLang="sv-SE"/>
          </a:p>
        </p:txBody>
      </p:sp>
      <p:sp>
        <p:nvSpPr>
          <p:cNvPr id="16412" name="Line 45"/>
          <p:cNvSpPr>
            <a:spLocks noChangeAspect="1" noChangeShapeType="1"/>
          </p:cNvSpPr>
          <p:nvPr/>
        </p:nvSpPr>
        <p:spPr bwMode="auto">
          <a:xfrm flipV="1">
            <a:off x="1785938" y="5912151"/>
            <a:ext cx="243046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3" name="Line 46"/>
          <p:cNvSpPr>
            <a:spLocks noChangeAspect="1" noChangeShapeType="1"/>
          </p:cNvSpPr>
          <p:nvPr/>
        </p:nvSpPr>
        <p:spPr bwMode="auto">
          <a:xfrm flipV="1">
            <a:off x="3009900" y="4165208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5" name="Line 48"/>
          <p:cNvSpPr>
            <a:spLocks noChangeAspect="1" noChangeShapeType="1"/>
          </p:cNvSpPr>
          <p:nvPr/>
        </p:nvSpPr>
        <p:spPr bwMode="auto">
          <a:xfrm flipV="1">
            <a:off x="3011488" y="4012554"/>
            <a:ext cx="0" cy="39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17" name="Line 50"/>
          <p:cNvSpPr>
            <a:spLocks noChangeAspect="1" noChangeShapeType="1"/>
          </p:cNvSpPr>
          <p:nvPr/>
        </p:nvSpPr>
        <p:spPr bwMode="auto">
          <a:xfrm flipV="1">
            <a:off x="1954213" y="2716751"/>
            <a:ext cx="0" cy="58074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7" name="Line 52"/>
          <p:cNvSpPr>
            <a:spLocks noChangeAspect="1" noChangeShapeType="1"/>
          </p:cNvSpPr>
          <p:nvPr/>
        </p:nvSpPr>
        <p:spPr bwMode="auto">
          <a:xfrm flipH="1" flipV="1">
            <a:off x="2935395" y="46113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8" name="Line 53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9" name="Line 54"/>
          <p:cNvSpPr>
            <a:spLocks noChangeAspect="1" noChangeShapeType="1"/>
          </p:cNvSpPr>
          <p:nvPr/>
        </p:nvSpPr>
        <p:spPr bwMode="auto">
          <a:xfrm flipV="1">
            <a:off x="2935395" y="440557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0" name="Line 55"/>
          <p:cNvSpPr>
            <a:spLocks noChangeAspect="1" noChangeShapeType="1"/>
          </p:cNvSpPr>
          <p:nvPr/>
        </p:nvSpPr>
        <p:spPr bwMode="auto">
          <a:xfrm flipV="1">
            <a:off x="2884245" y="4405574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1" name="Line 56"/>
          <p:cNvSpPr>
            <a:spLocks noChangeAspect="1" noChangeShapeType="1"/>
          </p:cNvSpPr>
          <p:nvPr/>
        </p:nvSpPr>
        <p:spPr bwMode="auto">
          <a:xfrm flipH="1" flipV="1">
            <a:off x="2705476" y="450846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13" name="Line 58"/>
          <p:cNvSpPr>
            <a:spLocks noChangeAspect="1" noChangeShapeType="1"/>
          </p:cNvSpPr>
          <p:nvPr/>
        </p:nvSpPr>
        <p:spPr bwMode="auto">
          <a:xfrm flipV="1">
            <a:off x="3011863" y="4611351"/>
            <a:ext cx="0" cy="81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0" name="Line 60"/>
          <p:cNvSpPr>
            <a:spLocks noChangeAspect="1" noChangeShapeType="1"/>
          </p:cNvSpPr>
          <p:nvPr/>
        </p:nvSpPr>
        <p:spPr bwMode="auto">
          <a:xfrm flipH="1" flipV="1">
            <a:off x="3986553" y="4842392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1" name="Line 61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2" name="Line 62"/>
          <p:cNvSpPr>
            <a:spLocks noChangeAspect="1" noChangeShapeType="1"/>
          </p:cNvSpPr>
          <p:nvPr/>
        </p:nvSpPr>
        <p:spPr bwMode="auto">
          <a:xfrm flipV="1">
            <a:off x="3986553" y="4637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3" name="Line 63"/>
          <p:cNvSpPr>
            <a:spLocks noChangeAspect="1" noChangeShapeType="1"/>
          </p:cNvSpPr>
          <p:nvPr/>
        </p:nvSpPr>
        <p:spPr bwMode="auto">
          <a:xfrm flipV="1">
            <a:off x="3935403" y="4637281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4" name="Line 64"/>
          <p:cNvSpPr>
            <a:spLocks noChangeAspect="1" noChangeShapeType="1"/>
          </p:cNvSpPr>
          <p:nvPr/>
        </p:nvSpPr>
        <p:spPr bwMode="auto">
          <a:xfrm flipH="1" flipV="1">
            <a:off x="3594337" y="4992500"/>
            <a:ext cx="46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5" name="Line 65"/>
          <p:cNvSpPr>
            <a:spLocks noChangeAspect="1" noChangeShapeType="1"/>
          </p:cNvSpPr>
          <p:nvPr/>
        </p:nvSpPr>
        <p:spPr bwMode="auto">
          <a:xfrm flipV="1">
            <a:off x="4063021" y="450054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606" name="Line 66"/>
          <p:cNvSpPr>
            <a:spLocks noChangeAspect="1" noChangeShapeType="1"/>
          </p:cNvSpPr>
          <p:nvPr/>
        </p:nvSpPr>
        <p:spPr bwMode="auto">
          <a:xfrm flipV="1">
            <a:off x="4063021" y="4852751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3" name="Line 68"/>
          <p:cNvSpPr>
            <a:spLocks noChangeAspect="1" noChangeShapeType="1"/>
          </p:cNvSpPr>
          <p:nvPr/>
        </p:nvSpPr>
        <p:spPr bwMode="auto">
          <a:xfrm flipH="1" flipV="1">
            <a:off x="3986553" y="450705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4" name="Line 69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5" name="Line 70"/>
          <p:cNvSpPr>
            <a:spLocks noChangeAspect="1" noChangeShapeType="1"/>
          </p:cNvSpPr>
          <p:nvPr/>
        </p:nvSpPr>
        <p:spPr bwMode="auto">
          <a:xfrm flipV="1">
            <a:off x="3986553" y="430194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6" name="Line 71"/>
          <p:cNvSpPr>
            <a:spLocks noChangeAspect="1" noChangeShapeType="1"/>
          </p:cNvSpPr>
          <p:nvPr/>
        </p:nvSpPr>
        <p:spPr bwMode="auto">
          <a:xfrm flipV="1">
            <a:off x="3935403" y="430194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7" name="Line 72"/>
          <p:cNvSpPr>
            <a:spLocks noChangeAspect="1" noChangeShapeType="1"/>
          </p:cNvSpPr>
          <p:nvPr/>
        </p:nvSpPr>
        <p:spPr bwMode="auto">
          <a:xfrm flipH="1" flipV="1">
            <a:off x="3748088" y="440450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6" name="Line 76"/>
          <p:cNvSpPr>
            <a:spLocks noChangeAspect="1" noChangeShapeType="1"/>
          </p:cNvSpPr>
          <p:nvPr/>
        </p:nvSpPr>
        <p:spPr bwMode="auto">
          <a:xfrm flipH="1" flipV="1">
            <a:off x="3515436" y="530328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7" name="Line 77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8" name="Line 78"/>
          <p:cNvSpPr>
            <a:spLocks noChangeAspect="1" noChangeShapeType="1"/>
          </p:cNvSpPr>
          <p:nvPr/>
        </p:nvSpPr>
        <p:spPr bwMode="auto">
          <a:xfrm flipV="1">
            <a:off x="3515436" y="5098170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9" name="Line 79"/>
          <p:cNvSpPr>
            <a:spLocks noChangeAspect="1" noChangeShapeType="1"/>
          </p:cNvSpPr>
          <p:nvPr/>
        </p:nvSpPr>
        <p:spPr bwMode="auto">
          <a:xfrm flipV="1">
            <a:off x="3464286" y="509817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0" name="Line 80"/>
          <p:cNvSpPr>
            <a:spLocks noChangeAspect="1" noChangeShapeType="1"/>
          </p:cNvSpPr>
          <p:nvPr/>
        </p:nvSpPr>
        <p:spPr bwMode="auto">
          <a:xfrm flipH="1" flipV="1">
            <a:off x="3285517" y="5200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92" name="Line 82"/>
          <p:cNvSpPr>
            <a:spLocks noChangeAspect="1" noChangeShapeType="1"/>
          </p:cNvSpPr>
          <p:nvPr/>
        </p:nvSpPr>
        <p:spPr bwMode="auto">
          <a:xfrm flipV="1">
            <a:off x="3591904" y="5305401"/>
            <a:ext cx="0" cy="1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9" name="Line 84"/>
          <p:cNvSpPr>
            <a:spLocks noChangeAspect="1" noChangeShapeType="1"/>
          </p:cNvSpPr>
          <p:nvPr/>
        </p:nvSpPr>
        <p:spPr bwMode="auto">
          <a:xfrm flipH="1" flipV="1">
            <a:off x="2396884" y="573503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0" name="Line 85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1" name="Line 86"/>
          <p:cNvSpPr>
            <a:spLocks noChangeAspect="1" noChangeShapeType="1"/>
          </p:cNvSpPr>
          <p:nvPr/>
        </p:nvSpPr>
        <p:spPr bwMode="auto">
          <a:xfrm flipV="1">
            <a:off x="2396884" y="552992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2" name="Line 87"/>
          <p:cNvSpPr>
            <a:spLocks noChangeAspect="1" noChangeShapeType="1"/>
          </p:cNvSpPr>
          <p:nvPr/>
        </p:nvSpPr>
        <p:spPr bwMode="auto">
          <a:xfrm flipV="1">
            <a:off x="2345734" y="552992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3" name="Line 88"/>
          <p:cNvSpPr>
            <a:spLocks noChangeAspect="1" noChangeShapeType="1"/>
          </p:cNvSpPr>
          <p:nvPr/>
        </p:nvSpPr>
        <p:spPr bwMode="auto">
          <a:xfrm flipH="1" flipV="1">
            <a:off x="2166965" y="563248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85" name="Line 90"/>
          <p:cNvSpPr>
            <a:spLocks noChangeAspect="1" noChangeShapeType="1"/>
          </p:cNvSpPr>
          <p:nvPr/>
        </p:nvSpPr>
        <p:spPr bwMode="auto">
          <a:xfrm flipV="1">
            <a:off x="2468563" y="573503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2" name="Line 92"/>
          <p:cNvSpPr>
            <a:spLocks noChangeAspect="1" noChangeShapeType="1"/>
          </p:cNvSpPr>
          <p:nvPr/>
        </p:nvSpPr>
        <p:spPr bwMode="auto">
          <a:xfrm flipH="1" flipV="1">
            <a:off x="2392095" y="440836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3" name="Line 93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4" name="Line 94"/>
          <p:cNvSpPr>
            <a:spLocks noChangeAspect="1" noChangeShapeType="1"/>
          </p:cNvSpPr>
          <p:nvPr/>
        </p:nvSpPr>
        <p:spPr bwMode="auto">
          <a:xfrm flipV="1">
            <a:off x="2392095" y="4203255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5" name="Line 95"/>
          <p:cNvSpPr>
            <a:spLocks noChangeAspect="1" noChangeShapeType="1"/>
          </p:cNvSpPr>
          <p:nvPr/>
        </p:nvSpPr>
        <p:spPr bwMode="auto">
          <a:xfrm flipV="1">
            <a:off x="2340944" y="4203255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76" name="Line 96"/>
          <p:cNvSpPr>
            <a:spLocks noChangeAspect="1" noChangeShapeType="1"/>
          </p:cNvSpPr>
          <p:nvPr/>
        </p:nvSpPr>
        <p:spPr bwMode="auto">
          <a:xfrm flipH="1" flipV="1">
            <a:off x="2162175" y="4305810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5" name="Line 100"/>
          <p:cNvSpPr>
            <a:spLocks noChangeAspect="1" noChangeShapeType="1"/>
          </p:cNvSpPr>
          <p:nvPr/>
        </p:nvSpPr>
        <p:spPr bwMode="auto">
          <a:xfrm flipH="1" flipV="1">
            <a:off x="1879545" y="4261512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6" name="Line 101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7" name="Line 102"/>
          <p:cNvSpPr>
            <a:spLocks noChangeAspect="1" noChangeShapeType="1"/>
          </p:cNvSpPr>
          <p:nvPr/>
        </p:nvSpPr>
        <p:spPr bwMode="auto">
          <a:xfrm flipV="1">
            <a:off x="1879545" y="4055735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8" name="Line 103"/>
          <p:cNvSpPr>
            <a:spLocks noChangeAspect="1" noChangeShapeType="1"/>
          </p:cNvSpPr>
          <p:nvPr/>
        </p:nvSpPr>
        <p:spPr bwMode="auto">
          <a:xfrm flipV="1">
            <a:off x="1828129" y="4055735"/>
            <a:ext cx="0" cy="20577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9" name="Line 104"/>
          <p:cNvSpPr>
            <a:spLocks noChangeAspect="1" noChangeShapeType="1"/>
          </p:cNvSpPr>
          <p:nvPr/>
        </p:nvSpPr>
        <p:spPr bwMode="auto">
          <a:xfrm flipH="1" flipV="1">
            <a:off x="1648434" y="4158624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8" name="Line 108"/>
          <p:cNvSpPr>
            <a:spLocks noChangeAspect="1" noChangeShapeType="1"/>
          </p:cNvSpPr>
          <p:nvPr/>
        </p:nvSpPr>
        <p:spPr bwMode="auto">
          <a:xfrm flipH="1" flipV="1">
            <a:off x="3516353" y="481561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9" name="Line 109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0" name="Line 110"/>
          <p:cNvSpPr>
            <a:spLocks noChangeAspect="1" noChangeShapeType="1"/>
          </p:cNvSpPr>
          <p:nvPr/>
        </p:nvSpPr>
        <p:spPr bwMode="auto">
          <a:xfrm flipV="1">
            <a:off x="3516353" y="460983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1" name="Line 111"/>
          <p:cNvSpPr>
            <a:spLocks noChangeAspect="1" noChangeShapeType="1"/>
          </p:cNvSpPr>
          <p:nvPr/>
        </p:nvSpPr>
        <p:spPr bwMode="auto">
          <a:xfrm flipV="1">
            <a:off x="3465202" y="460983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2" name="Line 112"/>
          <p:cNvSpPr>
            <a:spLocks noChangeAspect="1" noChangeShapeType="1"/>
          </p:cNvSpPr>
          <p:nvPr/>
        </p:nvSpPr>
        <p:spPr bwMode="auto">
          <a:xfrm flipH="1" flipV="1">
            <a:off x="3286433" y="471272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3" name="Line 113"/>
          <p:cNvSpPr>
            <a:spLocks noChangeAspect="1" noChangeShapeType="1"/>
          </p:cNvSpPr>
          <p:nvPr/>
        </p:nvSpPr>
        <p:spPr bwMode="auto">
          <a:xfrm flipV="1">
            <a:off x="3592821" y="4165208"/>
            <a:ext cx="0" cy="43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64" name="Line 114"/>
          <p:cNvSpPr>
            <a:spLocks noChangeAspect="1" noChangeShapeType="1"/>
          </p:cNvSpPr>
          <p:nvPr/>
        </p:nvSpPr>
        <p:spPr bwMode="auto">
          <a:xfrm flipV="1">
            <a:off x="3592821" y="4815613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1" name="Line 116"/>
          <p:cNvSpPr>
            <a:spLocks noChangeAspect="1" noChangeShapeType="1"/>
          </p:cNvSpPr>
          <p:nvPr/>
        </p:nvSpPr>
        <p:spPr bwMode="auto">
          <a:xfrm flipH="1" flipV="1">
            <a:off x="2933124" y="4012554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2" name="Line 117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3" name="Line 118"/>
          <p:cNvSpPr>
            <a:spLocks noChangeAspect="1" noChangeShapeType="1"/>
          </p:cNvSpPr>
          <p:nvPr/>
        </p:nvSpPr>
        <p:spPr bwMode="auto">
          <a:xfrm flipV="1">
            <a:off x="2933124" y="3807443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4" name="Line 119"/>
          <p:cNvSpPr>
            <a:spLocks noChangeAspect="1" noChangeShapeType="1"/>
          </p:cNvSpPr>
          <p:nvPr/>
        </p:nvSpPr>
        <p:spPr bwMode="auto">
          <a:xfrm flipV="1">
            <a:off x="2881974" y="380744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55" name="Line 120"/>
          <p:cNvSpPr>
            <a:spLocks noChangeAspect="1" noChangeShapeType="1"/>
          </p:cNvSpPr>
          <p:nvPr/>
        </p:nvSpPr>
        <p:spPr bwMode="auto">
          <a:xfrm flipH="1" flipV="1">
            <a:off x="2703205" y="3909998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7" name="Line 123"/>
          <p:cNvSpPr>
            <a:spLocks noChangeAspect="1" noChangeShapeType="1"/>
          </p:cNvSpPr>
          <p:nvPr/>
        </p:nvSpPr>
        <p:spPr bwMode="auto">
          <a:xfrm flipV="1">
            <a:off x="2470759" y="5414963"/>
            <a:ext cx="1116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28" name="Line 124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0589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0" name="Line 126"/>
          <p:cNvSpPr>
            <a:spLocks noChangeAspect="1" noChangeShapeType="1"/>
          </p:cNvSpPr>
          <p:nvPr/>
        </p:nvSpPr>
        <p:spPr bwMode="auto">
          <a:xfrm flipV="1">
            <a:off x="2468563" y="4408366"/>
            <a:ext cx="0" cy="111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1" name="Line 127"/>
          <p:cNvSpPr>
            <a:spLocks noChangeAspect="1" noChangeShapeType="1"/>
          </p:cNvSpPr>
          <p:nvPr/>
        </p:nvSpPr>
        <p:spPr bwMode="auto">
          <a:xfrm flipV="1">
            <a:off x="1956409" y="4260034"/>
            <a:ext cx="0" cy="165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2" name="Line 128"/>
          <p:cNvSpPr>
            <a:spLocks noChangeAspect="1" noChangeShapeType="1"/>
          </p:cNvSpPr>
          <p:nvPr/>
        </p:nvSpPr>
        <p:spPr bwMode="auto">
          <a:xfrm flipV="1">
            <a:off x="1956409" y="3510022"/>
            <a:ext cx="0" cy="54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3" name="Line 129"/>
          <p:cNvSpPr>
            <a:spLocks noChangeAspect="1" noChangeShapeType="1"/>
          </p:cNvSpPr>
          <p:nvPr/>
        </p:nvSpPr>
        <p:spPr bwMode="auto">
          <a:xfrm flipV="1">
            <a:off x="3011488" y="3670300"/>
            <a:ext cx="0" cy="14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4" name="Line 131"/>
          <p:cNvSpPr>
            <a:spLocks noChangeAspect="1" noChangeShapeType="1"/>
          </p:cNvSpPr>
          <p:nvPr/>
        </p:nvSpPr>
        <p:spPr bwMode="auto">
          <a:xfrm flipH="1" flipV="1">
            <a:off x="1881836" y="2716751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5" name="Line 132"/>
          <p:cNvSpPr>
            <a:spLocks noChangeAspect="1" noChangeShapeType="1"/>
          </p:cNvSpPr>
          <p:nvPr/>
        </p:nvSpPr>
        <p:spPr bwMode="auto">
          <a:xfrm flipV="1">
            <a:off x="188183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6" name="Line 133"/>
          <p:cNvSpPr>
            <a:spLocks noChangeAspect="1" noChangeShapeType="1"/>
          </p:cNvSpPr>
          <p:nvPr/>
        </p:nvSpPr>
        <p:spPr bwMode="auto">
          <a:xfrm flipV="1">
            <a:off x="1881836" y="25119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7" name="Line 134"/>
          <p:cNvSpPr>
            <a:spLocks noChangeAspect="1" noChangeShapeType="1"/>
          </p:cNvSpPr>
          <p:nvPr/>
        </p:nvSpPr>
        <p:spPr bwMode="auto">
          <a:xfrm flipV="1">
            <a:off x="1830686" y="251164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8" name="Line 135"/>
          <p:cNvSpPr>
            <a:spLocks noChangeAspect="1" noChangeShapeType="1"/>
          </p:cNvSpPr>
          <p:nvPr/>
        </p:nvSpPr>
        <p:spPr bwMode="auto">
          <a:xfrm flipH="1" flipV="1">
            <a:off x="1651917" y="261419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5" name="Line 138"/>
          <p:cNvSpPr>
            <a:spLocks noChangeAspect="1" noChangeShapeType="1"/>
          </p:cNvSpPr>
          <p:nvPr/>
        </p:nvSpPr>
        <p:spPr bwMode="auto">
          <a:xfrm flipV="1">
            <a:off x="1954213" y="3162300"/>
            <a:ext cx="1044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7" name="Line 140"/>
          <p:cNvSpPr>
            <a:spLocks noChangeAspect="1" noChangeShapeType="1"/>
          </p:cNvSpPr>
          <p:nvPr/>
        </p:nvSpPr>
        <p:spPr bwMode="auto">
          <a:xfrm flipH="1" flipV="1">
            <a:off x="1879545" y="3510023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8" name="Line 141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9" name="Line 142"/>
          <p:cNvSpPr>
            <a:spLocks noChangeAspect="1" noChangeShapeType="1"/>
          </p:cNvSpPr>
          <p:nvPr/>
        </p:nvSpPr>
        <p:spPr bwMode="auto">
          <a:xfrm flipV="1">
            <a:off x="1879545" y="3304247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0" name="Line 143"/>
          <p:cNvSpPr>
            <a:spLocks noChangeAspect="1" noChangeShapeType="1"/>
          </p:cNvSpPr>
          <p:nvPr/>
        </p:nvSpPr>
        <p:spPr bwMode="auto">
          <a:xfrm flipV="1">
            <a:off x="1828129" y="3304247"/>
            <a:ext cx="0" cy="2057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41" name="Line 144"/>
          <p:cNvSpPr>
            <a:spLocks noChangeAspect="1" noChangeShapeType="1"/>
          </p:cNvSpPr>
          <p:nvPr/>
        </p:nvSpPr>
        <p:spPr bwMode="auto">
          <a:xfrm flipH="1" flipV="1">
            <a:off x="1648434" y="340713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7" name="Line 147"/>
          <p:cNvSpPr>
            <a:spLocks noChangeAspect="1" noChangeShapeType="1"/>
          </p:cNvSpPr>
          <p:nvPr/>
        </p:nvSpPr>
        <p:spPr bwMode="auto">
          <a:xfrm flipV="1">
            <a:off x="1954213" y="1168099"/>
            <a:ext cx="0" cy="134381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38" name="Text Box 148"/>
          <p:cNvSpPr txBox="1">
            <a:spLocks noChangeAspect="1" noChangeArrowheads="1"/>
          </p:cNvSpPr>
          <p:nvPr/>
        </p:nvSpPr>
        <p:spPr bwMode="auto">
          <a:xfrm>
            <a:off x="1373188" y="3286125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G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39" name="Text Box 149"/>
          <p:cNvSpPr txBox="1">
            <a:spLocks noChangeAspect="1" noChangeArrowheads="1"/>
          </p:cNvSpPr>
          <p:nvPr/>
        </p:nvSpPr>
        <p:spPr bwMode="auto">
          <a:xfrm>
            <a:off x="3032011" y="4598191"/>
            <a:ext cx="525463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16440" name="Text Box 150"/>
          <p:cNvSpPr txBox="1">
            <a:spLocks noChangeAspect="1" noChangeArrowheads="1"/>
          </p:cNvSpPr>
          <p:nvPr/>
        </p:nvSpPr>
        <p:spPr bwMode="auto">
          <a:xfrm>
            <a:off x="2424510" y="3772514"/>
            <a:ext cx="5254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1" name="Text Box 151"/>
          <p:cNvSpPr txBox="1">
            <a:spLocks noChangeAspect="1" noChangeArrowheads="1"/>
          </p:cNvSpPr>
          <p:nvPr/>
        </p:nvSpPr>
        <p:spPr bwMode="auto">
          <a:xfrm>
            <a:off x="1892936" y="4180656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endParaRPr lang="en-US" altLang="sv-SE" sz="1400" dirty="0"/>
          </a:p>
        </p:txBody>
      </p:sp>
      <p:sp>
        <p:nvSpPr>
          <p:cNvPr id="16442" name="Text Box 152"/>
          <p:cNvSpPr txBox="1">
            <a:spLocks noChangeAspect="1" noChangeArrowheads="1"/>
          </p:cNvSpPr>
          <p:nvPr/>
        </p:nvSpPr>
        <p:spPr bwMode="auto">
          <a:xfrm>
            <a:off x="1373188" y="4023326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3</a:t>
            </a:r>
            <a:endParaRPr lang="en-US" altLang="sv-SE" sz="1400" dirty="0"/>
          </a:p>
        </p:txBody>
      </p:sp>
      <p:sp>
        <p:nvSpPr>
          <p:cNvPr id="16443" name="Text Box 153"/>
          <p:cNvSpPr txBox="1">
            <a:spLocks noChangeAspect="1" noChangeArrowheads="1"/>
          </p:cNvSpPr>
          <p:nvPr/>
        </p:nvSpPr>
        <p:spPr bwMode="auto">
          <a:xfrm>
            <a:off x="1397000" y="2482850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endParaRPr lang="en-US" altLang="sv-SE" dirty="0"/>
          </a:p>
        </p:txBody>
      </p:sp>
      <p:sp>
        <p:nvSpPr>
          <p:cNvPr id="16444" name="Text Box 154"/>
          <p:cNvSpPr txBox="1">
            <a:spLocks noChangeAspect="1" noChangeArrowheads="1"/>
          </p:cNvSpPr>
          <p:nvPr/>
        </p:nvSpPr>
        <p:spPr bwMode="auto">
          <a:xfrm>
            <a:off x="1909790" y="5485262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16445" name="Text Box 155"/>
          <p:cNvSpPr txBox="1">
            <a:spLocks noChangeAspect="1" noChangeArrowheads="1"/>
          </p:cNvSpPr>
          <p:nvPr/>
        </p:nvSpPr>
        <p:spPr bwMode="auto">
          <a:xfrm>
            <a:off x="2431209" y="436840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sz="1400" dirty="0"/>
          </a:p>
        </p:txBody>
      </p:sp>
      <p:sp>
        <p:nvSpPr>
          <p:cNvPr id="16446" name="Text Box 156"/>
          <p:cNvSpPr txBox="1">
            <a:spLocks noChangeAspect="1" noChangeArrowheads="1"/>
          </p:cNvSpPr>
          <p:nvPr/>
        </p:nvSpPr>
        <p:spPr bwMode="auto">
          <a:xfrm>
            <a:off x="3032011" y="5061443"/>
            <a:ext cx="52705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P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 sz="1400"/>
          </a:p>
        </p:txBody>
      </p:sp>
      <p:sp>
        <p:nvSpPr>
          <p:cNvPr id="16449" name="Text Box 159"/>
          <p:cNvSpPr txBox="1">
            <a:spLocks noChangeAspect="1" noChangeArrowheads="1"/>
          </p:cNvSpPr>
          <p:nvPr/>
        </p:nvSpPr>
        <p:spPr bwMode="auto">
          <a:xfrm>
            <a:off x="1901244" y="2299628"/>
            <a:ext cx="525462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0" name="Text Box 160"/>
          <p:cNvSpPr txBox="1">
            <a:spLocks noChangeAspect="1" noChangeArrowheads="1"/>
          </p:cNvSpPr>
          <p:nvPr/>
        </p:nvSpPr>
        <p:spPr bwMode="auto">
          <a:xfrm>
            <a:off x="1891719" y="1288206"/>
            <a:ext cx="5254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2</a:t>
            </a:r>
            <a:endParaRPr lang="en-US" altLang="sv-SE" dirty="0"/>
          </a:p>
        </p:txBody>
      </p:sp>
      <p:sp>
        <p:nvSpPr>
          <p:cNvPr id="16452" name="Text Box 162"/>
          <p:cNvSpPr txBox="1">
            <a:spLocks noChangeAspect="1" noChangeArrowheads="1"/>
          </p:cNvSpPr>
          <p:nvPr/>
        </p:nvSpPr>
        <p:spPr bwMode="auto">
          <a:xfrm>
            <a:off x="2415649" y="2799209"/>
            <a:ext cx="5270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453" name="Text Box 163"/>
          <p:cNvSpPr txBox="1">
            <a:spLocks noChangeAspect="1" noChangeArrowheads="1"/>
          </p:cNvSpPr>
          <p:nvPr/>
        </p:nvSpPr>
        <p:spPr bwMode="auto">
          <a:xfrm>
            <a:off x="2421097" y="2050518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1</a:t>
            </a:r>
            <a:endParaRPr lang="en-US" altLang="sv-SE" dirty="0"/>
          </a:p>
        </p:txBody>
      </p:sp>
      <p:sp>
        <p:nvSpPr>
          <p:cNvPr id="16530" name="Line 167"/>
          <p:cNvSpPr>
            <a:spLocks noChangeAspect="1" noChangeShapeType="1"/>
          </p:cNvSpPr>
          <p:nvPr/>
        </p:nvSpPr>
        <p:spPr bwMode="auto">
          <a:xfrm flipH="1" flipV="1">
            <a:off x="2929861" y="229727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1" name="Line 168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2" name="Line 169"/>
          <p:cNvSpPr>
            <a:spLocks noChangeAspect="1" noChangeShapeType="1"/>
          </p:cNvSpPr>
          <p:nvPr/>
        </p:nvSpPr>
        <p:spPr bwMode="auto">
          <a:xfrm flipV="1">
            <a:off x="2929861" y="209216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3" name="Line 170"/>
          <p:cNvSpPr>
            <a:spLocks noChangeAspect="1" noChangeShapeType="1"/>
          </p:cNvSpPr>
          <p:nvPr/>
        </p:nvSpPr>
        <p:spPr bwMode="auto">
          <a:xfrm flipV="1">
            <a:off x="2878445" y="209216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34" name="Line 171"/>
          <p:cNvSpPr>
            <a:spLocks noChangeAspect="1" noChangeShapeType="1"/>
          </p:cNvSpPr>
          <p:nvPr/>
        </p:nvSpPr>
        <p:spPr bwMode="auto">
          <a:xfrm flipH="1" flipV="1">
            <a:off x="2698750" y="219472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2" name="Line 199"/>
          <p:cNvSpPr>
            <a:spLocks noChangeAspect="1" noChangeShapeType="1"/>
          </p:cNvSpPr>
          <p:nvPr/>
        </p:nvSpPr>
        <p:spPr bwMode="auto">
          <a:xfrm flipH="1" flipV="1">
            <a:off x="2926782" y="303485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3" name="Line 200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4" name="Line 201"/>
          <p:cNvSpPr>
            <a:spLocks noChangeAspect="1" noChangeShapeType="1"/>
          </p:cNvSpPr>
          <p:nvPr/>
        </p:nvSpPr>
        <p:spPr bwMode="auto">
          <a:xfrm flipV="1">
            <a:off x="2926782" y="282974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5" name="Line 202"/>
          <p:cNvSpPr>
            <a:spLocks noChangeAspect="1" noChangeShapeType="1"/>
          </p:cNvSpPr>
          <p:nvPr/>
        </p:nvSpPr>
        <p:spPr bwMode="auto">
          <a:xfrm flipV="1">
            <a:off x="2875631" y="2829747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6" name="Line 203"/>
          <p:cNvSpPr>
            <a:spLocks noChangeAspect="1" noChangeShapeType="1"/>
          </p:cNvSpPr>
          <p:nvPr/>
        </p:nvSpPr>
        <p:spPr bwMode="auto">
          <a:xfrm flipH="1" flipV="1">
            <a:off x="2696862" y="2932302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8" name="Line 205"/>
          <p:cNvSpPr>
            <a:spLocks noChangeAspect="1" noChangeShapeType="1"/>
          </p:cNvSpPr>
          <p:nvPr/>
        </p:nvSpPr>
        <p:spPr bwMode="auto">
          <a:xfrm flipV="1">
            <a:off x="3003250" y="3034858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5" name="Line 208"/>
          <p:cNvSpPr>
            <a:spLocks noChangeAspect="1" noChangeShapeType="1"/>
          </p:cNvSpPr>
          <p:nvPr/>
        </p:nvSpPr>
        <p:spPr bwMode="auto">
          <a:xfrm flipH="1" flipV="1">
            <a:off x="2393286" y="2540409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6" name="Line 209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7" name="Line 210"/>
          <p:cNvSpPr>
            <a:spLocks noChangeAspect="1" noChangeShapeType="1"/>
          </p:cNvSpPr>
          <p:nvPr/>
        </p:nvSpPr>
        <p:spPr bwMode="auto">
          <a:xfrm flipV="1">
            <a:off x="2393286" y="2335298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8" name="Line 211"/>
          <p:cNvSpPr>
            <a:spLocks noChangeAspect="1" noChangeShapeType="1"/>
          </p:cNvSpPr>
          <p:nvPr/>
        </p:nvSpPr>
        <p:spPr bwMode="auto">
          <a:xfrm flipV="1">
            <a:off x="2341870" y="233529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9" name="Line 212"/>
          <p:cNvSpPr>
            <a:spLocks noChangeAspect="1" noChangeShapeType="1"/>
          </p:cNvSpPr>
          <p:nvPr/>
        </p:nvSpPr>
        <p:spPr bwMode="auto">
          <a:xfrm flipH="1" flipV="1">
            <a:off x="2162175" y="2437853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501" name="Line 214"/>
          <p:cNvSpPr>
            <a:spLocks noChangeAspect="1" noChangeShapeType="1"/>
          </p:cNvSpPr>
          <p:nvPr/>
        </p:nvSpPr>
        <p:spPr bwMode="auto">
          <a:xfrm flipV="1">
            <a:off x="2470150" y="2540409"/>
            <a:ext cx="0" cy="61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8" name="Line 216"/>
          <p:cNvSpPr>
            <a:spLocks noChangeAspect="1" noChangeShapeType="1"/>
          </p:cNvSpPr>
          <p:nvPr/>
        </p:nvSpPr>
        <p:spPr bwMode="auto">
          <a:xfrm flipH="1" flipV="1">
            <a:off x="2397466" y="1509329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9" name="Line 217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0" name="Line 218"/>
          <p:cNvSpPr>
            <a:spLocks noChangeAspect="1" noChangeShapeType="1"/>
          </p:cNvSpPr>
          <p:nvPr/>
        </p:nvSpPr>
        <p:spPr bwMode="auto">
          <a:xfrm flipV="1">
            <a:off x="2397466" y="1304218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1" name="Line 219"/>
          <p:cNvSpPr>
            <a:spLocks noChangeAspect="1" noChangeShapeType="1"/>
          </p:cNvSpPr>
          <p:nvPr/>
        </p:nvSpPr>
        <p:spPr bwMode="auto">
          <a:xfrm flipV="1">
            <a:off x="2346315" y="1304218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92" name="Line 220"/>
          <p:cNvSpPr>
            <a:spLocks noChangeAspect="1" noChangeShapeType="1"/>
          </p:cNvSpPr>
          <p:nvPr/>
        </p:nvSpPr>
        <p:spPr bwMode="auto">
          <a:xfrm flipH="1" flipV="1">
            <a:off x="2167546" y="1406773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2" name="Line 224"/>
          <p:cNvSpPr>
            <a:spLocks noChangeAspect="1" noChangeShapeType="1"/>
          </p:cNvSpPr>
          <p:nvPr/>
        </p:nvSpPr>
        <p:spPr bwMode="auto">
          <a:xfrm flipV="1">
            <a:off x="2473325" y="1509329"/>
            <a:ext cx="0" cy="82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3" name="Line 225"/>
          <p:cNvSpPr>
            <a:spLocks noChangeAspect="1" noChangeShapeType="1"/>
          </p:cNvSpPr>
          <p:nvPr/>
        </p:nvSpPr>
        <p:spPr bwMode="auto">
          <a:xfrm flipV="1">
            <a:off x="2473934" y="1179511"/>
            <a:ext cx="0" cy="126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84" name="Line 226"/>
          <p:cNvSpPr>
            <a:spLocks noChangeAspect="1" noChangeShapeType="1"/>
          </p:cNvSpPr>
          <p:nvPr/>
        </p:nvSpPr>
        <p:spPr bwMode="auto">
          <a:xfrm flipV="1">
            <a:off x="3009900" y="1671638"/>
            <a:ext cx="0" cy="41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8" name="Line 230"/>
          <p:cNvSpPr>
            <a:spLocks noChangeShapeType="1"/>
          </p:cNvSpPr>
          <p:nvPr/>
        </p:nvSpPr>
        <p:spPr bwMode="auto">
          <a:xfrm flipV="1">
            <a:off x="2468563" y="3670300"/>
            <a:ext cx="0" cy="54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59" name="Text Box 231"/>
          <p:cNvSpPr txBox="1">
            <a:spLocks noChangeAspect="1" noChangeArrowheads="1"/>
          </p:cNvSpPr>
          <p:nvPr/>
        </p:nvSpPr>
        <p:spPr bwMode="auto">
          <a:xfrm>
            <a:off x="1373188" y="5707063"/>
            <a:ext cx="5270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V</a:t>
            </a:r>
            <a:r>
              <a:rPr lang="en-US" altLang="sv-SE" sz="1400" baseline="-25000">
                <a:latin typeface="Helvetica" pitchFamily="34" charset="0"/>
              </a:rPr>
              <a:t>SS</a:t>
            </a:r>
            <a:endParaRPr lang="en-US" altLang="sv-SE"/>
          </a:p>
        </p:txBody>
      </p:sp>
      <p:sp>
        <p:nvSpPr>
          <p:cNvPr id="16460" name="Line 233"/>
          <p:cNvSpPr>
            <a:spLocks noChangeAspect="1" noChangeShapeType="1"/>
          </p:cNvSpPr>
          <p:nvPr/>
        </p:nvSpPr>
        <p:spPr bwMode="auto">
          <a:xfrm flipV="1">
            <a:off x="1957388" y="3670300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16462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16465" name="Oval 103"/>
          <p:cNvSpPr>
            <a:spLocks noChangeAspect="1" noChangeArrowheads="1"/>
          </p:cNvSpPr>
          <p:nvPr/>
        </p:nvSpPr>
        <p:spPr bwMode="auto">
          <a:xfrm flipV="1">
            <a:off x="1757971" y="257333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6" name="Oval 103"/>
          <p:cNvSpPr>
            <a:spLocks noChangeAspect="1" noChangeArrowheads="1"/>
          </p:cNvSpPr>
          <p:nvPr/>
        </p:nvSpPr>
        <p:spPr bwMode="auto">
          <a:xfrm flipV="1">
            <a:off x="1757663" y="33829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7" name="Oval 103"/>
          <p:cNvSpPr>
            <a:spLocks noChangeAspect="1" noChangeArrowheads="1"/>
          </p:cNvSpPr>
          <p:nvPr/>
        </p:nvSpPr>
        <p:spPr bwMode="auto">
          <a:xfrm flipV="1">
            <a:off x="2289413" y="1380203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8" name="Oval 103"/>
          <p:cNvSpPr>
            <a:spLocks noChangeAspect="1" noChangeArrowheads="1"/>
          </p:cNvSpPr>
          <p:nvPr/>
        </p:nvSpPr>
        <p:spPr bwMode="auto">
          <a:xfrm flipV="1">
            <a:off x="2273300" y="240810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69" name="Oval 103"/>
          <p:cNvSpPr>
            <a:spLocks noChangeAspect="1" noChangeArrowheads="1"/>
          </p:cNvSpPr>
          <p:nvPr/>
        </p:nvSpPr>
        <p:spPr bwMode="auto">
          <a:xfrm flipV="1">
            <a:off x="2806700" y="216974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16470" name="Oval 103"/>
          <p:cNvSpPr>
            <a:spLocks noChangeAspect="1" noChangeArrowheads="1"/>
          </p:cNvSpPr>
          <p:nvPr/>
        </p:nvSpPr>
        <p:spPr bwMode="auto">
          <a:xfrm flipV="1">
            <a:off x="2807679" y="2904144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46" name="Text Box 157"/>
          <p:cNvSpPr txBox="1">
            <a:spLocks noChangeAspect="1" noChangeArrowheads="1"/>
          </p:cNvSpPr>
          <p:nvPr/>
        </p:nvSpPr>
        <p:spPr bwMode="auto">
          <a:xfrm>
            <a:off x="3529621" y="4278369"/>
            <a:ext cx="52705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endParaRPr lang="en-US" altLang="sv-SE" sz="1400" dirty="0"/>
          </a:p>
        </p:txBody>
      </p:sp>
      <p:sp>
        <p:nvSpPr>
          <p:cNvPr id="245" name="Line 227"/>
          <p:cNvSpPr>
            <a:spLocks noChangeAspect="1" noChangeShapeType="1"/>
          </p:cNvSpPr>
          <p:nvPr/>
        </p:nvSpPr>
        <p:spPr bwMode="auto">
          <a:xfrm flipV="1">
            <a:off x="3009900" y="2305824"/>
            <a:ext cx="0" cy="52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5" name="Line 233"/>
          <p:cNvSpPr>
            <a:spLocks noChangeAspect="1" noChangeShapeType="1"/>
          </p:cNvSpPr>
          <p:nvPr/>
        </p:nvSpPr>
        <p:spPr bwMode="auto">
          <a:xfrm flipV="1">
            <a:off x="1948657" y="1168099"/>
            <a:ext cx="22590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6" name="Line 208"/>
          <p:cNvSpPr>
            <a:spLocks noChangeAspect="1" noChangeShapeType="1"/>
          </p:cNvSpPr>
          <p:nvPr/>
        </p:nvSpPr>
        <p:spPr bwMode="auto">
          <a:xfrm>
            <a:off x="2479675" y="1671638"/>
            <a:ext cx="1080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04" name="Text Box 161"/>
          <p:cNvSpPr txBox="1">
            <a:spLocks noChangeAspect="1" noChangeArrowheads="1"/>
          </p:cNvSpPr>
          <p:nvPr/>
        </p:nvSpPr>
        <p:spPr bwMode="auto">
          <a:xfrm>
            <a:off x="2944602" y="224908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P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09" name="Text Box 164"/>
          <p:cNvSpPr txBox="1">
            <a:spLocks noChangeAspect="1" noChangeArrowheads="1"/>
          </p:cNvSpPr>
          <p:nvPr/>
        </p:nvSpPr>
        <p:spPr bwMode="auto">
          <a:xfrm>
            <a:off x="2944602" y="1772838"/>
            <a:ext cx="525462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>
                <a:latin typeface="Helvetica" pitchFamily="34" charset="0"/>
              </a:rPr>
              <a:t>G</a:t>
            </a:r>
            <a:r>
              <a:rPr lang="en-US" altLang="sv-SE" sz="1400" baseline="-25000" dirty="0" smtClean="0">
                <a:latin typeface="Helvetica" pitchFamily="34" charset="0"/>
              </a:rPr>
              <a:t>0</a:t>
            </a:r>
            <a:endParaRPr lang="en-US" altLang="sv-SE" dirty="0"/>
          </a:p>
        </p:txBody>
      </p:sp>
      <p:sp>
        <p:nvSpPr>
          <p:cNvPr id="210" name="Text Box 165"/>
          <p:cNvSpPr txBox="1">
            <a:spLocks noChangeAspect="1" noChangeArrowheads="1"/>
          </p:cNvSpPr>
          <p:nvPr/>
        </p:nvSpPr>
        <p:spPr bwMode="auto">
          <a:xfrm>
            <a:off x="3467365" y="2293535"/>
            <a:ext cx="5254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in</a:t>
            </a:r>
            <a:endParaRPr lang="en-US" altLang="sv-SE" dirty="0"/>
          </a:p>
        </p:txBody>
      </p:sp>
      <p:sp>
        <p:nvSpPr>
          <p:cNvPr id="211" name="Line 175"/>
          <p:cNvSpPr>
            <a:spLocks noChangeAspect="1" noChangeShapeType="1"/>
          </p:cNvSpPr>
          <p:nvPr/>
        </p:nvSpPr>
        <p:spPr bwMode="auto">
          <a:xfrm flipH="1" flipV="1">
            <a:off x="3482311" y="2048041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2" name="Line 176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3" name="Line 177"/>
          <p:cNvSpPr>
            <a:spLocks noChangeAspect="1" noChangeShapeType="1"/>
          </p:cNvSpPr>
          <p:nvPr/>
        </p:nvSpPr>
        <p:spPr bwMode="auto">
          <a:xfrm flipV="1">
            <a:off x="3482311" y="1842930"/>
            <a:ext cx="7686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4" name="Line 178"/>
          <p:cNvSpPr>
            <a:spLocks noChangeAspect="1" noChangeShapeType="1"/>
          </p:cNvSpPr>
          <p:nvPr/>
        </p:nvSpPr>
        <p:spPr bwMode="auto">
          <a:xfrm flipV="1">
            <a:off x="3430895" y="1842930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" name="Line 179"/>
          <p:cNvSpPr>
            <a:spLocks noChangeAspect="1" noChangeShapeType="1"/>
          </p:cNvSpPr>
          <p:nvPr/>
        </p:nvSpPr>
        <p:spPr bwMode="auto">
          <a:xfrm flipH="1" flipV="1">
            <a:off x="3251200" y="1945485"/>
            <a:ext cx="17969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6" name="Line 180"/>
          <p:cNvSpPr>
            <a:spLocks noChangeAspect="1" noChangeShapeType="1"/>
          </p:cNvSpPr>
          <p:nvPr/>
        </p:nvSpPr>
        <p:spPr bwMode="auto">
          <a:xfrm flipV="1">
            <a:off x="3559175" y="1676878"/>
            <a:ext cx="0" cy="18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7" name="Line 183"/>
          <p:cNvSpPr>
            <a:spLocks noChangeAspect="1" noChangeShapeType="1"/>
          </p:cNvSpPr>
          <p:nvPr/>
        </p:nvSpPr>
        <p:spPr bwMode="auto">
          <a:xfrm flipH="1" flipV="1">
            <a:off x="3478109" y="2535404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8" name="Line 184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9" name="Line 185"/>
          <p:cNvSpPr>
            <a:spLocks noChangeAspect="1" noChangeShapeType="1"/>
          </p:cNvSpPr>
          <p:nvPr/>
        </p:nvSpPr>
        <p:spPr bwMode="auto">
          <a:xfrm flipV="1">
            <a:off x="3478109" y="2330293"/>
            <a:ext cx="7652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0" name="Line 186"/>
          <p:cNvSpPr>
            <a:spLocks noChangeAspect="1" noChangeShapeType="1"/>
          </p:cNvSpPr>
          <p:nvPr/>
        </p:nvSpPr>
        <p:spPr bwMode="auto">
          <a:xfrm flipV="1">
            <a:off x="3426922" y="2330293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1" name="Line 187"/>
          <p:cNvSpPr>
            <a:spLocks noChangeAspect="1" noChangeShapeType="1"/>
          </p:cNvSpPr>
          <p:nvPr/>
        </p:nvSpPr>
        <p:spPr bwMode="auto">
          <a:xfrm flipH="1" flipV="1">
            <a:off x="3248025" y="2432848"/>
            <a:ext cx="17889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2" name="Line 188"/>
          <p:cNvSpPr>
            <a:spLocks noChangeAspect="1" noChangeShapeType="1"/>
          </p:cNvSpPr>
          <p:nvPr/>
        </p:nvSpPr>
        <p:spPr bwMode="auto">
          <a:xfrm flipV="1">
            <a:off x="3563938" y="2048041"/>
            <a:ext cx="0" cy="28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3" name="Line 189"/>
          <p:cNvSpPr>
            <a:spLocks noChangeAspect="1" noChangeShapeType="1"/>
          </p:cNvSpPr>
          <p:nvPr/>
        </p:nvSpPr>
        <p:spPr bwMode="auto">
          <a:xfrm flipV="1">
            <a:off x="3554631" y="2535404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4" name="Line 191"/>
          <p:cNvSpPr>
            <a:spLocks noChangeAspect="1" noChangeShapeType="1"/>
          </p:cNvSpPr>
          <p:nvPr/>
        </p:nvSpPr>
        <p:spPr bwMode="auto">
          <a:xfrm flipH="1" flipV="1">
            <a:off x="3948146" y="2526617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" name="Line 192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6" name="Line 193"/>
          <p:cNvSpPr>
            <a:spLocks noChangeAspect="1" noChangeShapeType="1"/>
          </p:cNvSpPr>
          <p:nvPr/>
        </p:nvSpPr>
        <p:spPr bwMode="auto">
          <a:xfrm flipV="1">
            <a:off x="3948146" y="2321506"/>
            <a:ext cx="7646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7" name="Line 194"/>
          <p:cNvSpPr>
            <a:spLocks noChangeAspect="1" noChangeShapeType="1"/>
          </p:cNvSpPr>
          <p:nvPr/>
        </p:nvSpPr>
        <p:spPr bwMode="auto">
          <a:xfrm flipV="1">
            <a:off x="3896995" y="2321506"/>
            <a:ext cx="0" cy="20511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8" name="Line 195"/>
          <p:cNvSpPr>
            <a:spLocks noChangeAspect="1" noChangeShapeType="1"/>
          </p:cNvSpPr>
          <p:nvPr/>
        </p:nvSpPr>
        <p:spPr bwMode="auto">
          <a:xfrm flipH="1" flipV="1">
            <a:off x="3718226" y="2415515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9" name="Line 196"/>
          <p:cNvSpPr>
            <a:spLocks noChangeAspect="1" noChangeShapeType="1"/>
          </p:cNvSpPr>
          <p:nvPr/>
        </p:nvSpPr>
        <p:spPr bwMode="auto">
          <a:xfrm flipV="1">
            <a:off x="4024614" y="2185250"/>
            <a:ext cx="0" cy="13092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0" name="Line 197"/>
          <p:cNvSpPr>
            <a:spLocks noChangeAspect="1" noChangeShapeType="1"/>
          </p:cNvSpPr>
          <p:nvPr/>
        </p:nvSpPr>
        <p:spPr bwMode="auto">
          <a:xfrm flipV="1">
            <a:off x="4024614" y="2526617"/>
            <a:ext cx="0" cy="1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2" name="Oval 103"/>
          <p:cNvSpPr>
            <a:spLocks noChangeAspect="1" noChangeArrowheads="1"/>
          </p:cNvSpPr>
          <p:nvPr/>
        </p:nvSpPr>
        <p:spPr bwMode="auto">
          <a:xfrm flipV="1">
            <a:off x="3368675" y="1922090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3" name="Oval 103"/>
          <p:cNvSpPr>
            <a:spLocks noChangeAspect="1" noChangeArrowheads="1"/>
          </p:cNvSpPr>
          <p:nvPr/>
        </p:nvSpPr>
        <p:spPr bwMode="auto">
          <a:xfrm flipV="1">
            <a:off x="3359150" y="2407865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4" name="Oval 103"/>
          <p:cNvSpPr>
            <a:spLocks noChangeAspect="1" noChangeArrowheads="1"/>
          </p:cNvSpPr>
          <p:nvPr/>
        </p:nvSpPr>
        <p:spPr bwMode="auto">
          <a:xfrm flipV="1">
            <a:off x="3834113" y="2392728"/>
            <a:ext cx="63500" cy="635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35" name="Line 229"/>
          <p:cNvSpPr>
            <a:spLocks noChangeAspect="1" noChangeShapeType="1"/>
          </p:cNvSpPr>
          <p:nvPr/>
        </p:nvSpPr>
        <p:spPr bwMode="auto">
          <a:xfrm flipV="1">
            <a:off x="3568700" y="2185250"/>
            <a:ext cx="4667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6" name="Line 230"/>
          <p:cNvSpPr>
            <a:spLocks noChangeAspect="1" noChangeShapeType="1"/>
          </p:cNvSpPr>
          <p:nvPr/>
        </p:nvSpPr>
        <p:spPr bwMode="auto">
          <a:xfrm>
            <a:off x="3014662" y="2700944"/>
            <a:ext cx="1008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1" name="Line 66"/>
          <p:cNvSpPr>
            <a:spLocks noChangeAspect="1" noChangeShapeType="1"/>
          </p:cNvSpPr>
          <p:nvPr/>
        </p:nvSpPr>
        <p:spPr bwMode="auto">
          <a:xfrm flipV="1">
            <a:off x="4063021" y="4165208"/>
            <a:ext cx="0" cy="136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37" name="Line 72"/>
          <p:cNvSpPr>
            <a:spLocks noChangeAspect="1" noChangeShapeType="1"/>
          </p:cNvSpPr>
          <p:nvPr/>
        </p:nvSpPr>
        <p:spPr bwMode="auto">
          <a:xfrm flipH="1" flipV="1">
            <a:off x="3756634" y="4753461"/>
            <a:ext cx="1787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207" name="Freeform 206"/>
          <p:cNvSpPr/>
          <p:nvPr/>
        </p:nvSpPr>
        <p:spPr bwMode="auto">
          <a:xfrm flipV="1">
            <a:off x="1979992" y="355490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1" name="Freeform 260"/>
          <p:cNvSpPr/>
          <p:nvPr/>
        </p:nvSpPr>
        <p:spPr bwMode="auto">
          <a:xfrm>
            <a:off x="1861751" y="1194486"/>
            <a:ext cx="1936444" cy="2331309"/>
          </a:xfrm>
          <a:custGeom>
            <a:avLst/>
            <a:gdLst>
              <a:gd name="connsiteX0" fmla="*/ 57665 w 1936444"/>
              <a:gd name="connsiteY0" fmla="*/ 2331309 h 2331309"/>
              <a:gd name="connsiteX1" fmla="*/ 49427 w 1936444"/>
              <a:gd name="connsiteY1" fmla="*/ 2100649 h 2331309"/>
              <a:gd name="connsiteX2" fmla="*/ 32952 w 1936444"/>
              <a:gd name="connsiteY2" fmla="*/ 2018271 h 2331309"/>
              <a:gd name="connsiteX3" fmla="*/ 24714 w 1936444"/>
              <a:gd name="connsiteY3" fmla="*/ 1878228 h 2331309"/>
              <a:gd name="connsiteX4" fmla="*/ 16476 w 1936444"/>
              <a:gd name="connsiteY4" fmla="*/ 1754660 h 2331309"/>
              <a:gd name="connsiteX5" fmla="*/ 32952 w 1936444"/>
              <a:gd name="connsiteY5" fmla="*/ 1482811 h 2331309"/>
              <a:gd name="connsiteX6" fmla="*/ 41190 w 1936444"/>
              <a:gd name="connsiteY6" fmla="*/ 1235676 h 2331309"/>
              <a:gd name="connsiteX7" fmla="*/ 49427 w 1936444"/>
              <a:gd name="connsiteY7" fmla="*/ 1178011 h 2331309"/>
              <a:gd name="connsiteX8" fmla="*/ 65903 w 1936444"/>
              <a:gd name="connsiteY8" fmla="*/ 1037968 h 2331309"/>
              <a:gd name="connsiteX9" fmla="*/ 57665 w 1936444"/>
              <a:gd name="connsiteY9" fmla="*/ 922638 h 2331309"/>
              <a:gd name="connsiteX10" fmla="*/ 49427 w 1936444"/>
              <a:gd name="connsiteY10" fmla="*/ 897925 h 2331309"/>
              <a:gd name="connsiteX11" fmla="*/ 32952 w 1936444"/>
              <a:gd name="connsiteY11" fmla="*/ 832022 h 2331309"/>
              <a:gd name="connsiteX12" fmla="*/ 24714 w 1936444"/>
              <a:gd name="connsiteY12" fmla="*/ 766119 h 2331309"/>
              <a:gd name="connsiteX13" fmla="*/ 16476 w 1936444"/>
              <a:gd name="connsiteY13" fmla="*/ 733168 h 2331309"/>
              <a:gd name="connsiteX14" fmla="*/ 0 w 1936444"/>
              <a:gd name="connsiteY14" fmla="*/ 659028 h 2331309"/>
              <a:gd name="connsiteX15" fmla="*/ 8238 w 1936444"/>
              <a:gd name="connsiteY15" fmla="*/ 469557 h 2331309"/>
              <a:gd name="connsiteX16" fmla="*/ 24714 w 1936444"/>
              <a:gd name="connsiteY16" fmla="*/ 428368 h 2331309"/>
              <a:gd name="connsiteX17" fmla="*/ 41190 w 1936444"/>
              <a:gd name="connsiteY17" fmla="*/ 378941 h 2331309"/>
              <a:gd name="connsiteX18" fmla="*/ 49427 w 1936444"/>
              <a:gd name="connsiteY18" fmla="*/ 345990 h 2331309"/>
              <a:gd name="connsiteX19" fmla="*/ 82379 w 1936444"/>
              <a:gd name="connsiteY19" fmla="*/ 304800 h 2331309"/>
              <a:gd name="connsiteX20" fmla="*/ 115330 w 1936444"/>
              <a:gd name="connsiteY20" fmla="*/ 205946 h 2331309"/>
              <a:gd name="connsiteX21" fmla="*/ 131806 w 1936444"/>
              <a:gd name="connsiteY21" fmla="*/ 172995 h 2331309"/>
              <a:gd name="connsiteX22" fmla="*/ 148281 w 1936444"/>
              <a:gd name="connsiteY22" fmla="*/ 107092 h 2331309"/>
              <a:gd name="connsiteX23" fmla="*/ 156519 w 1936444"/>
              <a:gd name="connsiteY23" fmla="*/ 74141 h 2331309"/>
              <a:gd name="connsiteX24" fmla="*/ 172995 w 1936444"/>
              <a:gd name="connsiteY24" fmla="*/ 24714 h 2331309"/>
              <a:gd name="connsiteX25" fmla="*/ 189471 w 1936444"/>
              <a:gd name="connsiteY25" fmla="*/ 0 h 2331309"/>
              <a:gd name="connsiteX26" fmla="*/ 214184 w 1936444"/>
              <a:gd name="connsiteY26" fmla="*/ 8238 h 2331309"/>
              <a:gd name="connsiteX27" fmla="*/ 247135 w 1936444"/>
              <a:gd name="connsiteY27" fmla="*/ 32952 h 2331309"/>
              <a:gd name="connsiteX28" fmla="*/ 271849 w 1936444"/>
              <a:gd name="connsiteY28" fmla="*/ 49428 h 2331309"/>
              <a:gd name="connsiteX29" fmla="*/ 304800 w 1936444"/>
              <a:gd name="connsiteY29" fmla="*/ 65903 h 2331309"/>
              <a:gd name="connsiteX30" fmla="*/ 387179 w 1936444"/>
              <a:gd name="connsiteY30" fmla="*/ 123568 h 2331309"/>
              <a:gd name="connsiteX31" fmla="*/ 403654 w 1936444"/>
              <a:gd name="connsiteY31" fmla="*/ 156519 h 2331309"/>
              <a:gd name="connsiteX32" fmla="*/ 420130 w 1936444"/>
              <a:gd name="connsiteY32" fmla="*/ 181233 h 2331309"/>
              <a:gd name="connsiteX33" fmla="*/ 428368 w 1936444"/>
              <a:gd name="connsiteY33" fmla="*/ 296563 h 2331309"/>
              <a:gd name="connsiteX34" fmla="*/ 428368 w 1936444"/>
              <a:gd name="connsiteY34" fmla="*/ 922638 h 2331309"/>
              <a:gd name="connsiteX35" fmla="*/ 436606 w 1936444"/>
              <a:gd name="connsiteY35" fmla="*/ 1449860 h 2331309"/>
              <a:gd name="connsiteX36" fmla="*/ 453081 w 1936444"/>
              <a:gd name="connsiteY36" fmla="*/ 1499287 h 2331309"/>
              <a:gd name="connsiteX37" fmla="*/ 461319 w 1936444"/>
              <a:gd name="connsiteY37" fmla="*/ 1524000 h 2331309"/>
              <a:gd name="connsiteX38" fmla="*/ 469557 w 1936444"/>
              <a:gd name="connsiteY38" fmla="*/ 1556952 h 2331309"/>
              <a:gd name="connsiteX39" fmla="*/ 502508 w 1936444"/>
              <a:gd name="connsiteY39" fmla="*/ 1622855 h 2331309"/>
              <a:gd name="connsiteX40" fmla="*/ 527222 w 1936444"/>
              <a:gd name="connsiteY40" fmla="*/ 1680519 h 2331309"/>
              <a:gd name="connsiteX41" fmla="*/ 543698 w 1936444"/>
              <a:gd name="connsiteY41" fmla="*/ 1721709 h 2331309"/>
              <a:gd name="connsiteX42" fmla="*/ 576649 w 1936444"/>
              <a:gd name="connsiteY42" fmla="*/ 1771136 h 2331309"/>
              <a:gd name="connsiteX43" fmla="*/ 609600 w 1936444"/>
              <a:gd name="connsiteY43" fmla="*/ 1820563 h 2331309"/>
              <a:gd name="connsiteX44" fmla="*/ 675503 w 1936444"/>
              <a:gd name="connsiteY44" fmla="*/ 1894703 h 2331309"/>
              <a:gd name="connsiteX45" fmla="*/ 700217 w 1936444"/>
              <a:gd name="connsiteY45" fmla="*/ 1911179 h 2331309"/>
              <a:gd name="connsiteX46" fmla="*/ 749644 w 1936444"/>
              <a:gd name="connsiteY46" fmla="*/ 1927655 h 2331309"/>
              <a:gd name="connsiteX47" fmla="*/ 815546 w 1936444"/>
              <a:gd name="connsiteY47" fmla="*/ 1944130 h 2331309"/>
              <a:gd name="connsiteX48" fmla="*/ 922638 w 1936444"/>
              <a:gd name="connsiteY48" fmla="*/ 1869990 h 2331309"/>
              <a:gd name="connsiteX49" fmla="*/ 980303 w 1936444"/>
              <a:gd name="connsiteY49" fmla="*/ 1795849 h 2331309"/>
              <a:gd name="connsiteX50" fmla="*/ 988541 w 1936444"/>
              <a:gd name="connsiteY50" fmla="*/ 1771136 h 2331309"/>
              <a:gd name="connsiteX51" fmla="*/ 988541 w 1936444"/>
              <a:gd name="connsiteY51" fmla="*/ 1581665 h 2331309"/>
              <a:gd name="connsiteX52" fmla="*/ 972065 w 1936444"/>
              <a:gd name="connsiteY52" fmla="*/ 1540476 h 2331309"/>
              <a:gd name="connsiteX53" fmla="*/ 955590 w 1936444"/>
              <a:gd name="connsiteY53" fmla="*/ 1491049 h 2331309"/>
              <a:gd name="connsiteX54" fmla="*/ 930876 w 1936444"/>
              <a:gd name="connsiteY54" fmla="*/ 1408671 h 2331309"/>
              <a:gd name="connsiteX55" fmla="*/ 906163 w 1936444"/>
              <a:gd name="connsiteY55" fmla="*/ 1210963 h 2331309"/>
              <a:gd name="connsiteX56" fmla="*/ 914400 w 1936444"/>
              <a:gd name="connsiteY56" fmla="*/ 972065 h 2331309"/>
              <a:gd name="connsiteX57" fmla="*/ 939114 w 1936444"/>
              <a:gd name="connsiteY57" fmla="*/ 889687 h 2331309"/>
              <a:gd name="connsiteX58" fmla="*/ 955590 w 1936444"/>
              <a:gd name="connsiteY58" fmla="*/ 823784 h 2331309"/>
              <a:gd name="connsiteX59" fmla="*/ 972065 w 1936444"/>
              <a:gd name="connsiteY59" fmla="*/ 782595 h 2331309"/>
              <a:gd name="connsiteX60" fmla="*/ 988541 w 1936444"/>
              <a:gd name="connsiteY60" fmla="*/ 716692 h 2331309"/>
              <a:gd name="connsiteX61" fmla="*/ 1021492 w 1936444"/>
              <a:gd name="connsiteY61" fmla="*/ 659028 h 2331309"/>
              <a:gd name="connsiteX62" fmla="*/ 1029730 w 1936444"/>
              <a:gd name="connsiteY62" fmla="*/ 634314 h 2331309"/>
              <a:gd name="connsiteX63" fmla="*/ 1054444 w 1936444"/>
              <a:gd name="connsiteY63" fmla="*/ 609600 h 2331309"/>
              <a:gd name="connsiteX64" fmla="*/ 1120346 w 1936444"/>
              <a:gd name="connsiteY64" fmla="*/ 568411 h 2331309"/>
              <a:gd name="connsiteX65" fmla="*/ 1260390 w 1936444"/>
              <a:gd name="connsiteY65" fmla="*/ 576649 h 2331309"/>
              <a:gd name="connsiteX66" fmla="*/ 1309817 w 1936444"/>
              <a:gd name="connsiteY66" fmla="*/ 593125 h 2331309"/>
              <a:gd name="connsiteX67" fmla="*/ 1334530 w 1936444"/>
              <a:gd name="connsiteY67" fmla="*/ 601363 h 2331309"/>
              <a:gd name="connsiteX68" fmla="*/ 1383957 w 1936444"/>
              <a:gd name="connsiteY68" fmla="*/ 667265 h 2331309"/>
              <a:gd name="connsiteX69" fmla="*/ 1425146 w 1936444"/>
              <a:gd name="connsiteY69" fmla="*/ 733168 h 2331309"/>
              <a:gd name="connsiteX70" fmla="*/ 1433384 w 1936444"/>
              <a:gd name="connsiteY70" fmla="*/ 766119 h 2331309"/>
              <a:gd name="connsiteX71" fmla="*/ 1441622 w 1936444"/>
              <a:gd name="connsiteY71" fmla="*/ 790833 h 2331309"/>
              <a:gd name="connsiteX72" fmla="*/ 1449860 w 1936444"/>
              <a:gd name="connsiteY72" fmla="*/ 832022 h 2331309"/>
              <a:gd name="connsiteX73" fmla="*/ 1458098 w 1936444"/>
              <a:gd name="connsiteY73" fmla="*/ 864973 h 2331309"/>
              <a:gd name="connsiteX74" fmla="*/ 1474573 w 1936444"/>
              <a:gd name="connsiteY74" fmla="*/ 980303 h 2331309"/>
              <a:gd name="connsiteX75" fmla="*/ 1482811 w 1936444"/>
              <a:gd name="connsiteY75" fmla="*/ 1037968 h 2331309"/>
              <a:gd name="connsiteX76" fmla="*/ 1474573 w 1936444"/>
              <a:gd name="connsiteY76" fmla="*/ 1351006 h 2331309"/>
              <a:gd name="connsiteX77" fmla="*/ 1482811 w 1936444"/>
              <a:gd name="connsiteY77" fmla="*/ 1458098 h 2331309"/>
              <a:gd name="connsiteX78" fmla="*/ 1491049 w 1936444"/>
              <a:gd name="connsiteY78" fmla="*/ 1491049 h 2331309"/>
              <a:gd name="connsiteX79" fmla="*/ 1515763 w 1936444"/>
              <a:gd name="connsiteY79" fmla="*/ 1515763 h 2331309"/>
              <a:gd name="connsiteX80" fmla="*/ 1581665 w 1936444"/>
              <a:gd name="connsiteY80" fmla="*/ 1532238 h 2331309"/>
              <a:gd name="connsiteX81" fmla="*/ 1746422 w 1936444"/>
              <a:gd name="connsiteY81" fmla="*/ 1507525 h 2331309"/>
              <a:gd name="connsiteX82" fmla="*/ 1771135 w 1936444"/>
              <a:gd name="connsiteY82" fmla="*/ 1499287 h 2331309"/>
              <a:gd name="connsiteX83" fmla="*/ 1853514 w 1936444"/>
              <a:gd name="connsiteY83" fmla="*/ 1466336 h 2331309"/>
              <a:gd name="connsiteX84" fmla="*/ 1878227 w 1936444"/>
              <a:gd name="connsiteY84" fmla="*/ 1260390 h 2331309"/>
              <a:gd name="connsiteX85" fmla="*/ 1902941 w 1936444"/>
              <a:gd name="connsiteY85" fmla="*/ 1112109 h 2331309"/>
              <a:gd name="connsiteX86" fmla="*/ 1919417 w 1936444"/>
              <a:gd name="connsiteY86" fmla="*/ 1070919 h 2331309"/>
              <a:gd name="connsiteX87" fmla="*/ 1935892 w 1936444"/>
              <a:gd name="connsiteY87" fmla="*/ 980303 h 2331309"/>
              <a:gd name="connsiteX88" fmla="*/ 1935892 w 1936444"/>
              <a:gd name="connsiteY88" fmla="*/ 939114 h 233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1936444" h="2331309">
                <a:moveTo>
                  <a:pt x="57665" y="2331309"/>
                </a:moveTo>
                <a:cubicBezTo>
                  <a:pt x="54919" y="2254422"/>
                  <a:pt x="55482" y="2177346"/>
                  <a:pt x="49427" y="2100649"/>
                </a:cubicBezTo>
                <a:cubicBezTo>
                  <a:pt x="47223" y="2072733"/>
                  <a:pt x="32952" y="2018271"/>
                  <a:pt x="32952" y="2018271"/>
                </a:cubicBezTo>
                <a:cubicBezTo>
                  <a:pt x="30206" y="1971590"/>
                  <a:pt x="27631" y="1924899"/>
                  <a:pt x="24714" y="1878228"/>
                </a:cubicBezTo>
                <a:cubicBezTo>
                  <a:pt x="22139" y="1837028"/>
                  <a:pt x="15616" y="1795932"/>
                  <a:pt x="16476" y="1754660"/>
                </a:cubicBezTo>
                <a:cubicBezTo>
                  <a:pt x="18367" y="1663897"/>
                  <a:pt x="29928" y="1573543"/>
                  <a:pt x="32952" y="1482811"/>
                </a:cubicBezTo>
                <a:cubicBezTo>
                  <a:pt x="35698" y="1400433"/>
                  <a:pt x="36741" y="1317980"/>
                  <a:pt x="41190" y="1235676"/>
                </a:cubicBezTo>
                <a:cubicBezTo>
                  <a:pt x="42238" y="1216288"/>
                  <a:pt x="47158" y="1197295"/>
                  <a:pt x="49427" y="1178011"/>
                </a:cubicBezTo>
                <a:cubicBezTo>
                  <a:pt x="69760" y="1005172"/>
                  <a:pt x="46611" y="1173007"/>
                  <a:pt x="65903" y="1037968"/>
                </a:cubicBezTo>
                <a:cubicBezTo>
                  <a:pt x="63157" y="999525"/>
                  <a:pt x="62168" y="960915"/>
                  <a:pt x="57665" y="922638"/>
                </a:cubicBezTo>
                <a:cubicBezTo>
                  <a:pt x="56650" y="914014"/>
                  <a:pt x="51533" y="906349"/>
                  <a:pt x="49427" y="897925"/>
                </a:cubicBezTo>
                <a:lnTo>
                  <a:pt x="32952" y="832022"/>
                </a:lnTo>
                <a:cubicBezTo>
                  <a:pt x="30206" y="810054"/>
                  <a:pt x="28354" y="787956"/>
                  <a:pt x="24714" y="766119"/>
                </a:cubicBezTo>
                <a:cubicBezTo>
                  <a:pt x="22853" y="754951"/>
                  <a:pt x="18932" y="744220"/>
                  <a:pt x="16476" y="733168"/>
                </a:cubicBezTo>
                <a:cubicBezTo>
                  <a:pt x="-4441" y="639045"/>
                  <a:pt x="20091" y="739388"/>
                  <a:pt x="0" y="659028"/>
                </a:cubicBezTo>
                <a:cubicBezTo>
                  <a:pt x="2746" y="595871"/>
                  <a:pt x="1503" y="532414"/>
                  <a:pt x="8238" y="469557"/>
                </a:cubicBezTo>
                <a:cubicBezTo>
                  <a:pt x="9813" y="454854"/>
                  <a:pt x="19660" y="442265"/>
                  <a:pt x="24714" y="428368"/>
                </a:cubicBezTo>
                <a:cubicBezTo>
                  <a:pt x="30649" y="412047"/>
                  <a:pt x="36978" y="395789"/>
                  <a:pt x="41190" y="378941"/>
                </a:cubicBezTo>
                <a:cubicBezTo>
                  <a:pt x="43936" y="367957"/>
                  <a:pt x="43929" y="355887"/>
                  <a:pt x="49427" y="345990"/>
                </a:cubicBezTo>
                <a:cubicBezTo>
                  <a:pt x="57966" y="330620"/>
                  <a:pt x="71395" y="318530"/>
                  <a:pt x="82379" y="304800"/>
                </a:cubicBezTo>
                <a:cubicBezTo>
                  <a:pt x="96454" y="255535"/>
                  <a:pt x="96210" y="248966"/>
                  <a:pt x="115330" y="205946"/>
                </a:cubicBezTo>
                <a:cubicBezTo>
                  <a:pt x="120318" y="194724"/>
                  <a:pt x="127923" y="184645"/>
                  <a:pt x="131806" y="172995"/>
                </a:cubicBezTo>
                <a:cubicBezTo>
                  <a:pt x="138966" y="151513"/>
                  <a:pt x="142789" y="129060"/>
                  <a:pt x="148281" y="107092"/>
                </a:cubicBezTo>
                <a:cubicBezTo>
                  <a:pt x="151027" y="96108"/>
                  <a:pt x="152939" y="84882"/>
                  <a:pt x="156519" y="74141"/>
                </a:cubicBezTo>
                <a:cubicBezTo>
                  <a:pt x="162011" y="57665"/>
                  <a:pt x="163362" y="39164"/>
                  <a:pt x="172995" y="24714"/>
                </a:cubicBezTo>
                <a:lnTo>
                  <a:pt x="189471" y="0"/>
                </a:lnTo>
                <a:cubicBezTo>
                  <a:pt x="197709" y="2746"/>
                  <a:pt x="206645" y="3930"/>
                  <a:pt x="214184" y="8238"/>
                </a:cubicBezTo>
                <a:cubicBezTo>
                  <a:pt x="226105" y="15050"/>
                  <a:pt x="235963" y="24972"/>
                  <a:pt x="247135" y="32952"/>
                </a:cubicBezTo>
                <a:cubicBezTo>
                  <a:pt x="255192" y="38707"/>
                  <a:pt x="263253" y="44516"/>
                  <a:pt x="271849" y="49428"/>
                </a:cubicBezTo>
                <a:cubicBezTo>
                  <a:pt x="282511" y="55521"/>
                  <a:pt x="294270" y="59585"/>
                  <a:pt x="304800" y="65903"/>
                </a:cubicBezTo>
                <a:cubicBezTo>
                  <a:pt x="338596" y="86180"/>
                  <a:pt x="357145" y="101043"/>
                  <a:pt x="387179" y="123568"/>
                </a:cubicBezTo>
                <a:cubicBezTo>
                  <a:pt x="392671" y="134552"/>
                  <a:pt x="397561" y="145857"/>
                  <a:pt x="403654" y="156519"/>
                </a:cubicBezTo>
                <a:cubicBezTo>
                  <a:pt x="408566" y="165115"/>
                  <a:pt x="418409" y="171483"/>
                  <a:pt x="420130" y="181233"/>
                </a:cubicBezTo>
                <a:cubicBezTo>
                  <a:pt x="426828" y="219188"/>
                  <a:pt x="425622" y="258120"/>
                  <a:pt x="428368" y="296563"/>
                </a:cubicBezTo>
                <a:cubicBezTo>
                  <a:pt x="413863" y="644673"/>
                  <a:pt x="419557" y="411630"/>
                  <a:pt x="428368" y="922638"/>
                </a:cubicBezTo>
                <a:cubicBezTo>
                  <a:pt x="431398" y="1098374"/>
                  <a:pt x="429080" y="1274259"/>
                  <a:pt x="436606" y="1449860"/>
                </a:cubicBezTo>
                <a:cubicBezTo>
                  <a:pt x="437350" y="1467211"/>
                  <a:pt x="447589" y="1482811"/>
                  <a:pt x="453081" y="1499287"/>
                </a:cubicBezTo>
                <a:cubicBezTo>
                  <a:pt x="455827" y="1507525"/>
                  <a:pt x="459213" y="1515576"/>
                  <a:pt x="461319" y="1524000"/>
                </a:cubicBezTo>
                <a:cubicBezTo>
                  <a:pt x="464065" y="1534984"/>
                  <a:pt x="465202" y="1546501"/>
                  <a:pt x="469557" y="1556952"/>
                </a:cubicBezTo>
                <a:cubicBezTo>
                  <a:pt x="479003" y="1579623"/>
                  <a:pt x="494741" y="1599555"/>
                  <a:pt x="502508" y="1622855"/>
                </a:cubicBezTo>
                <a:cubicBezTo>
                  <a:pt x="519429" y="1673617"/>
                  <a:pt x="500075" y="1619438"/>
                  <a:pt x="527222" y="1680519"/>
                </a:cubicBezTo>
                <a:cubicBezTo>
                  <a:pt x="533228" y="1694032"/>
                  <a:pt x="536617" y="1708727"/>
                  <a:pt x="543698" y="1721709"/>
                </a:cubicBezTo>
                <a:cubicBezTo>
                  <a:pt x="553180" y="1739092"/>
                  <a:pt x="565665" y="1754660"/>
                  <a:pt x="576649" y="1771136"/>
                </a:cubicBezTo>
                <a:lnTo>
                  <a:pt x="609600" y="1820563"/>
                </a:lnTo>
                <a:cubicBezTo>
                  <a:pt x="629408" y="1850275"/>
                  <a:pt x="641652" y="1872136"/>
                  <a:pt x="675503" y="1894703"/>
                </a:cubicBezTo>
                <a:cubicBezTo>
                  <a:pt x="683741" y="1900195"/>
                  <a:pt x="691170" y="1907158"/>
                  <a:pt x="700217" y="1911179"/>
                </a:cubicBezTo>
                <a:cubicBezTo>
                  <a:pt x="716087" y="1918232"/>
                  <a:pt x="733168" y="1922163"/>
                  <a:pt x="749644" y="1927655"/>
                </a:cubicBezTo>
                <a:cubicBezTo>
                  <a:pt x="787634" y="1940318"/>
                  <a:pt x="765853" y="1934191"/>
                  <a:pt x="815546" y="1944130"/>
                </a:cubicBezTo>
                <a:cubicBezTo>
                  <a:pt x="878207" y="1931597"/>
                  <a:pt x="866784" y="1941802"/>
                  <a:pt x="922638" y="1869990"/>
                </a:cubicBezTo>
                <a:lnTo>
                  <a:pt x="980303" y="1795849"/>
                </a:lnTo>
                <a:cubicBezTo>
                  <a:pt x="983049" y="1787611"/>
                  <a:pt x="987113" y="1779701"/>
                  <a:pt x="988541" y="1771136"/>
                </a:cubicBezTo>
                <a:cubicBezTo>
                  <a:pt x="1000060" y="1702023"/>
                  <a:pt x="1000062" y="1654631"/>
                  <a:pt x="988541" y="1581665"/>
                </a:cubicBezTo>
                <a:cubicBezTo>
                  <a:pt x="986235" y="1567059"/>
                  <a:pt x="977118" y="1554373"/>
                  <a:pt x="972065" y="1540476"/>
                </a:cubicBezTo>
                <a:cubicBezTo>
                  <a:pt x="966130" y="1524155"/>
                  <a:pt x="960159" y="1507804"/>
                  <a:pt x="955590" y="1491049"/>
                </a:cubicBezTo>
                <a:cubicBezTo>
                  <a:pt x="931726" y="1403545"/>
                  <a:pt x="965992" y="1496460"/>
                  <a:pt x="930876" y="1408671"/>
                </a:cubicBezTo>
                <a:cubicBezTo>
                  <a:pt x="917077" y="1332780"/>
                  <a:pt x="906163" y="1290414"/>
                  <a:pt x="906163" y="1210963"/>
                </a:cubicBezTo>
                <a:cubicBezTo>
                  <a:pt x="906163" y="1131283"/>
                  <a:pt x="909721" y="1051608"/>
                  <a:pt x="914400" y="972065"/>
                </a:cubicBezTo>
                <a:cubicBezTo>
                  <a:pt x="916937" y="928936"/>
                  <a:pt x="926522" y="930611"/>
                  <a:pt x="939114" y="889687"/>
                </a:cubicBezTo>
                <a:cubicBezTo>
                  <a:pt x="945773" y="868045"/>
                  <a:pt x="947181" y="844808"/>
                  <a:pt x="955590" y="823784"/>
                </a:cubicBezTo>
                <a:cubicBezTo>
                  <a:pt x="961082" y="810054"/>
                  <a:pt x="967816" y="796759"/>
                  <a:pt x="972065" y="782595"/>
                </a:cubicBezTo>
                <a:cubicBezTo>
                  <a:pt x="984957" y="739622"/>
                  <a:pt x="974045" y="750515"/>
                  <a:pt x="988541" y="716692"/>
                </a:cubicBezTo>
                <a:cubicBezTo>
                  <a:pt x="1031872" y="615587"/>
                  <a:pt x="980124" y="741766"/>
                  <a:pt x="1021492" y="659028"/>
                </a:cubicBezTo>
                <a:cubicBezTo>
                  <a:pt x="1025375" y="651261"/>
                  <a:pt x="1024913" y="641539"/>
                  <a:pt x="1029730" y="634314"/>
                </a:cubicBezTo>
                <a:cubicBezTo>
                  <a:pt x="1036192" y="624620"/>
                  <a:pt x="1045598" y="617182"/>
                  <a:pt x="1054444" y="609600"/>
                </a:cubicBezTo>
                <a:cubicBezTo>
                  <a:pt x="1084385" y="583936"/>
                  <a:pt x="1086594" y="585288"/>
                  <a:pt x="1120346" y="568411"/>
                </a:cubicBezTo>
                <a:cubicBezTo>
                  <a:pt x="1167027" y="571157"/>
                  <a:pt x="1214021" y="570601"/>
                  <a:pt x="1260390" y="576649"/>
                </a:cubicBezTo>
                <a:cubicBezTo>
                  <a:pt x="1277611" y="578895"/>
                  <a:pt x="1293341" y="587633"/>
                  <a:pt x="1309817" y="593125"/>
                </a:cubicBezTo>
                <a:lnTo>
                  <a:pt x="1334530" y="601363"/>
                </a:lnTo>
                <a:cubicBezTo>
                  <a:pt x="1351006" y="623330"/>
                  <a:pt x="1368401" y="644637"/>
                  <a:pt x="1383957" y="667265"/>
                </a:cubicBezTo>
                <a:cubicBezTo>
                  <a:pt x="1398633" y="688612"/>
                  <a:pt x="1425146" y="733168"/>
                  <a:pt x="1425146" y="733168"/>
                </a:cubicBezTo>
                <a:cubicBezTo>
                  <a:pt x="1427892" y="744152"/>
                  <a:pt x="1430274" y="755233"/>
                  <a:pt x="1433384" y="766119"/>
                </a:cubicBezTo>
                <a:cubicBezTo>
                  <a:pt x="1435770" y="774468"/>
                  <a:pt x="1439516" y="782409"/>
                  <a:pt x="1441622" y="790833"/>
                </a:cubicBezTo>
                <a:cubicBezTo>
                  <a:pt x="1445018" y="804417"/>
                  <a:pt x="1446823" y="818354"/>
                  <a:pt x="1449860" y="832022"/>
                </a:cubicBezTo>
                <a:cubicBezTo>
                  <a:pt x="1452316" y="843074"/>
                  <a:pt x="1456237" y="853805"/>
                  <a:pt x="1458098" y="864973"/>
                </a:cubicBezTo>
                <a:cubicBezTo>
                  <a:pt x="1464482" y="903278"/>
                  <a:pt x="1469081" y="941860"/>
                  <a:pt x="1474573" y="980303"/>
                </a:cubicBezTo>
                <a:lnTo>
                  <a:pt x="1482811" y="1037968"/>
                </a:lnTo>
                <a:cubicBezTo>
                  <a:pt x="1480065" y="1142314"/>
                  <a:pt x="1474573" y="1246624"/>
                  <a:pt x="1474573" y="1351006"/>
                </a:cubicBezTo>
                <a:cubicBezTo>
                  <a:pt x="1474573" y="1386809"/>
                  <a:pt x="1478628" y="1422540"/>
                  <a:pt x="1482811" y="1458098"/>
                </a:cubicBezTo>
                <a:cubicBezTo>
                  <a:pt x="1484134" y="1469342"/>
                  <a:pt x="1485432" y="1481219"/>
                  <a:pt x="1491049" y="1491049"/>
                </a:cubicBezTo>
                <a:cubicBezTo>
                  <a:pt x="1496829" y="1501164"/>
                  <a:pt x="1506069" y="1509301"/>
                  <a:pt x="1515763" y="1515763"/>
                </a:cubicBezTo>
                <a:cubicBezTo>
                  <a:pt x="1526617" y="1522999"/>
                  <a:pt x="1575728" y="1531051"/>
                  <a:pt x="1581665" y="1532238"/>
                </a:cubicBezTo>
                <a:cubicBezTo>
                  <a:pt x="1636584" y="1524000"/>
                  <a:pt x="1691710" y="1517040"/>
                  <a:pt x="1746422" y="1507525"/>
                </a:cubicBezTo>
                <a:cubicBezTo>
                  <a:pt x="1754977" y="1506037"/>
                  <a:pt x="1763073" y="1502512"/>
                  <a:pt x="1771135" y="1499287"/>
                </a:cubicBezTo>
                <a:cubicBezTo>
                  <a:pt x="1864892" y="1461783"/>
                  <a:pt x="1797288" y="1485076"/>
                  <a:pt x="1853514" y="1466336"/>
                </a:cubicBezTo>
                <a:cubicBezTo>
                  <a:pt x="1889554" y="1358219"/>
                  <a:pt x="1859926" y="1461705"/>
                  <a:pt x="1878227" y="1260390"/>
                </a:cubicBezTo>
                <a:cubicBezTo>
                  <a:pt x="1879696" y="1244235"/>
                  <a:pt x="1890126" y="1150553"/>
                  <a:pt x="1902941" y="1112109"/>
                </a:cubicBezTo>
                <a:cubicBezTo>
                  <a:pt x="1907617" y="1098080"/>
                  <a:pt x="1913925" y="1084649"/>
                  <a:pt x="1919417" y="1070919"/>
                </a:cubicBezTo>
                <a:cubicBezTo>
                  <a:pt x="1923566" y="1050172"/>
                  <a:pt x="1934136" y="999616"/>
                  <a:pt x="1935892" y="980303"/>
                </a:cubicBezTo>
                <a:cubicBezTo>
                  <a:pt x="1937135" y="966630"/>
                  <a:pt x="1935892" y="952844"/>
                  <a:pt x="1935892" y="939114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208" name="Group 5"/>
          <p:cNvGrpSpPr>
            <a:grpSpLocks/>
          </p:cNvGrpSpPr>
          <p:nvPr/>
        </p:nvGrpSpPr>
        <p:grpSpPr bwMode="auto">
          <a:xfrm>
            <a:off x="5194300" y="4395780"/>
            <a:ext cx="1130300" cy="279400"/>
            <a:chOff x="8180" y="7260"/>
            <a:chExt cx="860" cy="440"/>
          </a:xfrm>
        </p:grpSpPr>
        <p:sp>
          <p:nvSpPr>
            <p:cNvPr id="262" name="Line 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3" name="Line 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4" name="Rectangle 8"/>
          <p:cNvSpPr>
            <a:spLocks noChangeArrowheads="1"/>
          </p:cNvSpPr>
          <p:nvPr/>
        </p:nvSpPr>
        <p:spPr bwMode="auto">
          <a:xfrm>
            <a:off x="5410200" y="4192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65" name="Text Box 9"/>
          <p:cNvSpPr txBox="1">
            <a:spLocks noChangeAspect="1" noChangeArrowheads="1"/>
          </p:cNvSpPr>
          <p:nvPr/>
        </p:nvSpPr>
        <p:spPr bwMode="auto">
          <a:xfrm>
            <a:off x="4829175" y="4179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0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0</a:t>
            </a:r>
            <a:endParaRPr lang="en-US" altLang="sv-SE"/>
          </a:p>
        </p:txBody>
      </p:sp>
      <p:grpSp>
        <p:nvGrpSpPr>
          <p:cNvPr id="266" name="Group 11"/>
          <p:cNvGrpSpPr>
            <a:grpSpLocks/>
          </p:cNvGrpSpPr>
          <p:nvPr/>
        </p:nvGrpSpPr>
        <p:grpSpPr bwMode="auto">
          <a:xfrm>
            <a:off x="5194300" y="3697280"/>
            <a:ext cx="1130300" cy="279400"/>
            <a:chOff x="8180" y="7260"/>
            <a:chExt cx="860" cy="440"/>
          </a:xfrm>
        </p:grpSpPr>
        <p:sp>
          <p:nvSpPr>
            <p:cNvPr id="267" name="Line 12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68" name="Line 13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69" name="Rectangle 14"/>
          <p:cNvSpPr>
            <a:spLocks noChangeArrowheads="1"/>
          </p:cNvSpPr>
          <p:nvPr/>
        </p:nvSpPr>
        <p:spPr bwMode="auto">
          <a:xfrm>
            <a:off x="5410200" y="3494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0" name="Text Box 15"/>
          <p:cNvSpPr txBox="1">
            <a:spLocks noChangeAspect="1" noChangeArrowheads="1"/>
          </p:cNvSpPr>
          <p:nvPr/>
        </p:nvSpPr>
        <p:spPr bwMode="auto">
          <a:xfrm>
            <a:off x="4829175" y="3481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1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1</a:t>
            </a:r>
            <a:endParaRPr lang="en-US" altLang="sv-SE"/>
          </a:p>
        </p:txBody>
      </p:sp>
      <p:grpSp>
        <p:nvGrpSpPr>
          <p:cNvPr id="271" name="Group 17"/>
          <p:cNvGrpSpPr>
            <a:grpSpLocks/>
          </p:cNvGrpSpPr>
          <p:nvPr/>
        </p:nvGrpSpPr>
        <p:grpSpPr bwMode="auto">
          <a:xfrm>
            <a:off x="5194300" y="2998780"/>
            <a:ext cx="1130300" cy="279400"/>
            <a:chOff x="8180" y="7260"/>
            <a:chExt cx="860" cy="440"/>
          </a:xfrm>
        </p:grpSpPr>
        <p:sp>
          <p:nvSpPr>
            <p:cNvPr id="272" name="Line 18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3" name="Line 19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4" name="Rectangle 20"/>
          <p:cNvSpPr>
            <a:spLocks noChangeArrowheads="1"/>
          </p:cNvSpPr>
          <p:nvPr/>
        </p:nvSpPr>
        <p:spPr bwMode="auto">
          <a:xfrm>
            <a:off x="5410200" y="27955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75" name="Text Box 21"/>
          <p:cNvSpPr txBox="1">
            <a:spLocks noChangeAspect="1" noChangeArrowheads="1"/>
          </p:cNvSpPr>
          <p:nvPr/>
        </p:nvSpPr>
        <p:spPr bwMode="auto">
          <a:xfrm>
            <a:off x="4829175" y="27828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2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2</a:t>
            </a:r>
            <a:endParaRPr lang="en-US" altLang="sv-SE"/>
          </a:p>
        </p:txBody>
      </p:sp>
      <p:grpSp>
        <p:nvGrpSpPr>
          <p:cNvPr id="276" name="Group 23"/>
          <p:cNvGrpSpPr>
            <a:grpSpLocks/>
          </p:cNvGrpSpPr>
          <p:nvPr/>
        </p:nvGrpSpPr>
        <p:grpSpPr bwMode="auto">
          <a:xfrm>
            <a:off x="5194300" y="2300280"/>
            <a:ext cx="1130300" cy="279400"/>
            <a:chOff x="8180" y="7260"/>
            <a:chExt cx="860" cy="440"/>
          </a:xfrm>
        </p:grpSpPr>
        <p:sp>
          <p:nvSpPr>
            <p:cNvPr id="277" name="Line 24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78" name="Line 25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79" name="Rectangle 26"/>
          <p:cNvSpPr>
            <a:spLocks noChangeArrowheads="1"/>
          </p:cNvSpPr>
          <p:nvPr/>
        </p:nvSpPr>
        <p:spPr bwMode="auto">
          <a:xfrm>
            <a:off x="5410200" y="2097080"/>
            <a:ext cx="714375" cy="698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sv-SE" sz="1200"/>
          </a:p>
          <a:p>
            <a:pPr algn="ctr" eaLnBrk="1" hangingPunct="1"/>
            <a:r>
              <a:rPr lang="sv-SE" altLang="sv-SE" sz="1200"/>
              <a:t>Set-up</a:t>
            </a:r>
          </a:p>
          <a:p>
            <a:pPr algn="ctr" eaLnBrk="1" hangingPunct="1"/>
            <a:r>
              <a:rPr lang="sv-SE" altLang="sv-SE" sz="1200"/>
              <a:t>cell</a:t>
            </a:r>
            <a:endParaRPr lang="en-US" altLang="sv-SE"/>
          </a:p>
        </p:txBody>
      </p:sp>
      <p:sp>
        <p:nvSpPr>
          <p:cNvPr id="280" name="Text Box 27"/>
          <p:cNvSpPr txBox="1">
            <a:spLocks noChangeAspect="1" noChangeArrowheads="1"/>
          </p:cNvSpPr>
          <p:nvPr/>
        </p:nvSpPr>
        <p:spPr bwMode="auto">
          <a:xfrm>
            <a:off x="4829175" y="20843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>
                <a:latin typeface="Helvetica" pitchFamily="34" charset="0"/>
              </a:rPr>
              <a:t>a</a:t>
            </a:r>
            <a:r>
              <a:rPr lang="en-US" altLang="sv-SE" sz="1400" baseline="-25000">
                <a:latin typeface="Helvetica" pitchFamily="34" charset="0"/>
              </a:rPr>
              <a:t>3</a:t>
            </a:r>
          </a:p>
          <a:p>
            <a:pPr eaLnBrk="1" hangingPunct="1"/>
            <a:endParaRPr lang="en-US" altLang="sv-SE" sz="1400" baseline="-25000">
              <a:latin typeface="Helvetica" pitchFamily="34" charset="0"/>
            </a:endParaRPr>
          </a:p>
          <a:p>
            <a:pPr eaLnBrk="1" hangingPunct="1"/>
            <a:r>
              <a:rPr lang="en-US" altLang="sv-SE" sz="1400">
                <a:latin typeface="Helvetica" pitchFamily="34" charset="0"/>
              </a:rPr>
              <a:t>b</a:t>
            </a:r>
            <a:r>
              <a:rPr lang="en-US" altLang="sv-SE" sz="1400" baseline="-25000">
                <a:latin typeface="Helvetica" pitchFamily="34" charset="0"/>
              </a:rPr>
              <a:t>3</a:t>
            </a:r>
            <a:endParaRPr lang="en-US" altLang="sv-SE"/>
          </a:p>
        </p:txBody>
      </p:sp>
      <p:sp>
        <p:nvSpPr>
          <p:cNvPr id="281" name="Text Box 148"/>
          <p:cNvSpPr txBox="1">
            <a:spLocks noChangeAspect="1" noChangeArrowheads="1"/>
          </p:cNvSpPr>
          <p:nvPr/>
        </p:nvSpPr>
        <p:spPr bwMode="auto">
          <a:xfrm>
            <a:off x="5427325" y="1412738"/>
            <a:ext cx="3200400" cy="309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err="1">
                <a:latin typeface="Helvetica" pitchFamily="34" charset="0"/>
              </a:rPr>
              <a:t>C</a:t>
            </a:r>
            <a:r>
              <a:rPr lang="en-US" altLang="sv-SE" sz="1400" baseline="-25000" dirty="0" err="1">
                <a:latin typeface="Helvetica" pitchFamily="34" charset="0"/>
              </a:rPr>
              <a:t>out</a:t>
            </a:r>
            <a:r>
              <a:rPr lang="en-US" altLang="sv-SE" sz="1400" dirty="0">
                <a:latin typeface="Helvetica" pitchFamily="34" charset="0"/>
              </a:rPr>
              <a:t>=G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3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2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1</a:t>
            </a:r>
            <a:r>
              <a:rPr lang="en-US" altLang="sv-SE" sz="1400" dirty="0">
                <a:latin typeface="Helvetica" pitchFamily="34" charset="0"/>
              </a:rPr>
              <a:t>(G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+P</a:t>
            </a:r>
            <a:r>
              <a:rPr lang="en-US" altLang="sv-SE" sz="1400" baseline="-25000" dirty="0">
                <a:latin typeface="Helvetica" pitchFamily="34" charset="0"/>
              </a:rPr>
              <a:t>0</a:t>
            </a:r>
            <a:r>
              <a:rPr lang="en-US" altLang="sv-SE" sz="1400" dirty="0">
                <a:latin typeface="Helvetica" pitchFamily="34" charset="0"/>
              </a:rPr>
              <a:t>C</a:t>
            </a:r>
            <a:r>
              <a:rPr lang="en-US" altLang="sv-SE" sz="1400" baseline="-25000" dirty="0">
                <a:latin typeface="Helvetica" pitchFamily="34" charset="0"/>
              </a:rPr>
              <a:t>in</a:t>
            </a:r>
            <a:r>
              <a:rPr lang="en-US" altLang="sv-SE" sz="1400" dirty="0">
                <a:latin typeface="Helvetica" pitchFamily="34" charset="0"/>
              </a:rPr>
              <a:t>)</a:t>
            </a:r>
            <a:endParaRPr lang="en-US" altLang="sv-SE" sz="1400" dirty="0"/>
          </a:p>
        </p:txBody>
      </p:sp>
      <p:sp>
        <p:nvSpPr>
          <p:cNvPr id="282" name="Line 3"/>
          <p:cNvSpPr>
            <a:spLocks noChangeShapeType="1"/>
          </p:cNvSpPr>
          <p:nvPr/>
        </p:nvSpPr>
        <p:spPr bwMode="auto">
          <a:xfrm>
            <a:off x="7391400" y="1703380"/>
            <a:ext cx="0" cy="3594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83" name="Text Box 10"/>
          <p:cNvSpPr txBox="1">
            <a:spLocks noChangeAspect="1" noChangeArrowheads="1"/>
          </p:cNvSpPr>
          <p:nvPr/>
        </p:nvSpPr>
        <p:spPr bwMode="auto">
          <a:xfrm>
            <a:off x="6393679" y="4192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0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0</a:t>
            </a:r>
            <a:endParaRPr lang="en-US" altLang="sv-SE"/>
          </a:p>
        </p:txBody>
      </p:sp>
      <p:sp>
        <p:nvSpPr>
          <p:cNvPr id="284" name="Text Box 16"/>
          <p:cNvSpPr txBox="1">
            <a:spLocks noChangeAspect="1" noChangeArrowheads="1"/>
          </p:cNvSpPr>
          <p:nvPr/>
        </p:nvSpPr>
        <p:spPr bwMode="auto">
          <a:xfrm>
            <a:off x="6393679" y="3494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1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1</a:t>
            </a:r>
            <a:endParaRPr lang="en-US" altLang="sv-SE"/>
          </a:p>
        </p:txBody>
      </p:sp>
      <p:sp>
        <p:nvSpPr>
          <p:cNvPr id="285" name="Text Box 22"/>
          <p:cNvSpPr txBox="1">
            <a:spLocks noChangeAspect="1" noChangeArrowheads="1"/>
          </p:cNvSpPr>
          <p:nvPr/>
        </p:nvSpPr>
        <p:spPr bwMode="auto">
          <a:xfrm>
            <a:off x="6393679" y="27955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2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2</a:t>
            </a:r>
            <a:endParaRPr lang="en-US" altLang="sv-SE"/>
          </a:p>
        </p:txBody>
      </p:sp>
      <p:sp>
        <p:nvSpPr>
          <p:cNvPr id="286" name="Text Box 28"/>
          <p:cNvSpPr txBox="1">
            <a:spLocks noChangeAspect="1" noChangeArrowheads="1"/>
          </p:cNvSpPr>
          <p:nvPr/>
        </p:nvSpPr>
        <p:spPr bwMode="auto">
          <a:xfrm>
            <a:off x="6393679" y="2097080"/>
            <a:ext cx="473075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g</a:t>
            </a:r>
            <a:r>
              <a:rPr lang="en-US" altLang="sv-SE" sz="1400" baseline="-25000"/>
              <a:t>3</a:t>
            </a:r>
          </a:p>
          <a:p>
            <a:pPr eaLnBrk="1" hangingPunct="1"/>
            <a:endParaRPr lang="en-US" altLang="sv-SE" sz="1400" baseline="-25000"/>
          </a:p>
          <a:p>
            <a:pPr eaLnBrk="1" hangingPunct="1"/>
            <a:r>
              <a:rPr lang="en-US" altLang="sv-SE" sz="1400"/>
              <a:t>p</a:t>
            </a:r>
            <a:r>
              <a:rPr lang="en-US" altLang="sv-SE" sz="1400" baseline="-25000"/>
              <a:t>3</a:t>
            </a:r>
            <a:endParaRPr lang="en-US" altLang="sv-SE"/>
          </a:p>
        </p:txBody>
      </p:sp>
      <p:grpSp>
        <p:nvGrpSpPr>
          <p:cNvPr id="287" name="Group 29"/>
          <p:cNvGrpSpPr>
            <a:grpSpLocks/>
          </p:cNvGrpSpPr>
          <p:nvPr/>
        </p:nvGrpSpPr>
        <p:grpSpPr bwMode="auto">
          <a:xfrm>
            <a:off x="6705600" y="4395780"/>
            <a:ext cx="1130300" cy="279400"/>
            <a:chOff x="8180" y="7260"/>
            <a:chExt cx="860" cy="440"/>
          </a:xfrm>
        </p:grpSpPr>
        <p:sp>
          <p:nvSpPr>
            <p:cNvPr id="288" name="Line 30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89" name="Line 31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0" name="Group 32"/>
          <p:cNvGrpSpPr>
            <a:grpSpLocks/>
          </p:cNvGrpSpPr>
          <p:nvPr/>
        </p:nvGrpSpPr>
        <p:grpSpPr bwMode="auto">
          <a:xfrm>
            <a:off x="6705600" y="3697280"/>
            <a:ext cx="1130300" cy="279400"/>
            <a:chOff x="8180" y="7260"/>
            <a:chExt cx="860" cy="440"/>
          </a:xfrm>
        </p:grpSpPr>
        <p:sp>
          <p:nvSpPr>
            <p:cNvPr id="291" name="Line 33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2" name="Line 34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3" name="Group 35"/>
          <p:cNvGrpSpPr>
            <a:grpSpLocks/>
          </p:cNvGrpSpPr>
          <p:nvPr/>
        </p:nvGrpSpPr>
        <p:grpSpPr bwMode="auto">
          <a:xfrm>
            <a:off x="6705600" y="2998780"/>
            <a:ext cx="1130300" cy="279400"/>
            <a:chOff x="8180" y="7260"/>
            <a:chExt cx="860" cy="440"/>
          </a:xfrm>
        </p:grpSpPr>
        <p:sp>
          <p:nvSpPr>
            <p:cNvPr id="294" name="Line 36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5" name="Line 37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296" name="Group 38"/>
          <p:cNvGrpSpPr>
            <a:grpSpLocks/>
          </p:cNvGrpSpPr>
          <p:nvPr/>
        </p:nvGrpSpPr>
        <p:grpSpPr bwMode="auto">
          <a:xfrm>
            <a:off x="6705600" y="2300280"/>
            <a:ext cx="1130300" cy="279400"/>
            <a:chOff x="8180" y="7260"/>
            <a:chExt cx="860" cy="440"/>
          </a:xfrm>
        </p:grpSpPr>
        <p:sp>
          <p:nvSpPr>
            <p:cNvPr id="297" name="Line 39"/>
            <p:cNvSpPr>
              <a:spLocks noChangeShapeType="1"/>
            </p:cNvSpPr>
            <p:nvPr/>
          </p:nvSpPr>
          <p:spPr bwMode="auto">
            <a:xfrm>
              <a:off x="8180" y="726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98" name="Line 40"/>
            <p:cNvSpPr>
              <a:spLocks noChangeShapeType="1"/>
            </p:cNvSpPr>
            <p:nvPr/>
          </p:nvSpPr>
          <p:spPr bwMode="auto">
            <a:xfrm>
              <a:off x="8180" y="7700"/>
              <a:ext cx="8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299" name="Rectangle 41"/>
          <p:cNvSpPr>
            <a:spLocks noChangeArrowheads="1"/>
          </p:cNvSpPr>
          <p:nvPr/>
        </p:nvSpPr>
        <p:spPr bwMode="auto">
          <a:xfrm>
            <a:off x="6946900" y="2033580"/>
            <a:ext cx="939800" cy="2959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vert270" anchor="ctr" anchorCtr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v-SE" altLang="sv-SE" dirty="0" smtClean="0"/>
              <a:t>4-bit </a:t>
            </a:r>
            <a:r>
              <a:rPr lang="sv-SE" altLang="sv-SE" dirty="0" err="1" smtClean="0"/>
              <a:t>ripple-carry</a:t>
            </a:r>
            <a:r>
              <a:rPr lang="sv-SE" altLang="sv-SE" dirty="0" smtClean="0"/>
              <a:t> block</a:t>
            </a:r>
            <a:endParaRPr lang="sv-SE" altLang="sv-SE" dirty="0"/>
          </a:p>
        </p:txBody>
      </p:sp>
      <p:sp>
        <p:nvSpPr>
          <p:cNvPr id="300" name="Text Box 42"/>
          <p:cNvSpPr txBox="1">
            <a:spLocks noChangeAspect="1" noChangeArrowheads="1"/>
          </p:cNvSpPr>
          <p:nvPr/>
        </p:nvSpPr>
        <p:spPr bwMode="auto">
          <a:xfrm>
            <a:off x="7204075" y="5259380"/>
            <a:ext cx="4476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600"/>
              <a:t>c</a:t>
            </a:r>
            <a:r>
              <a:rPr lang="en-US" altLang="sv-SE" sz="1600" baseline="-25000"/>
              <a:t>in</a:t>
            </a:r>
            <a:endParaRPr lang="en-US" altLang="sv-SE"/>
          </a:p>
        </p:txBody>
      </p:sp>
      <p:sp>
        <p:nvSpPr>
          <p:cNvPr id="301" name="Text Box 148"/>
          <p:cNvSpPr txBox="1">
            <a:spLocks noChangeAspect="1" noChangeArrowheads="1"/>
          </p:cNvSpPr>
          <p:nvPr/>
        </p:nvSpPr>
        <p:spPr bwMode="auto">
          <a:xfrm>
            <a:off x="4416383" y="5553067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Helvetica" pitchFamily="34" charset="0"/>
              </a:rPr>
              <a:t>However, there is a solution! MOSFET blocks can be rearranged in the schematic with same functionality.</a:t>
            </a:r>
            <a:endParaRPr lang="en-US" altLang="sv-SE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036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mtClean="0"/>
              <a:t>Gate Matrix Layout</a:t>
            </a:r>
            <a:endParaRPr lang="en-US" altLang="sv-SE" smtClean="0"/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1919288" y="3173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2332038" y="2619375"/>
            <a:ext cx="157162" cy="269875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2886075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3454400" y="2646363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4022725" y="2605088"/>
            <a:ext cx="157163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4578350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5146675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5" name="Rectangle 12"/>
          <p:cNvSpPr>
            <a:spLocks noChangeArrowheads="1"/>
          </p:cNvSpPr>
          <p:nvPr/>
        </p:nvSpPr>
        <p:spPr bwMode="auto">
          <a:xfrm>
            <a:off x="5715000" y="2605088"/>
            <a:ext cx="155575" cy="2700337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6" name="Rectangle 13"/>
          <p:cNvSpPr>
            <a:spLocks noChangeArrowheads="1"/>
          </p:cNvSpPr>
          <p:nvPr/>
        </p:nvSpPr>
        <p:spPr bwMode="auto">
          <a:xfrm>
            <a:off x="6269038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7" name="Rectangle 14"/>
          <p:cNvSpPr>
            <a:spLocks noChangeArrowheads="1"/>
          </p:cNvSpPr>
          <p:nvPr/>
        </p:nvSpPr>
        <p:spPr bwMode="auto">
          <a:xfrm>
            <a:off x="6837363" y="2632075"/>
            <a:ext cx="155575" cy="2700338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8" name="Rectangle 15"/>
          <p:cNvSpPr>
            <a:spLocks noChangeArrowheads="1"/>
          </p:cNvSpPr>
          <p:nvPr/>
        </p:nvSpPr>
        <p:spPr bwMode="auto">
          <a:xfrm>
            <a:off x="1763713" y="2746375"/>
            <a:ext cx="581183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19" name="Rectangle 16"/>
          <p:cNvSpPr>
            <a:spLocks noChangeArrowheads="1"/>
          </p:cNvSpPr>
          <p:nvPr/>
        </p:nvSpPr>
        <p:spPr bwMode="auto">
          <a:xfrm>
            <a:off x="1792288" y="5062538"/>
            <a:ext cx="5811837" cy="128587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0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1" name="Text Box 18"/>
          <p:cNvSpPr txBox="1">
            <a:spLocks noChangeArrowheads="1"/>
          </p:cNvSpPr>
          <p:nvPr/>
        </p:nvSpPr>
        <p:spPr bwMode="auto">
          <a:xfrm>
            <a:off x="2195513" y="2276475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1522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1523" name="Text Box 20"/>
          <p:cNvSpPr txBox="1">
            <a:spLocks noChangeArrowheads="1"/>
          </p:cNvSpPr>
          <p:nvPr/>
        </p:nvSpPr>
        <p:spPr bwMode="auto">
          <a:xfrm>
            <a:off x="7661540" y="2639034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4" name="Text Box 21"/>
          <p:cNvSpPr txBox="1">
            <a:spLocks noChangeArrowheads="1"/>
          </p:cNvSpPr>
          <p:nvPr/>
        </p:nvSpPr>
        <p:spPr bwMode="auto">
          <a:xfrm>
            <a:off x="7661540" y="4978162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1525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6" name="Rectangle 23"/>
          <p:cNvSpPr>
            <a:spLocks noChangeArrowheads="1"/>
          </p:cNvSpPr>
          <p:nvPr/>
        </p:nvSpPr>
        <p:spPr bwMode="auto">
          <a:xfrm>
            <a:off x="7173913" y="3286125"/>
            <a:ext cx="112712" cy="137953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7" name="Rectangle 24"/>
          <p:cNvSpPr>
            <a:spLocks noChangeArrowheads="1"/>
          </p:cNvSpPr>
          <p:nvPr/>
        </p:nvSpPr>
        <p:spPr bwMode="auto">
          <a:xfrm>
            <a:off x="71707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8" name="Rectangle 25"/>
          <p:cNvSpPr>
            <a:spLocks noChangeArrowheads="1"/>
          </p:cNvSpPr>
          <p:nvPr/>
        </p:nvSpPr>
        <p:spPr bwMode="auto">
          <a:xfrm>
            <a:off x="2351088" y="38830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29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0" name="Rectangle 27"/>
          <p:cNvSpPr>
            <a:spLocks noChangeArrowheads="1"/>
          </p:cNvSpPr>
          <p:nvPr/>
        </p:nvSpPr>
        <p:spPr bwMode="auto">
          <a:xfrm>
            <a:off x="655796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1" name="Rectangle 28"/>
          <p:cNvSpPr>
            <a:spLocks noChangeArrowheads="1"/>
          </p:cNvSpPr>
          <p:nvPr/>
        </p:nvSpPr>
        <p:spPr bwMode="auto">
          <a:xfrm>
            <a:off x="6018213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2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3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4" name="Rectangle 31"/>
          <p:cNvSpPr>
            <a:spLocks noChangeArrowheads="1"/>
          </p:cNvSpPr>
          <p:nvPr/>
        </p:nvSpPr>
        <p:spPr bwMode="auto">
          <a:xfrm>
            <a:off x="42989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5" name="Rectangle 32"/>
          <p:cNvSpPr>
            <a:spLocks noChangeArrowheads="1"/>
          </p:cNvSpPr>
          <p:nvPr/>
        </p:nvSpPr>
        <p:spPr bwMode="auto">
          <a:xfrm>
            <a:off x="37592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6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7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8" name="Rectangle 35"/>
          <p:cNvSpPr>
            <a:spLocks noChangeArrowheads="1"/>
          </p:cNvSpPr>
          <p:nvPr/>
        </p:nvSpPr>
        <p:spPr bwMode="auto">
          <a:xfrm>
            <a:off x="6572250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39" name="Rectangle 36"/>
          <p:cNvSpPr>
            <a:spLocks noChangeArrowheads="1"/>
          </p:cNvSpPr>
          <p:nvPr/>
        </p:nvSpPr>
        <p:spPr bwMode="auto">
          <a:xfrm>
            <a:off x="6003925" y="3286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0" name="Rectangle 37"/>
          <p:cNvSpPr>
            <a:spLocks noChangeArrowheads="1"/>
          </p:cNvSpPr>
          <p:nvPr/>
        </p:nvSpPr>
        <p:spPr bwMode="auto">
          <a:xfrm>
            <a:off x="5464175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1" name="Rectangle 38"/>
          <p:cNvSpPr>
            <a:spLocks noChangeArrowheads="1"/>
          </p:cNvSpPr>
          <p:nvPr/>
        </p:nvSpPr>
        <p:spPr bwMode="auto">
          <a:xfrm>
            <a:off x="4881563" y="3286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2" name="Rectangle 39"/>
          <p:cNvSpPr>
            <a:spLocks noChangeArrowheads="1"/>
          </p:cNvSpPr>
          <p:nvPr/>
        </p:nvSpPr>
        <p:spPr bwMode="auto">
          <a:xfrm>
            <a:off x="43418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3" name="Rectangle 40"/>
          <p:cNvSpPr>
            <a:spLocks noChangeArrowheads="1"/>
          </p:cNvSpPr>
          <p:nvPr/>
        </p:nvSpPr>
        <p:spPr bwMode="auto">
          <a:xfrm>
            <a:off x="374491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4" name="Rectangle 41"/>
          <p:cNvSpPr>
            <a:spLocks noChangeArrowheads="1"/>
          </p:cNvSpPr>
          <p:nvPr/>
        </p:nvSpPr>
        <p:spPr bwMode="auto">
          <a:xfrm>
            <a:off x="32051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5" name="Rectangle 42"/>
          <p:cNvSpPr>
            <a:spLocks noChangeArrowheads="1"/>
          </p:cNvSpPr>
          <p:nvPr/>
        </p:nvSpPr>
        <p:spPr bwMode="auto">
          <a:xfrm>
            <a:off x="2608263" y="3300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6" name="Rectangle 43"/>
          <p:cNvSpPr>
            <a:spLocks noChangeArrowheads="1"/>
          </p:cNvSpPr>
          <p:nvPr/>
        </p:nvSpPr>
        <p:spPr bwMode="auto">
          <a:xfrm>
            <a:off x="2052638" y="3300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1547" name="Line 44"/>
          <p:cNvSpPr>
            <a:spLocks noChangeShapeType="1"/>
          </p:cNvSpPr>
          <p:nvPr/>
        </p:nvSpPr>
        <p:spPr bwMode="auto">
          <a:xfrm flipV="1">
            <a:off x="2119313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8" name="Line 45"/>
          <p:cNvSpPr>
            <a:spLocks noChangeShapeType="1"/>
          </p:cNvSpPr>
          <p:nvPr/>
        </p:nvSpPr>
        <p:spPr bwMode="auto">
          <a:xfrm flipV="1">
            <a:off x="38100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49" name="Line 46"/>
          <p:cNvSpPr>
            <a:spLocks noChangeShapeType="1"/>
          </p:cNvSpPr>
          <p:nvPr/>
        </p:nvSpPr>
        <p:spPr bwMode="auto">
          <a:xfrm flipV="1">
            <a:off x="32273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0" name="Line 47"/>
          <p:cNvSpPr>
            <a:spLocks noChangeShapeType="1"/>
          </p:cNvSpPr>
          <p:nvPr/>
        </p:nvSpPr>
        <p:spPr bwMode="auto">
          <a:xfrm flipV="1">
            <a:off x="4364038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1" name="Line 48"/>
          <p:cNvSpPr>
            <a:spLocks noChangeShapeType="1"/>
          </p:cNvSpPr>
          <p:nvPr/>
        </p:nvSpPr>
        <p:spPr bwMode="auto">
          <a:xfrm flipV="1">
            <a:off x="496093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2" name="Line 49"/>
          <p:cNvSpPr>
            <a:spLocks noChangeShapeType="1"/>
          </p:cNvSpPr>
          <p:nvPr/>
        </p:nvSpPr>
        <p:spPr bwMode="auto">
          <a:xfrm flipV="1">
            <a:off x="5500688" y="422433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3" name="Line 50"/>
          <p:cNvSpPr>
            <a:spLocks noChangeShapeType="1"/>
          </p:cNvSpPr>
          <p:nvPr/>
        </p:nvSpPr>
        <p:spPr bwMode="auto">
          <a:xfrm flipV="1">
            <a:off x="6083300" y="4522788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4" name="Line 51"/>
          <p:cNvSpPr>
            <a:spLocks noChangeShapeType="1"/>
          </p:cNvSpPr>
          <p:nvPr/>
        </p:nvSpPr>
        <p:spPr bwMode="auto">
          <a:xfrm flipV="1">
            <a:off x="6624638" y="4522788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5" name="Line 52"/>
          <p:cNvSpPr>
            <a:spLocks noChangeShapeType="1"/>
          </p:cNvSpPr>
          <p:nvPr/>
        </p:nvSpPr>
        <p:spPr bwMode="auto">
          <a:xfrm>
            <a:off x="2090738" y="48498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6" name="Line 53"/>
          <p:cNvSpPr>
            <a:spLocks noChangeShapeType="1"/>
          </p:cNvSpPr>
          <p:nvPr/>
        </p:nvSpPr>
        <p:spPr bwMode="auto">
          <a:xfrm>
            <a:off x="4321175" y="4849813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7" name="Line 54"/>
          <p:cNvSpPr>
            <a:spLocks noChangeShapeType="1"/>
          </p:cNvSpPr>
          <p:nvPr/>
        </p:nvSpPr>
        <p:spPr bwMode="auto">
          <a:xfrm>
            <a:off x="3194050" y="425291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8" name="Line 55"/>
          <p:cNvSpPr>
            <a:spLocks noChangeShapeType="1"/>
          </p:cNvSpPr>
          <p:nvPr/>
        </p:nvSpPr>
        <p:spPr bwMode="auto">
          <a:xfrm>
            <a:off x="5459413" y="425291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59" name="Line 56"/>
          <p:cNvSpPr>
            <a:spLocks noChangeShapeType="1"/>
          </p:cNvSpPr>
          <p:nvPr/>
        </p:nvSpPr>
        <p:spPr bwMode="auto">
          <a:xfrm flipV="1">
            <a:off x="26590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0" name="Line 57"/>
          <p:cNvSpPr>
            <a:spLocks noChangeShapeType="1"/>
          </p:cNvSpPr>
          <p:nvPr/>
        </p:nvSpPr>
        <p:spPr bwMode="auto">
          <a:xfrm flipV="1">
            <a:off x="4406900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1" name="Line 58"/>
          <p:cNvSpPr>
            <a:spLocks noChangeShapeType="1"/>
          </p:cNvSpPr>
          <p:nvPr/>
        </p:nvSpPr>
        <p:spPr bwMode="auto">
          <a:xfrm flipV="1">
            <a:off x="493236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2" name="Line 59"/>
          <p:cNvSpPr>
            <a:spLocks noChangeShapeType="1"/>
          </p:cNvSpPr>
          <p:nvPr/>
        </p:nvSpPr>
        <p:spPr bwMode="auto">
          <a:xfrm flipV="1">
            <a:off x="6653213" y="335756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3" name="Line 60"/>
          <p:cNvSpPr>
            <a:spLocks noChangeShapeType="1"/>
          </p:cNvSpPr>
          <p:nvPr/>
        </p:nvSpPr>
        <p:spPr bwMode="auto">
          <a:xfrm>
            <a:off x="2659063" y="3670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4" name="Line 61"/>
          <p:cNvSpPr>
            <a:spLocks noChangeShapeType="1"/>
          </p:cNvSpPr>
          <p:nvPr/>
        </p:nvSpPr>
        <p:spPr bwMode="auto">
          <a:xfrm>
            <a:off x="4889500" y="3670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5" name="Line 62"/>
          <p:cNvSpPr>
            <a:spLocks noChangeShapeType="1"/>
          </p:cNvSpPr>
          <p:nvPr/>
        </p:nvSpPr>
        <p:spPr bwMode="auto">
          <a:xfrm>
            <a:off x="2076450" y="3087688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6" name="Line 63"/>
          <p:cNvSpPr>
            <a:spLocks noChangeShapeType="1"/>
          </p:cNvSpPr>
          <p:nvPr/>
        </p:nvSpPr>
        <p:spPr bwMode="auto">
          <a:xfrm>
            <a:off x="3781425" y="3073400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7" name="Line 64"/>
          <p:cNvSpPr>
            <a:spLocks noChangeShapeType="1"/>
          </p:cNvSpPr>
          <p:nvPr/>
        </p:nvSpPr>
        <p:spPr bwMode="auto">
          <a:xfrm flipV="1">
            <a:off x="211931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8" name="Line 65"/>
          <p:cNvSpPr>
            <a:spLocks noChangeShapeType="1"/>
          </p:cNvSpPr>
          <p:nvPr/>
        </p:nvSpPr>
        <p:spPr bwMode="auto">
          <a:xfrm flipV="1">
            <a:off x="327025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69" name="Line 66"/>
          <p:cNvSpPr>
            <a:spLocks noChangeShapeType="1"/>
          </p:cNvSpPr>
          <p:nvPr/>
        </p:nvSpPr>
        <p:spPr bwMode="auto">
          <a:xfrm flipV="1">
            <a:off x="3810000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0" name="Line 67"/>
          <p:cNvSpPr>
            <a:spLocks noChangeShapeType="1"/>
          </p:cNvSpPr>
          <p:nvPr/>
        </p:nvSpPr>
        <p:spPr bwMode="auto">
          <a:xfrm flipV="1">
            <a:off x="6070600" y="2860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1" name="Line 68"/>
          <p:cNvSpPr>
            <a:spLocks noChangeShapeType="1"/>
          </p:cNvSpPr>
          <p:nvPr/>
        </p:nvSpPr>
        <p:spPr bwMode="auto">
          <a:xfrm flipV="1">
            <a:off x="5529263" y="3059113"/>
            <a:ext cx="0" cy="35560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1573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71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72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Here is the resulting layout!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53547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dirty="0" smtClean="0"/>
              <a:t>Gate Matrix Layout</a:t>
            </a:r>
            <a:endParaRPr lang="en-US" altLang="sv-SE" dirty="0" smtClean="0"/>
          </a:p>
        </p:txBody>
      </p:sp>
      <p:sp>
        <p:nvSpPr>
          <p:cNvPr id="22531" name="Text Box 18"/>
          <p:cNvSpPr txBox="1">
            <a:spLocks noChangeArrowheads="1"/>
          </p:cNvSpPr>
          <p:nvPr/>
        </p:nvSpPr>
        <p:spPr bwMode="auto">
          <a:xfrm>
            <a:off x="2195513" y="1928864"/>
            <a:ext cx="5983287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/>
              <a:t>Cin       P1      G1       P2      G2        P3      G3       P4       G4</a:t>
            </a:r>
          </a:p>
          <a:p>
            <a:pPr eaLnBrk="1" hangingPunct="1"/>
            <a:endParaRPr lang="en-US" altLang="sv-SE"/>
          </a:p>
        </p:txBody>
      </p:sp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7567534" y="2275391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VDD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4" name="Text Box 21"/>
          <p:cNvSpPr txBox="1">
            <a:spLocks noChangeArrowheads="1"/>
          </p:cNvSpPr>
          <p:nvPr/>
        </p:nvSpPr>
        <p:spPr bwMode="auto">
          <a:xfrm>
            <a:off x="7567534" y="5298096"/>
            <a:ext cx="723900" cy="412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/>
              <a:t>VSS</a:t>
            </a:r>
          </a:p>
          <a:p>
            <a:pPr eaLnBrk="1" hangingPunct="1"/>
            <a:endParaRPr lang="en-US" altLang="sv-SE" dirty="0"/>
          </a:p>
        </p:txBody>
      </p:sp>
      <p:sp>
        <p:nvSpPr>
          <p:cNvPr id="22536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2538" name="Rectangle 4"/>
          <p:cNvSpPr>
            <a:spLocks noChangeArrowheads="1"/>
          </p:cNvSpPr>
          <p:nvPr/>
        </p:nvSpPr>
        <p:spPr bwMode="auto">
          <a:xfrm>
            <a:off x="1919288" y="3175000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39" name="Rectangle 5"/>
          <p:cNvSpPr>
            <a:spLocks noChangeArrowheads="1"/>
          </p:cNvSpPr>
          <p:nvPr/>
        </p:nvSpPr>
        <p:spPr bwMode="auto">
          <a:xfrm>
            <a:off x="1919288" y="4367213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0" name="Rectangle 4"/>
          <p:cNvSpPr>
            <a:spLocks noChangeArrowheads="1"/>
          </p:cNvSpPr>
          <p:nvPr/>
        </p:nvSpPr>
        <p:spPr bwMode="auto">
          <a:xfrm>
            <a:off x="1919288" y="2792413"/>
            <a:ext cx="5472112" cy="368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1" name="Rectangle 5"/>
          <p:cNvSpPr>
            <a:spLocks noChangeArrowheads="1"/>
          </p:cNvSpPr>
          <p:nvPr/>
        </p:nvSpPr>
        <p:spPr bwMode="auto">
          <a:xfrm>
            <a:off x="1919288" y="4738688"/>
            <a:ext cx="5472112" cy="3683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42" name="Group 82"/>
          <p:cNvGrpSpPr>
            <a:grpSpLocks/>
          </p:cNvGrpSpPr>
          <p:nvPr/>
        </p:nvGrpSpPr>
        <p:grpSpPr bwMode="auto">
          <a:xfrm>
            <a:off x="2332038" y="2633663"/>
            <a:ext cx="4660900" cy="2597150"/>
            <a:chOff x="2332038" y="2605088"/>
            <a:chExt cx="4660900" cy="2713037"/>
          </a:xfrm>
        </p:grpSpPr>
        <p:sp>
          <p:nvSpPr>
            <p:cNvPr id="22625" name="Rectangle 6"/>
            <p:cNvSpPr>
              <a:spLocks noChangeArrowheads="1"/>
            </p:cNvSpPr>
            <p:nvPr/>
          </p:nvSpPr>
          <p:spPr bwMode="auto">
            <a:xfrm>
              <a:off x="2332038" y="2619375"/>
              <a:ext cx="157162" cy="269875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6" name="Rectangle 7"/>
            <p:cNvSpPr>
              <a:spLocks noChangeArrowheads="1"/>
            </p:cNvSpPr>
            <p:nvPr/>
          </p:nvSpPr>
          <p:spPr bwMode="auto">
            <a:xfrm>
              <a:off x="2886075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7" name="Rectangle 8"/>
            <p:cNvSpPr>
              <a:spLocks noChangeArrowheads="1"/>
            </p:cNvSpPr>
            <p:nvPr/>
          </p:nvSpPr>
          <p:spPr bwMode="auto">
            <a:xfrm>
              <a:off x="3454400" y="2605088"/>
              <a:ext cx="157163" cy="270033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8" name="Rectangle 9"/>
            <p:cNvSpPr>
              <a:spLocks noChangeArrowheads="1"/>
            </p:cNvSpPr>
            <p:nvPr/>
          </p:nvSpPr>
          <p:spPr bwMode="auto">
            <a:xfrm>
              <a:off x="4022725" y="2605088"/>
              <a:ext cx="157163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9" name="Rectangle 10"/>
            <p:cNvSpPr>
              <a:spLocks noChangeArrowheads="1"/>
            </p:cNvSpPr>
            <p:nvPr/>
          </p:nvSpPr>
          <p:spPr bwMode="auto">
            <a:xfrm>
              <a:off x="4578350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0" name="Rectangle 11"/>
            <p:cNvSpPr>
              <a:spLocks noChangeArrowheads="1"/>
            </p:cNvSpPr>
            <p:nvPr/>
          </p:nvSpPr>
          <p:spPr bwMode="auto">
            <a:xfrm>
              <a:off x="5146675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1" name="Rectangle 12"/>
            <p:cNvSpPr>
              <a:spLocks noChangeArrowheads="1"/>
            </p:cNvSpPr>
            <p:nvPr/>
          </p:nvSpPr>
          <p:spPr bwMode="auto">
            <a:xfrm>
              <a:off x="5715000" y="2605088"/>
              <a:ext cx="155575" cy="27003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2" name="Rectangle 13"/>
            <p:cNvSpPr>
              <a:spLocks noChangeArrowheads="1"/>
            </p:cNvSpPr>
            <p:nvPr/>
          </p:nvSpPr>
          <p:spPr bwMode="auto">
            <a:xfrm>
              <a:off x="6269038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33" name="Rectangle 14"/>
            <p:cNvSpPr>
              <a:spLocks noChangeArrowheads="1"/>
            </p:cNvSpPr>
            <p:nvPr/>
          </p:nvSpPr>
          <p:spPr bwMode="auto">
            <a:xfrm>
              <a:off x="6837363" y="2605088"/>
              <a:ext cx="155575" cy="2700339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1763713" y="2260600"/>
            <a:ext cx="5811837" cy="296863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1792288" y="5295900"/>
            <a:ext cx="5811837" cy="304800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5" name="Rectangle 27"/>
          <p:cNvSpPr>
            <a:spLocks noChangeArrowheads="1"/>
          </p:cNvSpPr>
          <p:nvPr/>
        </p:nvSpPr>
        <p:spPr bwMode="auto">
          <a:xfrm>
            <a:off x="655796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6" name="Rectangle 28"/>
          <p:cNvSpPr>
            <a:spLocks noChangeArrowheads="1"/>
          </p:cNvSpPr>
          <p:nvPr/>
        </p:nvSpPr>
        <p:spPr bwMode="auto">
          <a:xfrm>
            <a:off x="6018213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7" name="Rectangle 31"/>
          <p:cNvSpPr>
            <a:spLocks noChangeArrowheads="1"/>
          </p:cNvSpPr>
          <p:nvPr/>
        </p:nvSpPr>
        <p:spPr bwMode="auto">
          <a:xfrm>
            <a:off x="429895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8" name="Rectangle 32"/>
          <p:cNvSpPr>
            <a:spLocks noChangeArrowheads="1"/>
          </p:cNvSpPr>
          <p:nvPr/>
        </p:nvSpPr>
        <p:spPr bwMode="auto">
          <a:xfrm>
            <a:off x="3759200" y="4865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49" name="Rectangle 34"/>
          <p:cNvSpPr>
            <a:spLocks noChangeArrowheads="1"/>
          </p:cNvSpPr>
          <p:nvPr/>
        </p:nvSpPr>
        <p:spPr bwMode="auto">
          <a:xfrm>
            <a:off x="2052638" y="4851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0" name="Rectangle 35"/>
          <p:cNvSpPr>
            <a:spLocks noChangeArrowheads="1"/>
          </p:cNvSpPr>
          <p:nvPr/>
        </p:nvSpPr>
        <p:spPr bwMode="auto">
          <a:xfrm>
            <a:off x="6572250" y="3200400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1" name="Rectangle 36"/>
          <p:cNvSpPr>
            <a:spLocks noChangeArrowheads="1"/>
          </p:cNvSpPr>
          <p:nvPr/>
        </p:nvSpPr>
        <p:spPr bwMode="auto">
          <a:xfrm>
            <a:off x="6003925" y="29051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2" name="Rectangle 37"/>
          <p:cNvSpPr>
            <a:spLocks noChangeArrowheads="1"/>
          </p:cNvSpPr>
          <p:nvPr/>
        </p:nvSpPr>
        <p:spPr bwMode="auto">
          <a:xfrm>
            <a:off x="5464175" y="2905125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3" name="Rectangle 38"/>
          <p:cNvSpPr>
            <a:spLocks noChangeArrowheads="1"/>
          </p:cNvSpPr>
          <p:nvPr/>
        </p:nvSpPr>
        <p:spPr bwMode="auto">
          <a:xfrm>
            <a:off x="4881563" y="3200400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4" name="Rectangle 39"/>
          <p:cNvSpPr>
            <a:spLocks noChangeArrowheads="1"/>
          </p:cNvSpPr>
          <p:nvPr/>
        </p:nvSpPr>
        <p:spPr bwMode="auto">
          <a:xfrm>
            <a:off x="434181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5" name="Rectangle 40"/>
          <p:cNvSpPr>
            <a:spLocks noChangeArrowheads="1"/>
          </p:cNvSpPr>
          <p:nvPr/>
        </p:nvSpPr>
        <p:spPr bwMode="auto">
          <a:xfrm>
            <a:off x="374491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6" name="Rectangle 41"/>
          <p:cNvSpPr>
            <a:spLocks noChangeArrowheads="1"/>
          </p:cNvSpPr>
          <p:nvPr/>
        </p:nvSpPr>
        <p:spPr bwMode="auto">
          <a:xfrm>
            <a:off x="3205163" y="29194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7" name="Rectangle 42"/>
          <p:cNvSpPr>
            <a:spLocks noChangeArrowheads="1"/>
          </p:cNvSpPr>
          <p:nvPr/>
        </p:nvSpPr>
        <p:spPr bwMode="auto">
          <a:xfrm>
            <a:off x="2608263" y="3214688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8" name="Rectangle 43"/>
          <p:cNvSpPr>
            <a:spLocks noChangeArrowheads="1"/>
          </p:cNvSpPr>
          <p:nvPr/>
        </p:nvSpPr>
        <p:spPr bwMode="auto">
          <a:xfrm>
            <a:off x="20526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59" name="Line 51"/>
          <p:cNvSpPr>
            <a:spLocks noChangeShapeType="1"/>
          </p:cNvSpPr>
          <p:nvPr/>
        </p:nvSpPr>
        <p:spPr bwMode="auto">
          <a:xfrm flipV="1">
            <a:off x="6624638" y="4894263"/>
            <a:ext cx="0" cy="554037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0" name="Line 52"/>
          <p:cNvSpPr>
            <a:spLocks noChangeShapeType="1"/>
          </p:cNvSpPr>
          <p:nvPr/>
        </p:nvSpPr>
        <p:spPr bwMode="auto">
          <a:xfrm>
            <a:off x="2100263" y="49577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1" name="Line 53"/>
          <p:cNvSpPr>
            <a:spLocks noChangeShapeType="1"/>
          </p:cNvSpPr>
          <p:nvPr/>
        </p:nvSpPr>
        <p:spPr bwMode="auto">
          <a:xfrm>
            <a:off x="4321175" y="4935538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2" name="Line 60"/>
          <p:cNvSpPr>
            <a:spLocks noChangeShapeType="1"/>
          </p:cNvSpPr>
          <p:nvPr/>
        </p:nvSpPr>
        <p:spPr bwMode="auto">
          <a:xfrm>
            <a:off x="2659063" y="3289300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3" name="Line 61"/>
          <p:cNvSpPr>
            <a:spLocks noChangeShapeType="1"/>
          </p:cNvSpPr>
          <p:nvPr/>
        </p:nvSpPr>
        <p:spPr bwMode="auto">
          <a:xfrm>
            <a:off x="4889500" y="3289300"/>
            <a:ext cx="1804988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4" name="Line 62"/>
          <p:cNvSpPr>
            <a:spLocks noChangeShapeType="1"/>
          </p:cNvSpPr>
          <p:nvPr/>
        </p:nvSpPr>
        <p:spPr bwMode="auto">
          <a:xfrm>
            <a:off x="2076450" y="3001963"/>
            <a:ext cx="125095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5" name="Line 63"/>
          <p:cNvSpPr>
            <a:spLocks noChangeShapeType="1"/>
          </p:cNvSpPr>
          <p:nvPr/>
        </p:nvSpPr>
        <p:spPr bwMode="auto">
          <a:xfrm>
            <a:off x="3781425" y="2987675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6" name="Line 67"/>
          <p:cNvSpPr>
            <a:spLocks noChangeShapeType="1"/>
          </p:cNvSpPr>
          <p:nvPr/>
        </p:nvSpPr>
        <p:spPr bwMode="auto">
          <a:xfrm flipV="1">
            <a:off x="6070600" y="2479675"/>
            <a:ext cx="0" cy="554038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67" name="Rectangle 29"/>
          <p:cNvSpPr>
            <a:spLocks noChangeArrowheads="1"/>
          </p:cNvSpPr>
          <p:nvPr/>
        </p:nvSpPr>
        <p:spPr bwMode="auto">
          <a:xfrm>
            <a:off x="5435600" y="4479925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8" name="Rectangle 30"/>
          <p:cNvSpPr>
            <a:spLocks noChangeArrowheads="1"/>
          </p:cNvSpPr>
          <p:nvPr/>
        </p:nvSpPr>
        <p:spPr bwMode="auto">
          <a:xfrm>
            <a:off x="489585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69" name="Rectangle 33"/>
          <p:cNvSpPr>
            <a:spLocks noChangeArrowheads="1"/>
          </p:cNvSpPr>
          <p:nvPr/>
        </p:nvSpPr>
        <p:spPr bwMode="auto">
          <a:xfrm>
            <a:off x="3162300" y="4494213"/>
            <a:ext cx="127000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0" name="Rectangle 34"/>
          <p:cNvSpPr>
            <a:spLocks noChangeArrowheads="1"/>
          </p:cNvSpPr>
          <p:nvPr/>
        </p:nvSpPr>
        <p:spPr bwMode="auto">
          <a:xfrm>
            <a:off x="2052638" y="4479925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1" name="Line 54"/>
          <p:cNvSpPr>
            <a:spLocks noChangeShapeType="1"/>
          </p:cNvSpPr>
          <p:nvPr/>
        </p:nvSpPr>
        <p:spPr bwMode="auto">
          <a:xfrm>
            <a:off x="3217863" y="4551363"/>
            <a:ext cx="1790700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2" name="Line 55"/>
          <p:cNvSpPr>
            <a:spLocks noChangeShapeType="1"/>
          </p:cNvSpPr>
          <p:nvPr/>
        </p:nvSpPr>
        <p:spPr bwMode="auto">
          <a:xfrm>
            <a:off x="5464175" y="4551363"/>
            <a:ext cx="1762125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v-SE"/>
          </a:p>
        </p:txBody>
      </p:sp>
      <p:sp>
        <p:nvSpPr>
          <p:cNvPr id="22573" name="Rectangle 23"/>
          <p:cNvSpPr>
            <a:spLocks noChangeArrowheads="1"/>
          </p:cNvSpPr>
          <p:nvPr/>
        </p:nvSpPr>
        <p:spPr bwMode="auto">
          <a:xfrm>
            <a:off x="7173913" y="2919413"/>
            <a:ext cx="112712" cy="2117725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4" name="Rectangle 26"/>
          <p:cNvSpPr>
            <a:spLocks noChangeArrowheads="1"/>
          </p:cNvSpPr>
          <p:nvPr/>
        </p:nvSpPr>
        <p:spPr bwMode="auto">
          <a:xfrm>
            <a:off x="7169150" y="4837113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5" name="Rectangle 26"/>
          <p:cNvSpPr>
            <a:spLocks noChangeArrowheads="1"/>
          </p:cNvSpPr>
          <p:nvPr/>
        </p:nvSpPr>
        <p:spPr bwMode="auto">
          <a:xfrm>
            <a:off x="7169150" y="4465638"/>
            <a:ext cx="128588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6" name="Rectangle 24"/>
          <p:cNvSpPr>
            <a:spLocks noChangeArrowheads="1"/>
          </p:cNvSpPr>
          <p:nvPr/>
        </p:nvSpPr>
        <p:spPr bwMode="auto">
          <a:xfrm>
            <a:off x="7170738" y="2919413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7" name="Rectangle 24"/>
          <p:cNvSpPr>
            <a:spLocks noChangeArrowheads="1"/>
          </p:cNvSpPr>
          <p:nvPr/>
        </p:nvSpPr>
        <p:spPr bwMode="auto">
          <a:xfrm>
            <a:off x="7170738" y="3200400"/>
            <a:ext cx="128587" cy="149225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8" name="Rectangle 17"/>
          <p:cNvSpPr>
            <a:spLocks noChangeArrowheads="1"/>
          </p:cNvSpPr>
          <p:nvPr/>
        </p:nvSpPr>
        <p:spPr bwMode="auto">
          <a:xfrm>
            <a:off x="1763713" y="3883025"/>
            <a:ext cx="739775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sp>
        <p:nvSpPr>
          <p:cNvPr id="22579" name="Rectangle 22"/>
          <p:cNvSpPr>
            <a:spLocks noChangeArrowheads="1"/>
          </p:cNvSpPr>
          <p:nvPr/>
        </p:nvSpPr>
        <p:spPr bwMode="auto">
          <a:xfrm>
            <a:off x="7173913" y="3883025"/>
            <a:ext cx="738187" cy="128588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v-SE" altLang="sv-SE"/>
          </a:p>
        </p:txBody>
      </p:sp>
      <p:grpSp>
        <p:nvGrpSpPr>
          <p:cNvPr id="22580" name="Group 101"/>
          <p:cNvGrpSpPr>
            <a:grpSpLocks/>
          </p:cNvGrpSpPr>
          <p:nvPr/>
        </p:nvGrpSpPr>
        <p:grpSpPr bwMode="auto">
          <a:xfrm>
            <a:off x="2351088" y="3705225"/>
            <a:ext cx="128587" cy="474663"/>
            <a:chOff x="2351088" y="3705224"/>
            <a:chExt cx="128587" cy="474663"/>
          </a:xfrm>
        </p:grpSpPr>
        <p:sp>
          <p:nvSpPr>
            <p:cNvPr id="22621" name="Rectangle 25"/>
            <p:cNvSpPr>
              <a:spLocks noChangeArrowheads="1"/>
            </p:cNvSpPr>
            <p:nvPr/>
          </p:nvSpPr>
          <p:spPr bwMode="auto">
            <a:xfrm>
              <a:off x="2351088" y="3883025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2" name="Line 46"/>
            <p:cNvSpPr>
              <a:spLocks noChangeShapeType="1"/>
            </p:cNvSpPr>
            <p:nvPr/>
          </p:nvSpPr>
          <p:spPr bwMode="auto">
            <a:xfrm flipV="1">
              <a:off x="2422525" y="3705224"/>
              <a:ext cx="0" cy="474663"/>
            </a:xfrm>
            <a:prstGeom prst="line">
              <a:avLst/>
            </a:prstGeom>
            <a:noFill/>
            <a:ln w="177800">
              <a:solidFill>
                <a:srgbClr val="33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22623" name="Rectangle 34"/>
            <p:cNvSpPr>
              <a:spLocks noChangeArrowheads="1"/>
            </p:cNvSpPr>
            <p:nvPr/>
          </p:nvSpPr>
          <p:spPr bwMode="auto">
            <a:xfrm>
              <a:off x="2351088" y="402907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  <p:sp>
          <p:nvSpPr>
            <p:cNvPr id="22624" name="Rectangle 34"/>
            <p:cNvSpPr>
              <a:spLocks noChangeArrowheads="1"/>
            </p:cNvSpPr>
            <p:nvPr/>
          </p:nvSpPr>
          <p:spPr bwMode="auto">
            <a:xfrm>
              <a:off x="2351088" y="3705224"/>
              <a:ext cx="128587" cy="14922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sv-SE" altLang="sv-SE"/>
            </a:p>
          </p:txBody>
        </p:sp>
      </p:grpSp>
      <p:sp>
        <p:nvSpPr>
          <p:cNvPr id="106" name="Text Box 19"/>
          <p:cNvSpPr txBox="1">
            <a:spLocks noChangeArrowheads="1"/>
          </p:cNvSpPr>
          <p:nvPr/>
        </p:nvSpPr>
        <p:spPr bwMode="auto">
          <a:xfrm>
            <a:off x="7874000" y="3768725"/>
            <a:ext cx="725488" cy="4111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OUT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107" name="Text Box 19"/>
          <p:cNvSpPr txBox="1">
            <a:spLocks noChangeArrowheads="1"/>
          </p:cNvSpPr>
          <p:nvPr/>
        </p:nvSpPr>
        <p:spPr bwMode="auto">
          <a:xfrm>
            <a:off x="1347628" y="3768725"/>
            <a:ext cx="725488" cy="4111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/>
              <a:t>C</a:t>
            </a:r>
            <a:r>
              <a:rPr lang="en-US" altLang="sv-SE" sz="1400" baseline="-25000" dirty="0" smtClean="0"/>
              <a:t>IN</a:t>
            </a:r>
            <a:endParaRPr lang="en-US" altLang="sv-SE" sz="1400" dirty="0"/>
          </a:p>
          <a:p>
            <a:pPr eaLnBrk="1" hangingPunct="1"/>
            <a:endParaRPr lang="en-US" altLang="sv-SE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67" name="Text Box 148"/>
          <p:cNvSpPr txBox="1">
            <a:spLocks noChangeAspect="1" noChangeArrowheads="1"/>
          </p:cNvSpPr>
          <p:nvPr/>
        </p:nvSpPr>
        <p:spPr bwMode="auto">
          <a:xfrm>
            <a:off x="2322491" y="1538281"/>
            <a:ext cx="44990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again, a bit more refined!</a:t>
            </a:r>
            <a:endParaRPr lang="en-US" altLang="sv-SE" sz="1400" dirty="0"/>
          </a:p>
        </p:txBody>
      </p:sp>
      <p:sp>
        <p:nvSpPr>
          <p:cNvPr id="68" name="Text Box 148"/>
          <p:cNvSpPr txBox="1">
            <a:spLocks noChangeAspect="1" noChangeArrowheads="1"/>
          </p:cNvSpPr>
          <p:nvPr/>
        </p:nvSpPr>
        <p:spPr bwMode="auto">
          <a:xfrm>
            <a:off x="601641" y="5658642"/>
            <a:ext cx="7940718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sv-SE" sz="1400" dirty="0" smtClean="0">
                <a:latin typeface="Helvetica" pitchFamily="34" charset="0"/>
              </a:rPr>
              <a:t>The layout is very compact and elegant, however, only post-layout circuit simulations with node capacitances extracted from the layout will reveal the exact performance of the cell.</a:t>
            </a:r>
            <a:endParaRPr lang="en-US" altLang="sv-SE" sz="1400" dirty="0"/>
          </a:p>
        </p:txBody>
      </p:sp>
    </p:spTree>
    <p:extLst>
      <p:ext uri="{BB962C8B-B14F-4D97-AF65-F5344CB8AC3E}">
        <p14:creationId xmlns:p14="http://schemas.microsoft.com/office/powerpoint/2010/main" val="2070548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Layout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743" r="10743"/>
          <a:stretch/>
        </p:blipFill>
        <p:spPr>
          <a:xfrm>
            <a:off x="3635896" y="1412776"/>
            <a:ext cx="452755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44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395536" y="1340768"/>
            <a:ext cx="3312368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Complete the layout of this cell shown in the template in 3 where the n-net has already been completed. </a:t>
            </a:r>
            <a:r>
              <a:rPr lang="en-US" dirty="0" smtClean="0"/>
              <a:t>Note that </a:t>
            </a:r>
            <a:r>
              <a:rPr lang="en-US" dirty="0"/>
              <a:t>for simplicity all transistors have the same widths in the template, although that may not be optimal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Identify the five inputs and mark them clearly in the template. Then draw the required connections for the</a:t>
            </a:r>
          </a:p>
          <a:p>
            <a:r>
              <a:rPr lang="en-US" dirty="0"/>
              <a:t>p-net. Merge as many p-di </a:t>
            </a:r>
            <a:r>
              <a:rPr lang="en-US" dirty="0" err="1"/>
              <a:t>usion</a:t>
            </a:r>
            <a:r>
              <a:rPr lang="en-US" dirty="0"/>
              <a:t> areas as possible to simplify your layout.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19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layout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45</a:t>
            </a:fld>
            <a:endParaRPr lang="sv-S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628800"/>
            <a:ext cx="6311900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030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957493"/>
              </p:ext>
            </p:extLst>
          </p:nvPr>
        </p:nvGraphicFramePr>
        <p:xfrm>
          <a:off x="5085143" y="380466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3" imgW="1371600" imgH="253800" progId="Equation.DSMT4">
                  <p:embed/>
                </p:oleObj>
              </mc:Choice>
              <mc:Fallback>
                <p:oleObj name="Equation" r:id="rId3" imgW="1371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5143" y="380466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457963" y="5465699"/>
            <a:ext cx="1188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683568" y="4767906"/>
            <a:ext cx="784578" cy="697794"/>
            <a:chOff x="683568" y="4530911"/>
            <a:chExt cx="784578" cy="697794"/>
          </a:xfrm>
        </p:grpSpPr>
        <p:sp>
          <p:nvSpPr>
            <p:cNvPr id="10" name="Rectangle 9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3118093" y="4155591"/>
            <a:ext cx="32531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/>
              <a:t>A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 flipV="1">
            <a:off x="2628000" y="4004297"/>
            <a:ext cx="0" cy="19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27445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627784" y="4553877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2628000" y="4196782"/>
            <a:ext cx="120587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2823774" y="4196782"/>
            <a:ext cx="0" cy="3599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>
            <a:off x="2818606" y="436961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1318318" y="4004297"/>
            <a:ext cx="517460" cy="775732"/>
            <a:chOff x="1311118" y="3770945"/>
            <a:chExt cx="517460" cy="775732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1818395" y="3770945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1713799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705332" y="396720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707991" y="432169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1635097" y="3964303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311118" y="4143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 flipV="1">
              <a:off x="1818382" y="4330677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627784" y="4971233"/>
            <a:ext cx="815622" cy="494466"/>
            <a:chOff x="2882272" y="4737881"/>
            <a:chExt cx="815622" cy="494466"/>
          </a:xfrm>
        </p:grpSpPr>
        <p:sp>
          <p:nvSpPr>
            <p:cNvPr id="34" name="Rectangle 33"/>
            <p:cNvSpPr/>
            <p:nvPr/>
          </p:nvSpPr>
          <p:spPr>
            <a:xfrm>
              <a:off x="3372581" y="473788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 rot="10800000" flipV="1">
              <a:off x="2891062" y="5100330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0800000" flipV="1">
              <a:off x="29990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0800000">
              <a:off x="2882272" y="5103819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>
              <a:off x="2888079" y="4757798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3078262" y="4746724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0800000">
              <a:off x="3081561" y="4928028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Connector 40"/>
          <p:cNvCxnSpPr/>
          <p:nvPr/>
        </p:nvCxnSpPr>
        <p:spPr>
          <a:xfrm flipH="1" flipV="1">
            <a:off x="2178000" y="5465700"/>
            <a:ext cx="0" cy="29393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 rot="10800000">
            <a:off x="2088000" y="5672122"/>
            <a:ext cx="194227" cy="175026"/>
          </a:xfrm>
          <a:prstGeom prst="triangle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43" name="Group 42"/>
          <p:cNvGrpSpPr/>
          <p:nvPr/>
        </p:nvGrpSpPr>
        <p:grpSpPr>
          <a:xfrm>
            <a:off x="2033100" y="2142000"/>
            <a:ext cx="341366" cy="389453"/>
            <a:chOff x="2033100" y="1303572"/>
            <a:chExt cx="341366" cy="389453"/>
          </a:xfrm>
        </p:grpSpPr>
        <p:cxnSp>
          <p:nvCxnSpPr>
            <p:cNvPr id="44" name="Straight Connector 43"/>
            <p:cNvCxnSpPr/>
            <p:nvPr/>
          </p:nvCxnSpPr>
          <p:spPr>
            <a:xfrm flipV="1">
              <a:off x="2203783" y="1405025"/>
              <a:ext cx="0" cy="28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2033100" y="1303572"/>
              <a:ext cx="341366" cy="21967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1187624" y="201075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VDD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44080" y="5579948"/>
            <a:ext cx="11236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VSS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995097" y="4767906"/>
            <a:ext cx="193481" cy="697794"/>
            <a:chOff x="1274665" y="4530911"/>
            <a:chExt cx="193481" cy="697794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Connector 54"/>
          <p:cNvCxnSpPr/>
          <p:nvPr/>
        </p:nvCxnSpPr>
        <p:spPr>
          <a:xfrm>
            <a:off x="1458382" y="4770000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V="1">
            <a:off x="2627785" y="4553352"/>
            <a:ext cx="0" cy="432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818000" y="4003433"/>
            <a:ext cx="31860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603690" y="3226489"/>
            <a:ext cx="720000" cy="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522846" y="3789040"/>
            <a:ext cx="55804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C</a:t>
            </a:r>
            <a:r>
              <a:rPr lang="sv-SE" baseline="-25000" dirty="0" smtClean="0"/>
              <a:t>IN</a:t>
            </a:r>
            <a:endParaRPr lang="sv-SE" baseline="-25000" dirty="0" smtClean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1829644" y="3786434"/>
            <a:ext cx="0" cy="21786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320651" y="3600000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536630" y="3429040"/>
            <a:ext cx="307289" cy="360000"/>
            <a:chOff x="1536630" y="3109810"/>
            <a:chExt cx="307289" cy="360000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1723332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1723332" y="3112716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1717524" y="3467204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1644630" y="3109810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Oval 66"/>
            <p:cNvSpPr>
              <a:spLocks noChangeAspect="1"/>
            </p:cNvSpPr>
            <p:nvPr/>
          </p:nvSpPr>
          <p:spPr>
            <a:xfrm>
              <a:off x="1536630" y="3224585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2627784" y="2528696"/>
            <a:ext cx="815622" cy="1461402"/>
            <a:chOff x="2627784" y="1750897"/>
            <a:chExt cx="815622" cy="1461402"/>
          </a:xfrm>
        </p:grpSpPr>
        <p:sp>
          <p:nvSpPr>
            <p:cNvPr id="69" name="Rectangle 68"/>
            <p:cNvSpPr/>
            <p:nvPr/>
          </p:nvSpPr>
          <p:spPr>
            <a:xfrm>
              <a:off x="3118093" y="1902191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 rot="10800000" flipV="1">
              <a:off x="2628000" y="17508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0800000" flipV="1">
              <a:off x="27445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>
              <a:off x="2627784" y="23004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>
              <a:off x="2628000" y="19433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0800000" flipV="1">
              <a:off x="2823774" y="19433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0800000">
              <a:off x="2818606" y="21162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>
              <a:off x="3118093" y="2717833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10800000" flipV="1">
              <a:off x="2628000" y="3080282"/>
              <a:ext cx="0" cy="13201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0800000" flipV="1">
              <a:off x="27445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0800000">
              <a:off x="2627784" y="308377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0800000">
              <a:off x="2633591" y="273775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0800000" flipV="1">
              <a:off x="2823774" y="2726676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0800000">
              <a:off x="2818606" y="2906676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10800000" flipV="1">
              <a:off x="2627785" y="2304576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Oval 83"/>
            <p:cNvSpPr>
              <a:spLocks noChangeAspect="1"/>
            </p:cNvSpPr>
            <p:nvPr/>
          </p:nvSpPr>
          <p:spPr>
            <a:xfrm>
              <a:off x="2826000" y="2060848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5" name="Oval 84"/>
            <p:cNvSpPr>
              <a:spLocks noChangeAspect="1"/>
            </p:cNvSpPr>
            <p:nvPr/>
          </p:nvSpPr>
          <p:spPr>
            <a:xfrm>
              <a:off x="2826000" y="285267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76871"/>
              </p:ext>
            </p:extLst>
          </p:nvPr>
        </p:nvGraphicFramePr>
        <p:xfrm>
          <a:off x="3491880" y="3607004"/>
          <a:ext cx="5461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5" imgW="355320" imgH="253800" progId="Equation.3">
                  <p:embed/>
                </p:oleObj>
              </mc:Choice>
              <mc:Fallback>
                <p:oleObj name="Equation" r:id="rId5" imgW="35532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607004"/>
                        <a:ext cx="5461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7" name="Group 86"/>
          <p:cNvGrpSpPr/>
          <p:nvPr/>
        </p:nvGrpSpPr>
        <p:grpSpPr>
          <a:xfrm>
            <a:off x="4017011" y="3672000"/>
            <a:ext cx="554989" cy="648000"/>
            <a:chOff x="4067944" y="3672000"/>
            <a:chExt cx="554989" cy="648000"/>
          </a:xfrm>
        </p:grpSpPr>
        <p:sp>
          <p:nvSpPr>
            <p:cNvPr id="88" name="Isosceles Triangle 87"/>
            <p:cNvSpPr>
              <a:spLocks noChangeAspect="1"/>
            </p:cNvSpPr>
            <p:nvPr/>
          </p:nvSpPr>
          <p:spPr>
            <a:xfrm rot="5400000" flipH="1">
              <a:off x="3973897" y="3766047"/>
              <a:ext cx="648000" cy="459906"/>
            </a:xfrm>
            <a:prstGeom prst="triangl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9" name="Oval 88"/>
            <p:cNvSpPr/>
            <p:nvPr/>
          </p:nvSpPr>
          <p:spPr>
            <a:xfrm flipH="1">
              <a:off x="4514933" y="3949433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cxnSp>
        <p:nvCxnSpPr>
          <p:cNvPr id="91" name="Straight Connector 90"/>
          <p:cNvCxnSpPr/>
          <p:nvPr/>
        </p:nvCxnSpPr>
        <p:spPr>
          <a:xfrm flipV="1">
            <a:off x="1321200" y="3597815"/>
            <a:ext cx="0" cy="77618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94339" y="3990099"/>
            <a:ext cx="323979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835968" y="2528696"/>
            <a:ext cx="784578" cy="697794"/>
            <a:chOff x="683568" y="4530911"/>
            <a:chExt cx="784578" cy="697794"/>
          </a:xfrm>
        </p:grpSpPr>
        <p:sp>
          <p:nvSpPr>
            <p:cNvPr id="94" name="Rectangle 93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A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1547664" y="2528696"/>
            <a:ext cx="784578" cy="697794"/>
            <a:chOff x="683568" y="4530911"/>
            <a:chExt cx="784578" cy="697794"/>
          </a:xfrm>
        </p:grpSpPr>
        <p:sp>
          <p:nvSpPr>
            <p:cNvPr id="103" name="Rectangle 102"/>
            <p:cNvSpPr/>
            <p:nvPr/>
          </p:nvSpPr>
          <p:spPr>
            <a:xfrm>
              <a:off x="683568" y="4748092"/>
              <a:ext cx="32531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dirty="0"/>
                <a:t>B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>
            <a:xfrm flipV="1">
              <a:off x="1457963" y="5096815"/>
              <a:ext cx="0" cy="13189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1353367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1344900" y="4753700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1347559" y="5099721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1274665" y="4742328"/>
              <a:ext cx="0" cy="36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950686" y="4921024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1457963" y="4530911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1" name="Straight Connector 110"/>
          <p:cNvCxnSpPr/>
          <p:nvPr/>
        </p:nvCxnSpPr>
        <p:spPr>
          <a:xfrm>
            <a:off x="1610782" y="2528696"/>
            <a:ext cx="1017001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0800000" flipV="1">
            <a:off x="1825595" y="3226490"/>
            <a:ext cx="0" cy="216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/>
          <p:cNvSpPr>
            <a:spLocks noChangeAspect="1"/>
          </p:cNvSpPr>
          <p:nvPr/>
        </p:nvSpPr>
        <p:spPr>
          <a:xfrm>
            <a:off x="1299367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2020284" y="2864656"/>
            <a:ext cx="108000" cy="108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5" name="Rectangle 114"/>
          <p:cNvSpPr/>
          <p:nvPr/>
        </p:nvSpPr>
        <p:spPr>
          <a:xfrm>
            <a:off x="1582391" y="4985087"/>
            <a:ext cx="325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dirty="0"/>
              <a:t>B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116" name="Straight Connector 115"/>
          <p:cNvCxnSpPr/>
          <p:nvPr/>
        </p:nvCxnSpPr>
        <p:spPr>
          <a:xfrm>
            <a:off x="1829644" y="5158019"/>
            <a:ext cx="165453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04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Layout </a:t>
            </a:r>
            <a:r>
              <a:rPr lang="sv-SE" dirty="0" err="1" smtClean="0"/>
              <a:t>of</a:t>
            </a:r>
            <a:r>
              <a:rPr lang="sv-SE" dirty="0" smtClean="0"/>
              <a:t> the </a:t>
            </a:r>
            <a:r>
              <a:rPr lang="sv-SE" dirty="0" err="1" smtClean="0"/>
              <a:t>carry</a:t>
            </a:r>
            <a:r>
              <a:rPr lang="sv-SE" dirty="0" smtClean="0"/>
              <a:t> cell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MCC092: Integrated Circuit Design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376991"/>
              </p:ext>
            </p:extLst>
          </p:nvPr>
        </p:nvGraphicFramePr>
        <p:xfrm>
          <a:off x="3326682" y="1298139"/>
          <a:ext cx="21050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1371600" imgH="253800" progId="Equation.3">
                  <p:embed/>
                </p:oleObj>
              </mc:Choice>
              <mc:Fallback>
                <p:oleObj name="Equation" r:id="rId3" imgW="13716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682" y="1298139"/>
                        <a:ext cx="21050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261466" y="336505"/>
            <a:ext cx="1490522" cy="1362475"/>
            <a:chOff x="950686" y="2142000"/>
            <a:chExt cx="4053362" cy="370514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457963" y="5465699"/>
              <a:ext cx="1188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Group 8"/>
            <p:cNvGrpSpPr/>
            <p:nvPr/>
          </p:nvGrpSpPr>
          <p:grpSpPr>
            <a:xfrm>
              <a:off x="950686" y="4767906"/>
              <a:ext cx="517460" cy="697794"/>
              <a:chOff x="950686" y="4530911"/>
              <a:chExt cx="517460" cy="697794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Straight Connector 18"/>
            <p:cNvCxnSpPr/>
            <p:nvPr/>
          </p:nvCxnSpPr>
          <p:spPr>
            <a:xfrm rot="10800000" flipV="1">
              <a:off x="2628000" y="4004297"/>
              <a:ext cx="0" cy="19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27445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2627784" y="4553877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2628000" y="4196782"/>
              <a:ext cx="120587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 flipV="1">
              <a:off x="2823774" y="4196782"/>
              <a:ext cx="0" cy="35999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2818606" y="436961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1318318" y="4004297"/>
              <a:ext cx="517460" cy="775732"/>
              <a:chOff x="1311118" y="3770945"/>
              <a:chExt cx="517460" cy="775732"/>
            </a:xfrm>
          </p:grpSpPr>
          <p:cxnSp>
            <p:nvCxnSpPr>
              <p:cNvPr id="26" name="Straight Connector 25"/>
              <p:cNvCxnSpPr/>
              <p:nvPr/>
            </p:nvCxnSpPr>
            <p:spPr>
              <a:xfrm flipV="1">
                <a:off x="1818395" y="3770945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V="1">
                <a:off x="1713799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1705332" y="396720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1707991" y="432169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V="1">
                <a:off x="1635097" y="3964303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311118" y="4143000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 flipV="1">
                <a:off x="1818382" y="4330677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2627784" y="4980076"/>
              <a:ext cx="523268" cy="485623"/>
              <a:chOff x="2882272" y="4746724"/>
              <a:chExt cx="523268" cy="485623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10800000" flipV="1">
                <a:off x="2891062" y="5100330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 flipV="1">
                <a:off x="29990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0800000">
                <a:off x="2882272" y="5103819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10800000">
                <a:off x="2888079" y="4757798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10800000" flipV="1">
                <a:off x="3078262" y="4746724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>
                <a:off x="3081561" y="4928028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/>
            <p:cNvCxnSpPr/>
            <p:nvPr/>
          </p:nvCxnSpPr>
          <p:spPr>
            <a:xfrm flipH="1" flipV="1">
              <a:off x="2178000" y="5465700"/>
              <a:ext cx="0" cy="29393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Isosceles Triangle 41"/>
            <p:cNvSpPr/>
            <p:nvPr/>
          </p:nvSpPr>
          <p:spPr>
            <a:xfrm rot="10800000">
              <a:off x="2088000" y="5672122"/>
              <a:ext cx="194227" cy="175026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033100" y="2142000"/>
              <a:ext cx="341366" cy="389453"/>
              <a:chOff x="2033100" y="1303572"/>
              <a:chExt cx="341366" cy="389453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flipV="1">
                <a:off x="2203783" y="1405025"/>
                <a:ext cx="0" cy="28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2033100" y="1303572"/>
                <a:ext cx="341366" cy="21967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47"/>
            <p:cNvGrpSpPr/>
            <p:nvPr/>
          </p:nvGrpSpPr>
          <p:grpSpPr>
            <a:xfrm>
              <a:off x="1995097" y="4767906"/>
              <a:ext cx="193481" cy="697794"/>
              <a:chOff x="1274665" y="4530911"/>
              <a:chExt cx="193481" cy="69779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>
              <a:off x="1458382" y="4770000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627785" y="4553352"/>
              <a:ext cx="0" cy="432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1818000" y="4003433"/>
              <a:ext cx="31860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603690" y="3226489"/>
              <a:ext cx="720000" cy="1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829644" y="3786434"/>
              <a:ext cx="0" cy="21786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1320651" y="3600000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1536630" y="3429040"/>
              <a:ext cx="307289" cy="360000"/>
              <a:chOff x="1536630" y="3109810"/>
              <a:chExt cx="307289" cy="360000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1723332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1723332" y="3112716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1717524" y="3467204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1644630" y="3109810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1536630" y="3224585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2627784" y="2528696"/>
              <a:ext cx="514801" cy="1461402"/>
              <a:chOff x="2627784" y="1750897"/>
              <a:chExt cx="514801" cy="1461402"/>
            </a:xfrm>
          </p:grpSpPr>
          <p:cxnSp>
            <p:nvCxnSpPr>
              <p:cNvPr id="70" name="Straight Connector 69"/>
              <p:cNvCxnSpPr/>
              <p:nvPr/>
            </p:nvCxnSpPr>
            <p:spPr>
              <a:xfrm rot="10800000" flipV="1">
                <a:off x="2628000" y="1750897"/>
                <a:ext cx="0" cy="198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0800000" flipV="1">
                <a:off x="27445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10800000">
                <a:off x="2627784" y="2300477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rot="10800000">
                <a:off x="2628000" y="1943382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rot="10800000" flipV="1">
                <a:off x="2823774" y="1943382"/>
                <a:ext cx="0" cy="35999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2818606" y="2116219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0800000" flipV="1">
                <a:off x="2628000" y="3080282"/>
                <a:ext cx="0" cy="132017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 rot="10800000" flipV="1">
                <a:off x="27445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 rot="10800000">
                <a:off x="2627784" y="308377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0800000">
                <a:off x="2633591" y="273775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0800000" flipV="1">
                <a:off x="2823774" y="2726676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10800000">
                <a:off x="2818606" y="2906676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0800000" flipV="1">
                <a:off x="2627785" y="2304576"/>
                <a:ext cx="0" cy="432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4" name="Oval 83"/>
              <p:cNvSpPr>
                <a:spLocks noChangeAspect="1"/>
              </p:cNvSpPr>
              <p:nvPr/>
            </p:nvSpPr>
            <p:spPr>
              <a:xfrm>
                <a:off x="2826000" y="2060848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2826000" y="2852676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4017011" y="3672000"/>
              <a:ext cx="554989" cy="648000"/>
              <a:chOff x="4067944" y="3672000"/>
              <a:chExt cx="554989" cy="648000"/>
            </a:xfrm>
          </p:grpSpPr>
          <p:sp>
            <p:nvSpPr>
              <p:cNvPr id="88" name="Isosceles Triangle 87"/>
              <p:cNvSpPr>
                <a:spLocks noChangeAspect="1"/>
              </p:cNvSpPr>
              <p:nvPr/>
            </p:nvSpPr>
            <p:spPr>
              <a:xfrm rot="5400000" flipH="1">
                <a:off x="3973897" y="3766047"/>
                <a:ext cx="648000" cy="45990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9" name="Oval 88"/>
              <p:cNvSpPr/>
              <p:nvPr/>
            </p:nvSpPr>
            <p:spPr>
              <a:xfrm flipH="1">
                <a:off x="4514933" y="3949433"/>
                <a:ext cx="108000" cy="1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91" name="Straight Connector 90"/>
            <p:cNvCxnSpPr/>
            <p:nvPr/>
          </p:nvCxnSpPr>
          <p:spPr>
            <a:xfrm flipV="1">
              <a:off x="1321200" y="3597815"/>
              <a:ext cx="0" cy="776185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994339" y="3990099"/>
              <a:ext cx="32397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3" name="Group 92"/>
            <p:cNvGrpSpPr/>
            <p:nvPr/>
          </p:nvGrpSpPr>
          <p:grpSpPr>
            <a:xfrm>
              <a:off x="1103086" y="2528696"/>
              <a:ext cx="517460" cy="697794"/>
              <a:chOff x="950686" y="4530911"/>
              <a:chExt cx="517460" cy="697794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2" name="Group 101"/>
            <p:cNvGrpSpPr/>
            <p:nvPr/>
          </p:nvGrpSpPr>
          <p:grpSpPr>
            <a:xfrm>
              <a:off x="1814782" y="2528696"/>
              <a:ext cx="517460" cy="697794"/>
              <a:chOff x="950686" y="4530911"/>
              <a:chExt cx="517460" cy="697794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 flipV="1">
                <a:off x="1457963" y="5096815"/>
                <a:ext cx="0" cy="13189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flipV="1">
                <a:off x="1353367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1344900" y="4753700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1347559" y="5099721"/>
                <a:ext cx="120587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flipV="1">
                <a:off x="1274665" y="4742328"/>
                <a:ext cx="0" cy="360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950686" y="4921024"/>
                <a:ext cx="323979" cy="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flipV="1">
                <a:off x="1457963" y="4530911"/>
                <a:ext cx="0" cy="21600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/>
            <p:cNvCxnSpPr/>
            <p:nvPr/>
          </p:nvCxnSpPr>
          <p:spPr>
            <a:xfrm>
              <a:off x="1610782" y="2528696"/>
              <a:ext cx="1017001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10800000" flipV="1">
              <a:off x="1825595" y="3226490"/>
              <a:ext cx="0" cy="216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Oval 112"/>
            <p:cNvSpPr>
              <a:spLocks noChangeAspect="1"/>
            </p:cNvSpPr>
            <p:nvPr/>
          </p:nvSpPr>
          <p:spPr>
            <a:xfrm>
              <a:off x="1299367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Oval 113"/>
            <p:cNvSpPr>
              <a:spLocks noChangeAspect="1"/>
            </p:cNvSpPr>
            <p:nvPr/>
          </p:nvSpPr>
          <p:spPr>
            <a:xfrm>
              <a:off x="2020284" y="2864656"/>
              <a:ext cx="108000" cy="10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1829644" y="5158019"/>
              <a:ext cx="165453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404491" y="1900913"/>
            <a:ext cx="3737342" cy="3708284"/>
            <a:chOff x="4212000" y="1547897"/>
            <a:chExt cx="3737342" cy="3708284"/>
          </a:xfrm>
        </p:grpSpPr>
        <p:sp>
          <p:nvSpPr>
            <p:cNvPr id="118" name="Rectangle 117"/>
            <p:cNvSpPr>
              <a:spLocks noChangeAspect="1"/>
            </p:cNvSpPr>
            <p:nvPr/>
          </p:nvSpPr>
          <p:spPr bwMode="auto">
            <a:xfrm>
              <a:off x="4327275" y="1627307"/>
              <a:ext cx="3503058" cy="1910566"/>
            </a:xfrm>
            <a:prstGeom prst="rect">
              <a:avLst/>
            </a:prstGeom>
            <a:solidFill>
              <a:srgbClr val="CC9900">
                <a:alpha val="50196"/>
              </a:srgbClr>
            </a:solidFill>
            <a:ln w="25400" cap="flat" cmpd="sng" algn="ctr">
              <a:solidFill>
                <a:srgbClr val="CC99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4212000" y="1627307"/>
              <a:ext cx="3737342" cy="1907202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lg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4212000" y="3537873"/>
              <a:ext cx="3737342" cy="1634676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21" name="Group 120"/>
            <p:cNvGrpSpPr>
              <a:grpSpLocks/>
            </p:cNvGrpSpPr>
            <p:nvPr/>
          </p:nvGrpSpPr>
          <p:grpSpPr bwMode="auto">
            <a:xfrm>
              <a:off x="7159217" y="2054284"/>
              <a:ext cx="542307" cy="2668333"/>
              <a:chOff x="0" y="33870"/>
              <a:chExt cx="1025525" cy="3525243"/>
            </a:xfrm>
          </p:grpSpPr>
          <p:sp>
            <p:nvSpPr>
              <p:cNvPr id="207" name="Rectangle 206"/>
              <p:cNvSpPr>
                <a:spLocks noChangeArrowheads="1"/>
              </p:cNvSpPr>
              <p:nvPr/>
            </p:nvSpPr>
            <p:spPr bwMode="auto">
              <a:xfrm>
                <a:off x="0" y="33870"/>
                <a:ext cx="1025525" cy="1385571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8" name="Rectangle 207"/>
              <p:cNvSpPr>
                <a:spLocks noChangeArrowheads="1"/>
              </p:cNvSpPr>
              <p:nvPr/>
            </p:nvSpPr>
            <p:spPr bwMode="auto">
              <a:xfrm>
                <a:off x="0" y="2656778"/>
                <a:ext cx="1025525" cy="902335"/>
              </a:xfrm>
              <a:prstGeom prst="rect">
                <a:avLst/>
              </a:prstGeom>
              <a:solidFill>
                <a:srgbClr val="92D05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7371099" y="1836387"/>
              <a:ext cx="119009" cy="3038161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7194220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7194220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7194220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7194220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7194220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7551246" y="2276178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7551246" y="252130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7551246" y="4127203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7551246" y="2766437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7551246" y="4373774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7190494" y="3255898"/>
              <a:ext cx="180000" cy="1800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4" name="Rectangle 3816"/>
            <p:cNvSpPr>
              <a:spLocks noChangeAspect="1" noChangeArrowheads="1"/>
            </p:cNvSpPr>
            <p:nvPr/>
          </p:nvSpPr>
          <p:spPr bwMode="auto">
            <a:xfrm>
              <a:off x="7218517" y="3286385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7217396" y="3282713"/>
              <a:ext cx="119009" cy="122566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4447827" y="4221489"/>
              <a:ext cx="987073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4439281" y="2050253"/>
              <a:ext cx="987073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5667459" y="4221489"/>
              <a:ext cx="1357167" cy="34029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5667459" y="2050253"/>
              <a:ext cx="1357167" cy="503717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607894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607894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607894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571255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571255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571255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6472518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6472518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6446880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6833454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6833454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6833454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489679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489679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489679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5" name="Rectangle 154"/>
            <p:cNvSpPr>
              <a:spLocks noChangeArrowheads="1"/>
            </p:cNvSpPr>
            <p:nvPr/>
          </p:nvSpPr>
          <p:spPr bwMode="auto">
            <a:xfrm>
              <a:off x="5267820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5267820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5276366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4490763" y="2122350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4490763" y="2367479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4490763" y="4330355"/>
              <a:ext cx="119009" cy="122565"/>
            </a:xfrm>
            <a:prstGeom prst="rect">
              <a:avLst/>
            </a:prstGeom>
            <a:noFill/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dash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4695036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5073063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6253350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6631378" y="1930113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65" name="Group 164"/>
            <p:cNvGrpSpPr>
              <a:grpSpLocks/>
            </p:cNvGrpSpPr>
            <p:nvPr/>
          </p:nvGrpSpPr>
          <p:grpSpPr bwMode="auto">
            <a:xfrm>
              <a:off x="6212742" y="3244538"/>
              <a:ext cx="158678" cy="163420"/>
              <a:chOff x="0" y="1"/>
              <a:chExt cx="215900" cy="215900"/>
            </a:xfrm>
          </p:grpSpPr>
          <p:sp>
            <p:nvSpPr>
              <p:cNvPr id="205" name="Rectangle 204"/>
              <p:cNvSpPr>
                <a:spLocks noChangeArrowheads="1"/>
              </p:cNvSpPr>
              <p:nvPr/>
            </p:nvSpPr>
            <p:spPr bwMode="auto">
              <a:xfrm>
                <a:off x="0" y="1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6" name="Rectangle 205"/>
              <p:cNvSpPr>
                <a:spLocks noChangeArrowheads="1"/>
              </p:cNvSpPr>
              <p:nvPr/>
            </p:nvSpPr>
            <p:spPr bwMode="auto">
              <a:xfrm>
                <a:off x="28575" y="28575"/>
                <a:ext cx="161925" cy="161925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66" name="Group 165"/>
            <p:cNvGrpSpPr>
              <a:grpSpLocks/>
            </p:cNvGrpSpPr>
            <p:nvPr/>
          </p:nvGrpSpPr>
          <p:grpSpPr bwMode="auto">
            <a:xfrm>
              <a:off x="6593103" y="3244538"/>
              <a:ext cx="158678" cy="163420"/>
              <a:chOff x="0" y="0"/>
              <a:chExt cx="215900" cy="215900"/>
            </a:xfrm>
          </p:grpSpPr>
          <p:sp>
            <p:nvSpPr>
              <p:cNvPr id="203" name="Rectangle 20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4" name="Rectangle 203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5879668" y="1937030"/>
              <a:ext cx="119009" cy="2826844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72" name="Group 171"/>
            <p:cNvGrpSpPr>
              <a:grpSpLocks/>
            </p:cNvGrpSpPr>
            <p:nvPr/>
          </p:nvGrpSpPr>
          <p:grpSpPr bwMode="auto">
            <a:xfrm>
              <a:off x="5839906" y="3244539"/>
              <a:ext cx="158678" cy="163419"/>
              <a:chOff x="-307136" y="-615066"/>
              <a:chExt cx="215899" cy="215899"/>
            </a:xfrm>
          </p:grpSpPr>
          <p:sp>
            <p:nvSpPr>
              <p:cNvPr id="201" name="Rectangle 200"/>
              <p:cNvSpPr>
                <a:spLocks noChangeArrowheads="1"/>
              </p:cNvSpPr>
              <p:nvPr/>
            </p:nvSpPr>
            <p:spPr bwMode="auto">
              <a:xfrm>
                <a:off x="-307136" y="-615066"/>
                <a:ext cx="215899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2" name="Rectangle 201"/>
              <p:cNvSpPr>
                <a:spLocks noChangeArrowheads="1"/>
              </p:cNvSpPr>
              <p:nvPr/>
            </p:nvSpPr>
            <p:spPr bwMode="auto">
              <a:xfrm>
                <a:off x="-278561" y="-586479"/>
                <a:ext cx="161922" cy="161927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4" name="Group 173"/>
            <p:cNvGrpSpPr>
              <a:grpSpLocks/>
            </p:cNvGrpSpPr>
            <p:nvPr/>
          </p:nvGrpSpPr>
          <p:grpSpPr bwMode="auto">
            <a:xfrm>
              <a:off x="4650582" y="3245750"/>
              <a:ext cx="158678" cy="163419"/>
              <a:chOff x="0" y="-615066"/>
              <a:chExt cx="215900" cy="215899"/>
            </a:xfrm>
          </p:grpSpPr>
          <p:sp>
            <p:nvSpPr>
              <p:cNvPr id="199" name="Rectangle 198"/>
              <p:cNvSpPr>
                <a:spLocks noChangeArrowheads="1"/>
              </p:cNvSpPr>
              <p:nvPr/>
            </p:nvSpPr>
            <p:spPr bwMode="auto">
              <a:xfrm>
                <a:off x="0" y="-615066"/>
                <a:ext cx="215900" cy="215899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200" name="Rectangle 199"/>
              <p:cNvSpPr>
                <a:spLocks noChangeArrowheads="1"/>
              </p:cNvSpPr>
              <p:nvPr/>
            </p:nvSpPr>
            <p:spPr bwMode="auto">
              <a:xfrm>
                <a:off x="28576" y="-586480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grpSp>
          <p:nvGrpSpPr>
            <p:cNvPr id="175" name="Group 174"/>
            <p:cNvGrpSpPr>
              <a:grpSpLocks/>
            </p:cNvGrpSpPr>
            <p:nvPr/>
          </p:nvGrpSpPr>
          <p:grpSpPr bwMode="auto">
            <a:xfrm>
              <a:off x="5034157" y="3245750"/>
              <a:ext cx="158678" cy="163420"/>
              <a:chOff x="0" y="0"/>
              <a:chExt cx="215900" cy="215900"/>
            </a:xfrm>
          </p:grpSpPr>
          <p:sp>
            <p:nvSpPr>
              <p:cNvPr id="197" name="Rectangle 19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15900" cy="215900"/>
              </a:xfrm>
              <a:prstGeom prst="rect">
                <a:avLst/>
              </a:prstGeom>
              <a:solidFill>
                <a:srgbClr val="FF00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8" name="Rectangle 197"/>
              <p:cNvSpPr>
                <a:spLocks noChangeArrowheads="1"/>
              </p:cNvSpPr>
              <p:nvPr/>
            </p:nvSpPr>
            <p:spPr bwMode="auto">
              <a:xfrm>
                <a:off x="28576" y="28576"/>
                <a:ext cx="161925" cy="16192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4212000" y="4684213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212000" y="1548000"/>
              <a:ext cx="3737342" cy="571968"/>
            </a:xfrm>
            <a:prstGeom prst="rect">
              <a:avLst/>
            </a:prstGeom>
            <a:solidFill>
              <a:srgbClr val="558ED5">
                <a:alpha val="69803"/>
              </a:srgb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7198606" y="2274330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7198606" y="4136898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7198606" y="4382349"/>
              <a:ext cx="119009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7550179" y="2274330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7550179" y="2522164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7550179" y="2769488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7550179" y="4128589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7550179" y="4374995"/>
              <a:ext cx="119007" cy="122566"/>
            </a:xfrm>
            <a:prstGeom prst="rect">
              <a:avLst/>
            </a:prstGeom>
            <a:solidFill>
              <a:schemeClr val="tx1">
                <a:lumMod val="100000"/>
                <a:lumOff val="0"/>
              </a:schemeClr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7539746" y="2240146"/>
              <a:ext cx="144000" cy="23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grpSp>
          <p:nvGrpSpPr>
            <p:cNvPr id="189" name="Group 188"/>
            <p:cNvGrpSpPr/>
            <p:nvPr/>
          </p:nvGrpSpPr>
          <p:grpSpPr>
            <a:xfrm>
              <a:off x="7686811" y="3250287"/>
              <a:ext cx="180000" cy="180000"/>
              <a:chOff x="7861036" y="3523832"/>
              <a:chExt cx="180000" cy="180000"/>
            </a:xfrm>
          </p:grpSpPr>
          <p:sp>
            <p:nvSpPr>
              <p:cNvPr id="193" name="Rectangle 192"/>
              <p:cNvSpPr>
                <a:spLocks noChangeArrowheads="1"/>
              </p:cNvSpPr>
              <p:nvPr/>
            </p:nvSpPr>
            <p:spPr bwMode="auto">
              <a:xfrm>
                <a:off x="7861036" y="3523832"/>
                <a:ext cx="180000" cy="180000"/>
              </a:xfrm>
              <a:prstGeom prst="rect">
                <a:avLst/>
              </a:prstGeom>
              <a:solidFill>
                <a:srgbClr val="0070C0">
                  <a:alpha val="69804"/>
                </a:srgbClr>
              </a:solidFill>
              <a:ln w="6350" cap="flat" cmpd="sng" algn="ctr">
                <a:solidFill>
                  <a:srgbClr val="0070C0"/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  <p:sp>
            <p:nvSpPr>
              <p:cNvPr id="194" name="Rectangle 193"/>
              <p:cNvSpPr>
                <a:spLocks noChangeArrowheads="1"/>
              </p:cNvSpPr>
              <p:nvPr/>
            </p:nvSpPr>
            <p:spPr bwMode="auto">
              <a:xfrm>
                <a:off x="7891532" y="3552549"/>
                <a:ext cx="119009" cy="122566"/>
              </a:xfrm>
              <a:prstGeom prst="rect">
                <a:avLst/>
              </a:prstGeom>
              <a:solidFill>
                <a:srgbClr val="993300"/>
              </a:solidFill>
              <a:ln w="6350" cap="flat" cmpd="sng" algn="ctr">
                <a:solidFill>
                  <a:schemeClr val="tx1">
                    <a:lumMod val="100000"/>
                    <a:lumOff val="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sv-SE"/>
              </a:p>
            </p:txBody>
          </p:sp>
        </p:grpSp>
        <p:sp>
          <p:nvSpPr>
            <p:cNvPr id="190" name="Rectangle 3816"/>
            <p:cNvSpPr>
              <a:spLocks noChangeAspect="1" noChangeArrowheads="1"/>
            </p:cNvSpPr>
            <p:nvPr/>
          </p:nvSpPr>
          <p:spPr bwMode="auto">
            <a:xfrm>
              <a:off x="7199271" y="2522164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1" name="Rectangle 3816"/>
            <p:cNvSpPr>
              <a:spLocks noChangeAspect="1" noChangeArrowheads="1"/>
            </p:cNvSpPr>
            <p:nvPr/>
          </p:nvSpPr>
          <p:spPr bwMode="auto">
            <a:xfrm>
              <a:off x="7199271" y="2769488"/>
              <a:ext cx="114300" cy="1143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7198309" y="1547897"/>
              <a:ext cx="126000" cy="1404000"/>
            </a:xfrm>
            <a:prstGeom prst="rect">
              <a:avLst/>
            </a:prstGeom>
            <a:solidFill>
              <a:srgbClr val="0070C0">
                <a:alpha val="69803"/>
              </a:srgbClr>
            </a:solidFill>
            <a:ln w="6350" cap="flat" cmpd="sng" algn="ctr">
              <a:solidFill>
                <a:srgbClr val="0070C0">
                  <a:alpha val="69804"/>
                </a:srgb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5" name="Rectangle 244"/>
          <p:cNvSpPr>
            <a:spLocks noChangeAspect="1"/>
          </p:cNvSpPr>
          <p:nvPr/>
        </p:nvSpPr>
        <p:spPr bwMode="auto">
          <a:xfrm>
            <a:off x="5395245" y="1980323"/>
            <a:ext cx="3061829" cy="1910566"/>
          </a:xfrm>
          <a:prstGeom prst="rect">
            <a:avLst/>
          </a:prstGeom>
          <a:solidFill>
            <a:srgbClr val="CC9900">
              <a:alpha val="50196"/>
            </a:srgbClr>
          </a:solidFill>
          <a:ln w="25400" cap="flat" cmpd="sng" algn="ctr">
            <a:solidFill>
              <a:srgbClr val="CC9900"/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6" name="Rectangle 245"/>
          <p:cNvSpPr>
            <a:spLocks noChangeArrowheads="1"/>
          </p:cNvSpPr>
          <p:nvPr/>
        </p:nvSpPr>
        <p:spPr bwMode="auto">
          <a:xfrm>
            <a:off x="5296646" y="1980323"/>
            <a:ext cx="3276000" cy="1907202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lg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47" name="Rectangle 246"/>
          <p:cNvSpPr>
            <a:spLocks noChangeArrowheads="1"/>
          </p:cNvSpPr>
          <p:nvPr/>
        </p:nvSpPr>
        <p:spPr bwMode="auto">
          <a:xfrm>
            <a:off x="5296646" y="3890889"/>
            <a:ext cx="3276000" cy="1634676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48" name="Group 247"/>
          <p:cNvGrpSpPr>
            <a:grpSpLocks/>
          </p:cNvGrpSpPr>
          <p:nvPr/>
        </p:nvGrpSpPr>
        <p:grpSpPr bwMode="auto">
          <a:xfrm>
            <a:off x="7785959" y="2407300"/>
            <a:ext cx="542307" cy="2668333"/>
            <a:chOff x="0" y="33870"/>
            <a:chExt cx="1025525" cy="3525243"/>
          </a:xfrm>
        </p:grpSpPr>
        <p:sp>
          <p:nvSpPr>
            <p:cNvPr id="325" name="Rectangle 324"/>
            <p:cNvSpPr>
              <a:spLocks noChangeArrowheads="1"/>
            </p:cNvSpPr>
            <p:nvPr/>
          </p:nvSpPr>
          <p:spPr bwMode="auto">
            <a:xfrm>
              <a:off x="0" y="33870"/>
              <a:ext cx="1025525" cy="1385571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0" y="2656778"/>
              <a:ext cx="1025525" cy="902335"/>
            </a:xfrm>
            <a:prstGeom prst="rect">
              <a:avLst/>
            </a:prstGeom>
            <a:solidFill>
              <a:srgbClr val="92D05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49" name="Rectangle 248"/>
          <p:cNvSpPr>
            <a:spLocks noChangeArrowheads="1"/>
          </p:cNvSpPr>
          <p:nvPr/>
        </p:nvSpPr>
        <p:spPr bwMode="auto">
          <a:xfrm>
            <a:off x="7997841" y="2189403"/>
            <a:ext cx="119009" cy="3038161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0" name="Rectangle 249"/>
          <p:cNvSpPr>
            <a:spLocks noChangeArrowheads="1"/>
          </p:cNvSpPr>
          <p:nvPr/>
        </p:nvSpPr>
        <p:spPr bwMode="auto">
          <a:xfrm>
            <a:off x="7820962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1" name="Rectangle 250"/>
          <p:cNvSpPr>
            <a:spLocks noChangeArrowheads="1"/>
          </p:cNvSpPr>
          <p:nvPr/>
        </p:nvSpPr>
        <p:spPr bwMode="auto">
          <a:xfrm>
            <a:off x="7820962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2" name="Rectangle 251"/>
          <p:cNvSpPr>
            <a:spLocks noChangeArrowheads="1"/>
          </p:cNvSpPr>
          <p:nvPr/>
        </p:nvSpPr>
        <p:spPr bwMode="auto">
          <a:xfrm>
            <a:off x="7820962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3" name="Rectangle 252"/>
          <p:cNvSpPr>
            <a:spLocks noChangeArrowheads="1"/>
          </p:cNvSpPr>
          <p:nvPr/>
        </p:nvSpPr>
        <p:spPr bwMode="auto">
          <a:xfrm>
            <a:off x="7820962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4" name="Rectangle 253"/>
          <p:cNvSpPr>
            <a:spLocks noChangeArrowheads="1"/>
          </p:cNvSpPr>
          <p:nvPr/>
        </p:nvSpPr>
        <p:spPr bwMode="auto">
          <a:xfrm>
            <a:off x="7820962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5" name="Rectangle 254"/>
          <p:cNvSpPr>
            <a:spLocks noChangeArrowheads="1"/>
          </p:cNvSpPr>
          <p:nvPr/>
        </p:nvSpPr>
        <p:spPr bwMode="auto">
          <a:xfrm>
            <a:off x="8177988" y="2629194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6" name="Rectangle 255"/>
          <p:cNvSpPr>
            <a:spLocks noChangeArrowheads="1"/>
          </p:cNvSpPr>
          <p:nvPr/>
        </p:nvSpPr>
        <p:spPr bwMode="auto">
          <a:xfrm>
            <a:off x="8177988" y="287432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7" name="Rectangle 256"/>
          <p:cNvSpPr>
            <a:spLocks noChangeArrowheads="1"/>
          </p:cNvSpPr>
          <p:nvPr/>
        </p:nvSpPr>
        <p:spPr bwMode="auto">
          <a:xfrm>
            <a:off x="8177988" y="4480219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8" name="Rectangle 257"/>
          <p:cNvSpPr>
            <a:spLocks noChangeArrowheads="1"/>
          </p:cNvSpPr>
          <p:nvPr/>
        </p:nvSpPr>
        <p:spPr bwMode="auto">
          <a:xfrm>
            <a:off x="8177988" y="3119453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59" name="Rectangle 258"/>
          <p:cNvSpPr>
            <a:spLocks noChangeArrowheads="1"/>
          </p:cNvSpPr>
          <p:nvPr/>
        </p:nvSpPr>
        <p:spPr bwMode="auto">
          <a:xfrm>
            <a:off x="8177988" y="4726790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0" name="Rectangle 259"/>
          <p:cNvSpPr>
            <a:spLocks noChangeArrowheads="1"/>
          </p:cNvSpPr>
          <p:nvPr/>
        </p:nvSpPr>
        <p:spPr bwMode="auto">
          <a:xfrm>
            <a:off x="7817236" y="3608914"/>
            <a:ext cx="180000" cy="180000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1" name="Rectangle 3816"/>
          <p:cNvSpPr>
            <a:spLocks noChangeAspect="1" noChangeArrowheads="1"/>
          </p:cNvSpPr>
          <p:nvPr/>
        </p:nvSpPr>
        <p:spPr bwMode="auto">
          <a:xfrm>
            <a:off x="7845259" y="3639401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62" name="Rectangle 261"/>
          <p:cNvSpPr>
            <a:spLocks noChangeArrowheads="1"/>
          </p:cNvSpPr>
          <p:nvPr/>
        </p:nvSpPr>
        <p:spPr bwMode="auto">
          <a:xfrm>
            <a:off x="7844138" y="3635729"/>
            <a:ext cx="119009" cy="122566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5" name="Rectangle 264"/>
          <p:cNvSpPr>
            <a:spLocks noChangeArrowheads="1"/>
          </p:cNvSpPr>
          <p:nvPr/>
        </p:nvSpPr>
        <p:spPr bwMode="auto">
          <a:xfrm>
            <a:off x="5494271" y="4574505"/>
            <a:ext cx="2157097" cy="34029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5494271" y="2403269"/>
            <a:ext cx="2157097" cy="503717"/>
          </a:xfrm>
          <a:prstGeom prst="rect">
            <a:avLst/>
          </a:prstGeom>
          <a:solidFill>
            <a:srgbClr val="92D05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7" name="Rectangle 266"/>
          <p:cNvSpPr>
            <a:spLocks noChangeArrowheads="1"/>
          </p:cNvSpPr>
          <p:nvPr/>
        </p:nvSpPr>
        <p:spPr bwMode="auto">
          <a:xfrm>
            <a:off x="670568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670568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69" name="Rectangle 268"/>
          <p:cNvSpPr>
            <a:spLocks noChangeArrowheads="1"/>
          </p:cNvSpPr>
          <p:nvPr/>
        </p:nvSpPr>
        <p:spPr bwMode="auto">
          <a:xfrm>
            <a:off x="670568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0" name="Rectangle 269"/>
          <p:cNvSpPr>
            <a:spLocks noChangeArrowheads="1"/>
          </p:cNvSpPr>
          <p:nvPr/>
        </p:nvSpPr>
        <p:spPr bwMode="auto">
          <a:xfrm>
            <a:off x="633929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1" name="Rectangle 270"/>
          <p:cNvSpPr>
            <a:spLocks noChangeArrowheads="1"/>
          </p:cNvSpPr>
          <p:nvPr/>
        </p:nvSpPr>
        <p:spPr bwMode="auto">
          <a:xfrm>
            <a:off x="633929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633929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3" name="Rectangle 272"/>
          <p:cNvSpPr>
            <a:spLocks noChangeArrowheads="1"/>
          </p:cNvSpPr>
          <p:nvPr/>
        </p:nvSpPr>
        <p:spPr bwMode="auto">
          <a:xfrm>
            <a:off x="7099260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099260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5" name="Rectangle 274"/>
          <p:cNvSpPr>
            <a:spLocks noChangeArrowheads="1"/>
          </p:cNvSpPr>
          <p:nvPr/>
        </p:nvSpPr>
        <p:spPr bwMode="auto">
          <a:xfrm>
            <a:off x="7073622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6" name="Rectangle 275"/>
          <p:cNvSpPr>
            <a:spLocks noChangeArrowheads="1"/>
          </p:cNvSpPr>
          <p:nvPr/>
        </p:nvSpPr>
        <p:spPr bwMode="auto">
          <a:xfrm>
            <a:off x="7460196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7" name="Rectangle 276"/>
          <p:cNvSpPr>
            <a:spLocks noChangeArrowheads="1"/>
          </p:cNvSpPr>
          <p:nvPr/>
        </p:nvSpPr>
        <p:spPr bwMode="auto">
          <a:xfrm>
            <a:off x="7460196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8" name="Rectangle 277"/>
          <p:cNvSpPr>
            <a:spLocks noChangeArrowheads="1"/>
          </p:cNvSpPr>
          <p:nvPr/>
        </p:nvSpPr>
        <p:spPr bwMode="auto">
          <a:xfrm>
            <a:off x="7460196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79" name="Rectangle 278"/>
          <p:cNvSpPr>
            <a:spLocks noChangeArrowheads="1"/>
          </p:cNvSpPr>
          <p:nvPr/>
        </p:nvSpPr>
        <p:spPr bwMode="auto">
          <a:xfrm>
            <a:off x="5592265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0" name="Rectangle 279"/>
          <p:cNvSpPr>
            <a:spLocks noChangeArrowheads="1"/>
          </p:cNvSpPr>
          <p:nvPr/>
        </p:nvSpPr>
        <p:spPr bwMode="auto">
          <a:xfrm>
            <a:off x="5971927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1" name="Rectangle 280"/>
          <p:cNvSpPr>
            <a:spLocks noChangeArrowheads="1"/>
          </p:cNvSpPr>
          <p:nvPr/>
        </p:nvSpPr>
        <p:spPr bwMode="auto">
          <a:xfrm>
            <a:off x="5971927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2" name="Rectangle 281"/>
          <p:cNvSpPr>
            <a:spLocks noChangeArrowheads="1"/>
          </p:cNvSpPr>
          <p:nvPr/>
        </p:nvSpPr>
        <p:spPr bwMode="auto">
          <a:xfrm>
            <a:off x="5971927" y="2475366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3" name="Rectangle 282"/>
          <p:cNvSpPr>
            <a:spLocks noChangeArrowheads="1"/>
          </p:cNvSpPr>
          <p:nvPr/>
        </p:nvSpPr>
        <p:spPr bwMode="auto">
          <a:xfrm>
            <a:off x="5592265" y="2720495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4" name="Rectangle 283"/>
          <p:cNvSpPr>
            <a:spLocks noChangeArrowheads="1"/>
          </p:cNvSpPr>
          <p:nvPr/>
        </p:nvSpPr>
        <p:spPr bwMode="auto">
          <a:xfrm>
            <a:off x="6342708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7" name="Rectangle 286"/>
          <p:cNvSpPr>
            <a:spLocks noChangeArrowheads="1"/>
          </p:cNvSpPr>
          <p:nvPr/>
        </p:nvSpPr>
        <p:spPr bwMode="auto">
          <a:xfrm>
            <a:off x="5592265" y="4683371"/>
            <a:ext cx="119009" cy="122565"/>
          </a:xfrm>
          <a:prstGeom prst="rect">
            <a:avLst/>
          </a:prstGeom>
          <a:noFill/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8" name="Rectangle 287"/>
          <p:cNvSpPr>
            <a:spLocks noChangeArrowheads="1"/>
          </p:cNvSpPr>
          <p:nvPr/>
        </p:nvSpPr>
        <p:spPr bwMode="auto">
          <a:xfrm>
            <a:off x="5796546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89" name="Rectangle 288"/>
          <p:cNvSpPr>
            <a:spLocks noChangeArrowheads="1"/>
          </p:cNvSpPr>
          <p:nvPr/>
        </p:nvSpPr>
        <p:spPr bwMode="auto">
          <a:xfrm>
            <a:off x="6165781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0" name="Rectangle 289"/>
          <p:cNvSpPr>
            <a:spLocks noChangeArrowheads="1"/>
          </p:cNvSpPr>
          <p:nvPr/>
        </p:nvSpPr>
        <p:spPr bwMode="auto">
          <a:xfrm>
            <a:off x="6880092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1" name="Rectangle 290"/>
          <p:cNvSpPr>
            <a:spLocks noChangeArrowheads="1"/>
          </p:cNvSpPr>
          <p:nvPr/>
        </p:nvSpPr>
        <p:spPr bwMode="auto">
          <a:xfrm>
            <a:off x="7258120" y="2283129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2" name="Group 291"/>
          <p:cNvGrpSpPr>
            <a:grpSpLocks/>
          </p:cNvGrpSpPr>
          <p:nvPr/>
        </p:nvGrpSpPr>
        <p:grpSpPr bwMode="auto">
          <a:xfrm>
            <a:off x="6839484" y="3597554"/>
            <a:ext cx="158678" cy="163420"/>
            <a:chOff x="0" y="1"/>
            <a:chExt cx="215900" cy="215900"/>
          </a:xfrm>
        </p:grpSpPr>
        <p:sp>
          <p:nvSpPr>
            <p:cNvPr id="323" name="Rectangle 322"/>
            <p:cNvSpPr>
              <a:spLocks noChangeArrowheads="1"/>
            </p:cNvSpPr>
            <p:nvPr/>
          </p:nvSpPr>
          <p:spPr bwMode="auto">
            <a:xfrm>
              <a:off x="0" y="1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28575" y="28575"/>
              <a:ext cx="161925" cy="161925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3" name="Group 292"/>
          <p:cNvGrpSpPr>
            <a:grpSpLocks/>
          </p:cNvGrpSpPr>
          <p:nvPr/>
        </p:nvGrpSpPr>
        <p:grpSpPr bwMode="auto">
          <a:xfrm>
            <a:off x="7219845" y="3597554"/>
            <a:ext cx="158678" cy="163420"/>
            <a:chOff x="0" y="0"/>
            <a:chExt cx="215900" cy="215900"/>
          </a:xfrm>
        </p:grpSpPr>
        <p:sp>
          <p:nvSpPr>
            <p:cNvPr id="321" name="Rectangle 320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4" name="Rectangle 293"/>
          <p:cNvSpPr>
            <a:spLocks noChangeArrowheads="1"/>
          </p:cNvSpPr>
          <p:nvPr/>
        </p:nvSpPr>
        <p:spPr bwMode="auto">
          <a:xfrm>
            <a:off x="6506410" y="2290046"/>
            <a:ext cx="119009" cy="2826844"/>
          </a:xfrm>
          <a:prstGeom prst="rect">
            <a:avLst/>
          </a:prstGeom>
          <a:solidFill>
            <a:srgbClr val="FF0000"/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295" name="Group 294"/>
          <p:cNvGrpSpPr>
            <a:grpSpLocks/>
          </p:cNvGrpSpPr>
          <p:nvPr/>
        </p:nvGrpSpPr>
        <p:grpSpPr bwMode="auto">
          <a:xfrm>
            <a:off x="6466648" y="3597555"/>
            <a:ext cx="158678" cy="163419"/>
            <a:chOff x="-307136" y="-615066"/>
            <a:chExt cx="215899" cy="215899"/>
          </a:xfrm>
        </p:grpSpPr>
        <p:sp>
          <p:nvSpPr>
            <p:cNvPr id="319" name="Rectangle 318"/>
            <p:cNvSpPr>
              <a:spLocks noChangeArrowheads="1"/>
            </p:cNvSpPr>
            <p:nvPr/>
          </p:nvSpPr>
          <p:spPr bwMode="auto">
            <a:xfrm>
              <a:off x="-307136" y="-615066"/>
              <a:ext cx="215899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-278561" y="-586479"/>
              <a:ext cx="161922" cy="161927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6" name="Group 295"/>
          <p:cNvGrpSpPr>
            <a:grpSpLocks/>
          </p:cNvGrpSpPr>
          <p:nvPr/>
        </p:nvGrpSpPr>
        <p:grpSpPr bwMode="auto">
          <a:xfrm>
            <a:off x="5752092" y="3598766"/>
            <a:ext cx="158678" cy="163419"/>
            <a:chOff x="0" y="-615066"/>
            <a:chExt cx="215900" cy="215899"/>
          </a:xfrm>
        </p:grpSpPr>
        <p:sp>
          <p:nvSpPr>
            <p:cNvPr id="317" name="Rectangle 316"/>
            <p:cNvSpPr>
              <a:spLocks noChangeArrowheads="1"/>
            </p:cNvSpPr>
            <p:nvPr/>
          </p:nvSpPr>
          <p:spPr bwMode="auto">
            <a:xfrm>
              <a:off x="0" y="-615066"/>
              <a:ext cx="215900" cy="215899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28576" y="-586480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297" name="Group 296"/>
          <p:cNvGrpSpPr>
            <a:grpSpLocks/>
          </p:cNvGrpSpPr>
          <p:nvPr/>
        </p:nvGrpSpPr>
        <p:grpSpPr bwMode="auto">
          <a:xfrm>
            <a:off x="6126875" y="3598766"/>
            <a:ext cx="158678" cy="163420"/>
            <a:chOff x="0" y="0"/>
            <a:chExt cx="215900" cy="215900"/>
          </a:xfrm>
        </p:grpSpPr>
        <p:sp>
          <p:nvSpPr>
            <p:cNvPr id="315" name="Rectangle 314"/>
            <p:cNvSpPr>
              <a:spLocks noChangeArrowheads="1"/>
            </p:cNvSpPr>
            <p:nvPr/>
          </p:nvSpPr>
          <p:spPr bwMode="auto">
            <a:xfrm>
              <a:off x="0" y="0"/>
              <a:ext cx="215900" cy="215900"/>
            </a:xfrm>
            <a:prstGeom prst="rect">
              <a:avLst/>
            </a:prstGeom>
            <a:solidFill>
              <a:srgbClr val="FF00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28576" y="28576"/>
              <a:ext cx="161925" cy="16192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298" name="Rectangle 297"/>
          <p:cNvSpPr>
            <a:spLocks noChangeArrowheads="1"/>
          </p:cNvSpPr>
          <p:nvPr/>
        </p:nvSpPr>
        <p:spPr bwMode="auto">
          <a:xfrm>
            <a:off x="5296646" y="5037229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299" name="Rectangle 298"/>
          <p:cNvSpPr>
            <a:spLocks noChangeArrowheads="1"/>
          </p:cNvSpPr>
          <p:nvPr/>
        </p:nvSpPr>
        <p:spPr bwMode="auto">
          <a:xfrm>
            <a:off x="5296646" y="1901016"/>
            <a:ext cx="3276000" cy="571968"/>
          </a:xfrm>
          <a:prstGeom prst="rect">
            <a:avLst/>
          </a:prstGeom>
          <a:solidFill>
            <a:srgbClr val="558ED5">
              <a:alpha val="69803"/>
            </a:srgb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0" name="Rectangle 299"/>
          <p:cNvSpPr>
            <a:spLocks noChangeArrowheads="1"/>
          </p:cNvSpPr>
          <p:nvPr/>
        </p:nvSpPr>
        <p:spPr bwMode="auto">
          <a:xfrm>
            <a:off x="7825348" y="2627346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1" name="Rectangle 300"/>
          <p:cNvSpPr>
            <a:spLocks noChangeArrowheads="1"/>
          </p:cNvSpPr>
          <p:nvPr/>
        </p:nvSpPr>
        <p:spPr bwMode="auto">
          <a:xfrm>
            <a:off x="7825348" y="4489914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2" name="Rectangle 301"/>
          <p:cNvSpPr>
            <a:spLocks noChangeArrowheads="1"/>
          </p:cNvSpPr>
          <p:nvPr/>
        </p:nvSpPr>
        <p:spPr bwMode="auto">
          <a:xfrm>
            <a:off x="7825348" y="4735365"/>
            <a:ext cx="119009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3" name="Rectangle 302"/>
          <p:cNvSpPr>
            <a:spLocks noChangeArrowheads="1"/>
          </p:cNvSpPr>
          <p:nvPr/>
        </p:nvSpPr>
        <p:spPr bwMode="auto">
          <a:xfrm>
            <a:off x="8176921" y="2627346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4" name="Rectangle 303"/>
          <p:cNvSpPr>
            <a:spLocks noChangeArrowheads="1"/>
          </p:cNvSpPr>
          <p:nvPr/>
        </p:nvSpPr>
        <p:spPr bwMode="auto">
          <a:xfrm>
            <a:off x="8176921" y="2875180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5" name="Rectangle 304"/>
          <p:cNvSpPr>
            <a:spLocks noChangeArrowheads="1"/>
          </p:cNvSpPr>
          <p:nvPr/>
        </p:nvSpPr>
        <p:spPr bwMode="auto">
          <a:xfrm>
            <a:off x="8176921" y="3122504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6" name="Rectangle 305"/>
          <p:cNvSpPr>
            <a:spLocks noChangeArrowheads="1"/>
          </p:cNvSpPr>
          <p:nvPr/>
        </p:nvSpPr>
        <p:spPr bwMode="auto">
          <a:xfrm>
            <a:off x="8176921" y="4481605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7" name="Rectangle 306"/>
          <p:cNvSpPr>
            <a:spLocks noChangeArrowheads="1"/>
          </p:cNvSpPr>
          <p:nvPr/>
        </p:nvSpPr>
        <p:spPr bwMode="auto">
          <a:xfrm>
            <a:off x="8176921" y="4728011"/>
            <a:ext cx="119007" cy="122566"/>
          </a:xfrm>
          <a:prstGeom prst="rect">
            <a:avLst/>
          </a:prstGeom>
          <a:solidFill>
            <a:schemeClr val="tx1">
              <a:lumMod val="100000"/>
              <a:lumOff val="0"/>
            </a:schemeClr>
          </a:solidFill>
          <a:ln w="6350" cap="flat" cmpd="sng" algn="ctr">
            <a:solidFill>
              <a:schemeClr val="tx1">
                <a:lumMod val="100000"/>
                <a:lumOff val="0"/>
              </a:scheme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08" name="Rectangle 307"/>
          <p:cNvSpPr>
            <a:spLocks noChangeArrowheads="1"/>
          </p:cNvSpPr>
          <p:nvPr/>
        </p:nvSpPr>
        <p:spPr bwMode="auto">
          <a:xfrm>
            <a:off x="8166488" y="2593162"/>
            <a:ext cx="144000" cy="23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grpSp>
        <p:nvGrpSpPr>
          <p:cNvPr id="309" name="Group 308"/>
          <p:cNvGrpSpPr/>
          <p:nvPr/>
        </p:nvGrpSpPr>
        <p:grpSpPr>
          <a:xfrm>
            <a:off x="8313553" y="3603303"/>
            <a:ext cx="180000" cy="180000"/>
            <a:chOff x="7861036" y="3523832"/>
            <a:chExt cx="180000" cy="180000"/>
          </a:xfrm>
        </p:grpSpPr>
        <p:sp>
          <p:nvSpPr>
            <p:cNvPr id="313" name="Rectangle 312"/>
            <p:cNvSpPr>
              <a:spLocks noChangeArrowheads="1"/>
            </p:cNvSpPr>
            <p:nvPr/>
          </p:nvSpPr>
          <p:spPr bwMode="auto">
            <a:xfrm>
              <a:off x="7861036" y="3523832"/>
              <a:ext cx="180000" cy="180000"/>
            </a:xfrm>
            <a:prstGeom prst="rect">
              <a:avLst/>
            </a:prstGeom>
            <a:solidFill>
              <a:srgbClr val="0070C0">
                <a:alpha val="69804"/>
              </a:srgbClr>
            </a:solidFill>
            <a:ln w="6350" cap="flat" cmpd="sng" algn="ctr">
              <a:solidFill>
                <a:srgbClr val="0070C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891532" y="3552549"/>
              <a:ext cx="119009" cy="122566"/>
            </a:xfrm>
            <a:prstGeom prst="rect">
              <a:avLst/>
            </a:prstGeom>
            <a:solidFill>
              <a:srgbClr val="993300"/>
            </a:solidFill>
            <a:ln w="6350" cap="flat" cmpd="sng" algn="ctr">
              <a:solidFill>
                <a:schemeClr val="tx1">
                  <a:lumMod val="100000"/>
                  <a:lumOff val="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sv-SE"/>
            </a:p>
          </p:txBody>
        </p:sp>
      </p:grpSp>
      <p:sp>
        <p:nvSpPr>
          <p:cNvPr id="310" name="Rectangle 3816"/>
          <p:cNvSpPr>
            <a:spLocks noChangeAspect="1" noChangeArrowheads="1"/>
          </p:cNvSpPr>
          <p:nvPr/>
        </p:nvSpPr>
        <p:spPr bwMode="auto">
          <a:xfrm>
            <a:off x="7826013" y="2875180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1" name="Rectangle 3816"/>
          <p:cNvSpPr>
            <a:spLocks noChangeAspect="1" noChangeArrowheads="1"/>
          </p:cNvSpPr>
          <p:nvPr/>
        </p:nvSpPr>
        <p:spPr bwMode="auto">
          <a:xfrm>
            <a:off x="7826013" y="3122504"/>
            <a:ext cx="114300" cy="1143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312" name="Rectangle 311"/>
          <p:cNvSpPr>
            <a:spLocks noChangeArrowheads="1"/>
          </p:cNvSpPr>
          <p:nvPr/>
        </p:nvSpPr>
        <p:spPr bwMode="auto">
          <a:xfrm>
            <a:off x="7825051" y="1900913"/>
            <a:ext cx="126000" cy="1404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  <p:sp>
        <p:nvSpPr>
          <p:cNvPr id="327" name="Rectangle 326"/>
          <p:cNvSpPr>
            <a:spLocks noChangeArrowheads="1"/>
          </p:cNvSpPr>
          <p:nvPr/>
        </p:nvSpPr>
        <p:spPr bwMode="auto">
          <a:xfrm>
            <a:off x="7815559" y="4421084"/>
            <a:ext cx="144000" cy="1188000"/>
          </a:xfrm>
          <a:prstGeom prst="rect">
            <a:avLst/>
          </a:prstGeom>
          <a:solidFill>
            <a:srgbClr val="0070C0">
              <a:alpha val="69803"/>
            </a:srgbClr>
          </a:solidFill>
          <a:ln w="6350" cap="flat" cmpd="sng" algn="ctr">
            <a:solidFill>
              <a:srgbClr val="0070C0">
                <a:alpha val="69804"/>
              </a:srgbClr>
            </a:solidFill>
            <a:prstDash val="solid"/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87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Connecting to a standard 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Standard cell input/output ports can be placed anywhere in the cell</a:t>
            </a:r>
          </a:p>
          <a:p>
            <a:pPr lvl="1"/>
            <a:r>
              <a:rPr lang="en-US" dirty="0" smtClean="0"/>
              <a:t>Router routes in higher metal layers to port</a:t>
            </a:r>
          </a:p>
          <a:p>
            <a:pPr lvl="1"/>
            <a:r>
              <a:rPr lang="en-US" dirty="0" smtClean="0"/>
              <a:t>But there can be only one connection port per signal!</a:t>
            </a:r>
          </a:p>
          <a:p>
            <a:r>
              <a:rPr lang="en-US" dirty="0" smtClean="0"/>
              <a:t>Lab 3 cells should be abutted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in</a:t>
            </a:r>
            <a:r>
              <a:rPr lang="en-US" dirty="0" smtClean="0"/>
              <a:t> input on the edge of one end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out</a:t>
            </a:r>
            <a:r>
              <a:rPr lang="en-US" dirty="0" smtClean="0"/>
              <a:t> output on the edge of other end</a:t>
            </a:r>
          </a:p>
          <a:p>
            <a:pPr lvl="1"/>
            <a:r>
              <a:rPr lang="en-US" dirty="0" smtClean="0"/>
              <a:t>Treat A &amp; B as if they can be connected anywhere in the cell.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MCC092: Integrated Circuit Design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48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2984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2" descr="http://www.autostuff.com.au/uploads/9/6/2/1/9621664/405223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79" y="3542159"/>
            <a:ext cx="1570290" cy="98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Design </a:t>
            </a:r>
            <a:r>
              <a:rPr lang="sv-SE" dirty="0" err="1" smtClean="0"/>
              <a:t>rules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MCC092: Integrated Circuit Design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457199" y="1600200"/>
            <a:ext cx="8141677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err="1" smtClean="0">
                <a:latin typeface="Calibri" panose="020F0502020204030204" pitchFamily="34" charset="0"/>
              </a:rPr>
              <a:t>We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will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talk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about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geometric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design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in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more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detail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on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Thursday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,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but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. . . 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kern="0" dirty="0" smtClean="0">
                <a:latin typeface="Calibri" panose="020F0502020204030204" pitchFamily="34" charset="0"/>
              </a:rPr>
              <a:t>. . .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y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ou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probably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need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know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already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now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that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there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are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 bwMode="auto">
          <a:xfrm>
            <a:off x="3330240" y="3542159"/>
            <a:ext cx="5145545" cy="1941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sv-SE" altLang="sv-SE" sz="2400" kern="0" dirty="0" err="1" smtClean="0">
                <a:latin typeface="Calibri" panose="020F0502020204030204" pitchFamily="34" charset="0"/>
              </a:rPr>
              <a:t>Interlayer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rules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between</a:t>
            </a:r>
            <a:r>
              <a:rPr lang="sv-SE" altLang="sv-SE" sz="2400" kern="0" dirty="0" smtClean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 smtClean="0">
                <a:latin typeface="Calibri" panose="020F0502020204030204" pitchFamily="34" charset="0"/>
              </a:rPr>
              <a:t>layers</a:t>
            </a:r>
            <a:endParaRPr lang="sv-SE" altLang="sv-SE" sz="2400" kern="0" dirty="0" smtClean="0">
              <a:latin typeface="Calibri" panose="020F0502020204030204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043530" y="4213367"/>
            <a:ext cx="879134" cy="1607149"/>
            <a:chOff x="2043530" y="4204562"/>
            <a:chExt cx="879134" cy="1607149"/>
          </a:xfrm>
        </p:grpSpPr>
        <p:grpSp>
          <p:nvGrpSpPr>
            <p:cNvPr id="72" name="Group 71"/>
            <p:cNvGrpSpPr/>
            <p:nvPr/>
          </p:nvGrpSpPr>
          <p:grpSpPr>
            <a:xfrm>
              <a:off x="2122564" y="4452213"/>
              <a:ext cx="800100" cy="1359498"/>
              <a:chOff x="2122564" y="4452212"/>
              <a:chExt cx="800100" cy="1457325"/>
            </a:xfrm>
          </p:grpSpPr>
          <p:sp>
            <p:nvSpPr>
              <p:cNvPr id="65" name="Rectangle 64"/>
              <p:cNvSpPr>
                <a:spLocks noChangeArrowheads="1"/>
              </p:cNvSpPr>
              <p:nvPr/>
            </p:nvSpPr>
            <p:spPr bwMode="auto">
              <a:xfrm>
                <a:off x="212256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66" name="Rectangle 65"/>
              <p:cNvSpPr>
                <a:spLocks noChangeArrowheads="1"/>
              </p:cNvSpPr>
              <p:nvPr/>
            </p:nvSpPr>
            <p:spPr bwMode="auto">
              <a:xfrm>
                <a:off x="2675014" y="4452212"/>
                <a:ext cx="247650" cy="145732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</p:grpSp>
        <p:cxnSp>
          <p:nvCxnSpPr>
            <p:cNvPr id="67" name="Line 2102"/>
            <p:cNvCxnSpPr/>
            <p:nvPr/>
          </p:nvCxnSpPr>
          <p:spPr bwMode="auto">
            <a:xfrm>
              <a:off x="2113039" y="5209813"/>
              <a:ext cx="2571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103"/>
            <p:cNvCxnSpPr/>
            <p:nvPr/>
          </p:nvCxnSpPr>
          <p:spPr bwMode="auto">
            <a:xfrm>
              <a:off x="2379104" y="5209813"/>
              <a:ext cx="2857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2111"/>
            <p:cNvSpPr txBox="1">
              <a:spLocks noChangeArrowheads="1"/>
            </p:cNvSpPr>
            <p:nvPr/>
          </p:nvSpPr>
          <p:spPr bwMode="auto">
            <a:xfrm>
              <a:off x="2043530" y="5263298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0.06</a:t>
              </a:r>
            </a:p>
          </p:txBody>
        </p:sp>
        <p:sp>
          <p:nvSpPr>
            <p:cNvPr id="70" name="Text Box 2113"/>
            <p:cNvSpPr txBox="1">
              <a:spLocks noChangeArrowheads="1"/>
            </p:cNvSpPr>
            <p:nvPr/>
          </p:nvSpPr>
          <p:spPr bwMode="auto">
            <a:xfrm>
              <a:off x="2314138" y="5261202"/>
              <a:ext cx="457200" cy="495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sp>
          <p:nvSpPr>
            <p:cNvPr id="71" name="Text Box 2118"/>
            <p:cNvSpPr txBox="1">
              <a:spLocks noChangeArrowheads="1"/>
            </p:cNvSpPr>
            <p:nvPr/>
          </p:nvSpPr>
          <p:spPr bwMode="auto">
            <a:xfrm>
              <a:off x="2313064" y="4204562"/>
              <a:ext cx="561975" cy="314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20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poly</a:t>
              </a: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789064" y="4457695"/>
            <a:ext cx="1198272" cy="1841541"/>
            <a:chOff x="789064" y="4457695"/>
            <a:chExt cx="1198272" cy="1841541"/>
          </a:xfrm>
        </p:grpSpPr>
        <p:grpSp>
          <p:nvGrpSpPr>
            <p:cNvPr id="50" name="Group 49"/>
            <p:cNvGrpSpPr/>
            <p:nvPr/>
          </p:nvGrpSpPr>
          <p:grpSpPr>
            <a:xfrm>
              <a:off x="882436" y="4457695"/>
              <a:ext cx="1065384" cy="1354015"/>
              <a:chOff x="1798882" y="3358054"/>
              <a:chExt cx="1065384" cy="2026777"/>
            </a:xfrm>
          </p:grpSpPr>
          <p:sp>
            <p:nvSpPr>
              <p:cNvPr id="51" name="Rectangle 50"/>
              <p:cNvSpPr/>
              <p:nvPr/>
            </p:nvSpPr>
            <p:spPr bwMode="auto">
              <a:xfrm>
                <a:off x="1798882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2590800" y="3358054"/>
                <a:ext cx="273466" cy="2026777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4998479"/>
              <a:ext cx="27346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4" name="Line 49"/>
            <p:cNvSpPr>
              <a:spLocks noChangeAspect="1" noChangeShapeType="1"/>
            </p:cNvSpPr>
            <p:nvPr/>
          </p:nvSpPr>
          <p:spPr bwMode="auto">
            <a:xfrm flipV="1">
              <a:off x="1168005" y="4998479"/>
              <a:ext cx="50064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  <p:sp>
          <p:nvSpPr>
            <p:cNvPr id="55" name="Text Box 20"/>
            <p:cNvSpPr txBox="1">
              <a:spLocks noChangeArrowheads="1"/>
            </p:cNvSpPr>
            <p:nvPr/>
          </p:nvSpPr>
          <p:spPr bwMode="auto">
            <a:xfrm>
              <a:off x="840427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W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56" name="Text Box 20"/>
            <p:cNvSpPr txBox="1">
              <a:spLocks noChangeArrowheads="1"/>
            </p:cNvSpPr>
            <p:nvPr/>
          </p:nvSpPr>
          <p:spPr bwMode="auto">
            <a:xfrm>
              <a:off x="1263436" y="4661737"/>
              <a:ext cx="723900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>
                  <a:latin typeface="Calibri" panose="020F0502020204030204" pitchFamily="34" charset="0"/>
                </a:rPr>
                <a:t>S</a:t>
              </a: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2" name="Text Box 20"/>
            <p:cNvSpPr txBox="1">
              <a:spLocks noChangeArrowheads="1"/>
            </p:cNvSpPr>
            <p:nvPr/>
          </p:nvSpPr>
          <p:spPr bwMode="auto">
            <a:xfrm>
              <a:off x="789064" y="5868000"/>
              <a:ext cx="978069" cy="43123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sv-SE" sz="1400" dirty="0" smtClean="0">
                  <a:latin typeface="Calibri" panose="020F0502020204030204" pitchFamily="34" charset="0"/>
                </a:rPr>
                <a:t>Pitch=W+S</a:t>
              </a:r>
              <a:endParaRPr lang="en-US" altLang="sv-SE" sz="1400" dirty="0">
                <a:latin typeface="Calibri" panose="020F0502020204030204" pitchFamily="34" charset="0"/>
              </a:endParaRPr>
            </a:p>
            <a:p>
              <a:pPr eaLnBrk="1" hangingPunct="1"/>
              <a:endParaRPr lang="en-US" altLang="sv-SE" dirty="0">
                <a:latin typeface="Calibri" panose="020F0502020204030204" pitchFamily="34" charset="0"/>
              </a:endParaRPr>
            </a:p>
          </p:txBody>
        </p:sp>
        <p:sp>
          <p:nvSpPr>
            <p:cNvPr id="63" name="Line 49"/>
            <p:cNvSpPr>
              <a:spLocks noChangeAspect="1" noChangeShapeType="1"/>
            </p:cNvSpPr>
            <p:nvPr/>
          </p:nvSpPr>
          <p:spPr bwMode="auto">
            <a:xfrm flipV="1">
              <a:off x="887418" y="5879264"/>
              <a:ext cx="76877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214623" y="3958386"/>
            <a:ext cx="2541109" cy="1862130"/>
            <a:chOff x="3214623" y="3984762"/>
            <a:chExt cx="2541109" cy="1862130"/>
          </a:xfrm>
        </p:grpSpPr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3671823" y="4511928"/>
              <a:ext cx="1952295" cy="1079981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cxnSp>
          <p:nvCxnSpPr>
            <p:cNvPr id="79" name="Line 508"/>
            <p:cNvCxnSpPr/>
            <p:nvPr/>
          </p:nvCxnSpPr>
          <p:spPr bwMode="auto">
            <a:xfrm>
              <a:off x="3562449" y="4515692"/>
              <a:ext cx="0" cy="10991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6" name="Text Box 1162"/>
            <p:cNvSpPr txBox="1">
              <a:spLocks noChangeArrowheads="1"/>
            </p:cNvSpPr>
            <p:nvPr/>
          </p:nvSpPr>
          <p:spPr bwMode="auto">
            <a:xfrm>
              <a:off x="5344327" y="4254997"/>
              <a:ext cx="411405" cy="3625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 smtClean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0.14</a:t>
              </a:r>
              <a:endParaRPr lang="sv-SE" sz="1000" dirty="0">
                <a:effectLst/>
                <a:latin typeface="Calibri" panose="020F0502020204030204" pitchFamily="34" charset="0"/>
                <a:ea typeface="Times New Roman"/>
                <a:cs typeface="Times New Roman"/>
              </a:endParaRPr>
            </a:p>
          </p:txBody>
        </p:sp>
        <p:cxnSp>
          <p:nvCxnSpPr>
            <p:cNvPr id="88" name="Line 1176"/>
            <p:cNvCxnSpPr/>
            <p:nvPr/>
          </p:nvCxnSpPr>
          <p:spPr bwMode="auto">
            <a:xfrm>
              <a:off x="5283087" y="4254997"/>
              <a:ext cx="1" cy="2611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1" name="Group 90"/>
            <p:cNvGrpSpPr/>
            <p:nvPr/>
          </p:nvGrpSpPr>
          <p:grpSpPr>
            <a:xfrm>
              <a:off x="4270380" y="3984762"/>
              <a:ext cx="800100" cy="1862130"/>
              <a:chOff x="2122564" y="4204562"/>
              <a:chExt cx="800100" cy="1607149"/>
            </a:xfrm>
          </p:grpSpPr>
          <p:grpSp>
            <p:nvGrpSpPr>
              <p:cNvPr id="92" name="Group 91"/>
              <p:cNvGrpSpPr/>
              <p:nvPr/>
            </p:nvGrpSpPr>
            <p:grpSpPr>
              <a:xfrm>
                <a:off x="2122564" y="4452213"/>
                <a:ext cx="800100" cy="1359498"/>
                <a:chOff x="2122564" y="4452212"/>
                <a:chExt cx="800100" cy="1457325"/>
              </a:xfrm>
            </p:grpSpPr>
            <p:sp>
              <p:nvSpPr>
                <p:cNvPr id="98" name="Rectangle 97"/>
                <p:cNvSpPr>
                  <a:spLocks noChangeArrowheads="1"/>
                </p:cNvSpPr>
                <p:nvPr/>
              </p:nvSpPr>
              <p:spPr bwMode="auto">
                <a:xfrm>
                  <a:off x="212256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9" name="Rectangle 98"/>
                <p:cNvSpPr>
                  <a:spLocks noChangeArrowheads="1"/>
                </p:cNvSpPr>
                <p:nvPr/>
              </p:nvSpPr>
              <p:spPr bwMode="auto">
                <a:xfrm>
                  <a:off x="2675014" y="4452212"/>
                  <a:ext cx="247650" cy="14573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sv-SE" sz="1200">
                    <a:latin typeface="Calibri" panose="020F0502020204030204" pitchFamily="34" charset="0"/>
                  </a:endParaRPr>
                </a:p>
              </p:txBody>
            </p:sp>
          </p:grpSp>
          <p:cxnSp>
            <p:nvCxnSpPr>
              <p:cNvPr id="94" name="Line 2103"/>
              <p:cNvCxnSpPr/>
              <p:nvPr/>
            </p:nvCxnSpPr>
            <p:spPr bwMode="auto">
              <a:xfrm>
                <a:off x="2379104" y="5040824"/>
                <a:ext cx="28575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6" name="Text Box 2113"/>
              <p:cNvSpPr txBox="1">
                <a:spLocks noChangeArrowheads="1"/>
              </p:cNvSpPr>
              <p:nvPr/>
            </p:nvSpPr>
            <p:spPr bwMode="auto">
              <a:xfrm>
                <a:off x="2314138" y="5092216"/>
                <a:ext cx="457200" cy="2625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000" dirty="0" smtClean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0.13</a:t>
                </a:r>
                <a:endPara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sv-SE" sz="1000" dirty="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 </a:t>
                </a:r>
              </a:p>
            </p:txBody>
          </p:sp>
          <p:sp>
            <p:nvSpPr>
              <p:cNvPr id="97" name="Text Box 2118"/>
              <p:cNvSpPr txBox="1">
                <a:spLocks noChangeArrowheads="1"/>
              </p:cNvSpPr>
              <p:nvPr/>
            </p:nvSpPr>
            <p:spPr bwMode="auto">
              <a:xfrm>
                <a:off x="2313064" y="4204562"/>
                <a:ext cx="561975" cy="3143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1200">
                    <a:effectLst/>
                    <a:latin typeface="Calibri" panose="020F0502020204030204" pitchFamily="34" charset="0"/>
                    <a:ea typeface="Times New Roman"/>
                    <a:cs typeface="Times New Roman"/>
                  </a:rPr>
                  <a:t>poly</a:t>
                </a:r>
              </a:p>
            </p:txBody>
          </p:sp>
        </p:grpSp>
        <p:sp>
          <p:nvSpPr>
            <p:cNvPr id="103" name="Text Box 2113"/>
            <p:cNvSpPr txBox="1">
              <a:spLocks noChangeArrowheads="1"/>
            </p:cNvSpPr>
            <p:nvPr/>
          </p:nvSpPr>
          <p:spPr bwMode="auto">
            <a:xfrm>
              <a:off x="3214623" y="4948977"/>
              <a:ext cx="457200" cy="275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0.12</a:t>
              </a:r>
            </a:p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 </a:t>
              </a:r>
            </a:p>
          </p:txBody>
        </p:sp>
        <p:grpSp>
          <p:nvGrpSpPr>
            <p:cNvPr id="112" name="Group 111"/>
            <p:cNvGrpSpPr/>
            <p:nvPr/>
          </p:nvGrpSpPr>
          <p:grpSpPr>
            <a:xfrm>
              <a:off x="5283299" y="4644164"/>
              <a:ext cx="261868" cy="815508"/>
              <a:chOff x="5283299" y="4838896"/>
              <a:chExt cx="261868" cy="815508"/>
            </a:xfrm>
          </p:grpSpPr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5283299" y="4838896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5292515" y="5401752"/>
                <a:ext cx="252652" cy="252652"/>
              </a:xfrm>
              <a:prstGeom prst="rect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sz="1200">
                  <a:latin typeface="Calibri" panose="020F0502020204030204" pitchFamily="34" charset="0"/>
                </a:endParaRPr>
              </a:p>
            </p:txBody>
          </p:sp>
          <p:cxnSp>
            <p:nvCxnSpPr>
              <p:cNvPr id="107" name="Line 517"/>
              <p:cNvCxnSpPr/>
              <p:nvPr/>
            </p:nvCxnSpPr>
            <p:spPr bwMode="auto">
              <a:xfrm>
                <a:off x="5405871" y="5091548"/>
                <a:ext cx="0" cy="31020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09" name="Line 515"/>
            <p:cNvCxnSpPr/>
            <p:nvPr/>
          </p:nvCxnSpPr>
          <p:spPr bwMode="auto">
            <a:xfrm>
              <a:off x="5070480" y="5335047"/>
              <a:ext cx="2126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5" name="Group 134"/>
          <p:cNvGrpSpPr/>
          <p:nvPr/>
        </p:nvGrpSpPr>
        <p:grpSpPr>
          <a:xfrm>
            <a:off x="6233172" y="4013476"/>
            <a:ext cx="1553462" cy="1807040"/>
            <a:chOff x="6233172" y="3952911"/>
            <a:chExt cx="1553462" cy="1807040"/>
          </a:xfrm>
        </p:grpSpPr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6456364" y="4234798"/>
              <a:ext cx="543693" cy="544467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16" name="Text Box 1983"/>
            <p:cNvSpPr txBox="1">
              <a:spLocks noChangeArrowheads="1"/>
            </p:cNvSpPr>
            <p:nvPr/>
          </p:nvSpPr>
          <p:spPr bwMode="auto">
            <a:xfrm>
              <a:off x="7252596" y="3952911"/>
              <a:ext cx="518208" cy="373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17" name="Line 1984"/>
            <p:cNvCxnSpPr/>
            <p:nvPr/>
          </p:nvCxnSpPr>
          <p:spPr bwMode="auto">
            <a:xfrm>
              <a:off x="7220160" y="3999249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8" name="Line 1985"/>
            <p:cNvCxnSpPr/>
            <p:nvPr/>
          </p:nvCxnSpPr>
          <p:spPr bwMode="auto">
            <a:xfrm flipV="1">
              <a:off x="7220160" y="4397752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6622406" y="4400841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0" name="Text Box 1988"/>
            <p:cNvSpPr txBox="1">
              <a:spLocks noChangeArrowheads="1"/>
            </p:cNvSpPr>
            <p:nvPr/>
          </p:nvSpPr>
          <p:spPr bwMode="auto">
            <a:xfrm>
              <a:off x="7281171" y="4364543"/>
              <a:ext cx="483454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dirty="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1" name="Line 1989"/>
            <p:cNvCxnSpPr/>
            <p:nvPr/>
          </p:nvCxnSpPr>
          <p:spPr bwMode="auto">
            <a:xfrm>
              <a:off x="6722804" y="4401613"/>
              <a:ext cx="554505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Line 1991"/>
            <p:cNvCxnSpPr/>
            <p:nvPr/>
          </p:nvCxnSpPr>
          <p:spPr bwMode="auto">
            <a:xfrm>
              <a:off x="6527415" y="4236343"/>
              <a:ext cx="763024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3" name="Text Box 1992"/>
            <p:cNvSpPr txBox="1">
              <a:spLocks noChangeArrowheads="1"/>
            </p:cNvSpPr>
            <p:nvPr/>
          </p:nvSpPr>
          <p:spPr bwMode="auto">
            <a:xfrm>
              <a:off x="6233172" y="3952911"/>
              <a:ext cx="903581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 dirty="0" err="1">
                  <a:effectLst/>
                  <a:latin typeface="Arial"/>
                  <a:ea typeface="Times New Roman"/>
                  <a:cs typeface="Times New Roman"/>
                </a:rPr>
                <a:t>Diff_con</a:t>
              </a:r>
              <a:endParaRPr lang="sv-SE" sz="1200" dirty="0">
                <a:effectLst/>
                <a:latin typeface="Arial"/>
                <a:ea typeface="Times New Roman"/>
                <a:cs typeface="Times New Roman"/>
              </a:endParaRPr>
            </a:p>
          </p:txBody>
        </p:sp>
        <p:cxnSp>
          <p:nvCxnSpPr>
            <p:cNvPr id="124" name="Line 1998"/>
            <p:cNvCxnSpPr/>
            <p:nvPr/>
          </p:nvCxnSpPr>
          <p:spPr bwMode="auto">
            <a:xfrm>
              <a:off x="6676467" y="4597776"/>
              <a:ext cx="600843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6457521" y="5215484"/>
              <a:ext cx="543693" cy="544467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sp>
          <p:nvSpPr>
            <p:cNvPr id="126" name="Text Box 2004"/>
            <p:cNvSpPr txBox="1">
              <a:spLocks noChangeArrowheads="1"/>
            </p:cNvSpPr>
            <p:nvPr/>
          </p:nvSpPr>
          <p:spPr bwMode="auto">
            <a:xfrm>
              <a:off x="7283872" y="4936686"/>
              <a:ext cx="502762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0.03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7" name="Text Box 2005"/>
            <p:cNvSpPr txBox="1">
              <a:spLocks noChangeArrowheads="1"/>
            </p:cNvSpPr>
            <p:nvPr/>
          </p:nvSpPr>
          <p:spPr bwMode="auto">
            <a:xfrm>
              <a:off x="7272288" y="5348318"/>
              <a:ext cx="468009" cy="35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8000" tIns="45720" rIns="1800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>
                  <a:effectLst/>
                  <a:latin typeface="Arial"/>
                  <a:ea typeface="Times New Roman"/>
                  <a:cs typeface="Times New Roman"/>
                </a:rPr>
                <a:t>0.09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8" name="Text Box 2006"/>
            <p:cNvSpPr txBox="1">
              <a:spLocks noChangeArrowheads="1"/>
            </p:cNvSpPr>
            <p:nvPr/>
          </p:nvSpPr>
          <p:spPr bwMode="auto">
            <a:xfrm>
              <a:off x="6234328" y="4936686"/>
              <a:ext cx="1042593" cy="382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100" b="1">
                  <a:effectLst/>
                  <a:latin typeface="Arial"/>
                  <a:ea typeface="Times New Roman"/>
                  <a:cs typeface="Times New Roman"/>
                </a:rPr>
                <a:t>Poly_con</a:t>
              </a:r>
              <a:endParaRPr lang="sv-SE" sz="1200">
                <a:effectLst/>
                <a:latin typeface="Arial"/>
                <a:ea typeface="Times New Roman"/>
                <a:cs typeface="Times New Roman"/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6631286" y="5389250"/>
              <a:ext cx="196162" cy="19693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  <p:cxnSp>
          <p:nvCxnSpPr>
            <p:cNvPr id="130" name="Line 2008"/>
            <p:cNvCxnSpPr/>
            <p:nvPr/>
          </p:nvCxnSpPr>
          <p:spPr bwMode="auto">
            <a:xfrm>
              <a:off x="6646732" y="5218573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2009"/>
            <p:cNvCxnSpPr/>
            <p:nvPr/>
          </p:nvCxnSpPr>
          <p:spPr bwMode="auto">
            <a:xfrm>
              <a:off x="7225178" y="4975301"/>
              <a:ext cx="772" cy="24327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Line 2010"/>
            <p:cNvCxnSpPr/>
            <p:nvPr/>
          </p:nvCxnSpPr>
          <p:spPr bwMode="auto">
            <a:xfrm flipV="1">
              <a:off x="7225178" y="5375349"/>
              <a:ext cx="772" cy="2085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2011"/>
            <p:cNvCxnSpPr/>
            <p:nvPr/>
          </p:nvCxnSpPr>
          <p:spPr bwMode="auto">
            <a:xfrm>
              <a:off x="6642098" y="5577689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2012"/>
            <p:cNvCxnSpPr/>
            <p:nvPr/>
          </p:nvCxnSpPr>
          <p:spPr bwMode="auto">
            <a:xfrm>
              <a:off x="6642098" y="5380755"/>
              <a:ext cx="682706" cy="7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7" name="Rectangle 136"/>
          <p:cNvSpPr>
            <a:spLocks noChangeArrowheads="1"/>
          </p:cNvSpPr>
          <p:nvPr/>
        </p:nvSpPr>
        <p:spPr bwMode="auto">
          <a:xfrm rot="5400000">
            <a:off x="6353653" y="5501796"/>
            <a:ext cx="756000" cy="196935"/>
          </a:xfrm>
          <a:prstGeom prst="rect">
            <a:avLst/>
          </a:prstGeom>
          <a:solidFill>
            <a:srgbClr val="3366FF">
              <a:alpha val="69804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/>
          </a:p>
        </p:txBody>
      </p:sp>
      <p:grpSp>
        <p:nvGrpSpPr>
          <p:cNvPr id="142" name="Group 141"/>
          <p:cNvGrpSpPr/>
          <p:nvPr/>
        </p:nvGrpSpPr>
        <p:grpSpPr>
          <a:xfrm>
            <a:off x="3769939" y="4425110"/>
            <a:ext cx="264389" cy="1483719"/>
            <a:chOff x="3769939" y="4425110"/>
            <a:chExt cx="264389" cy="1483719"/>
          </a:xfrm>
        </p:grpSpPr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3772460" y="4613227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3781676" y="5176083"/>
              <a:ext cx="252652" cy="252652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sz="1200">
                <a:latin typeface="Calibri" panose="020F0502020204030204" pitchFamily="34" charset="0"/>
              </a:endParaRP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 rot="5400000">
              <a:off x="3160273" y="5034776"/>
              <a:ext cx="1483719" cy="264388"/>
            </a:xfrm>
            <a:prstGeom prst="rect">
              <a:avLst/>
            </a:prstGeom>
            <a:solidFill>
              <a:srgbClr val="3366FF">
                <a:alpha val="69804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/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809094" y="5032114"/>
            <a:ext cx="869993" cy="303019"/>
            <a:chOff x="809094" y="5032114"/>
            <a:chExt cx="869993" cy="303019"/>
          </a:xfrm>
        </p:grpSpPr>
        <p:sp>
          <p:nvSpPr>
            <p:cNvPr id="144" name="Text Box 2112"/>
            <p:cNvSpPr txBox="1">
              <a:spLocks noChangeArrowheads="1"/>
            </p:cNvSpPr>
            <p:nvPr/>
          </p:nvSpPr>
          <p:spPr bwMode="auto">
            <a:xfrm>
              <a:off x="1164737" y="5039858"/>
              <a:ext cx="514350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  <p:sp>
          <p:nvSpPr>
            <p:cNvPr id="145" name="Text Box 2126"/>
            <p:cNvSpPr txBox="1">
              <a:spLocks noChangeArrowheads="1"/>
            </p:cNvSpPr>
            <p:nvPr/>
          </p:nvSpPr>
          <p:spPr bwMode="auto">
            <a:xfrm>
              <a:off x="809094" y="5032114"/>
              <a:ext cx="542925" cy="295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1000" dirty="0">
                  <a:effectLst/>
                  <a:latin typeface="Calibri" panose="020F0502020204030204" pitchFamily="34" charset="0"/>
                  <a:ea typeface="Times New Roman"/>
                  <a:cs typeface="Times New Roman"/>
                </a:rPr>
                <a:t>0.09</a:t>
              </a:r>
            </a:p>
          </p:txBody>
        </p:sp>
      </p:grpSp>
      <p:sp>
        <p:nvSpPr>
          <p:cNvPr id="147" name="Text Box 20"/>
          <p:cNvSpPr txBox="1">
            <a:spLocks noChangeArrowheads="1"/>
          </p:cNvSpPr>
          <p:nvPr/>
        </p:nvSpPr>
        <p:spPr bwMode="auto">
          <a:xfrm>
            <a:off x="3621089" y="5868000"/>
            <a:ext cx="2291593" cy="431236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z="1400" dirty="0" smtClean="0">
                <a:latin typeface="Calibri" panose="020F0502020204030204" pitchFamily="34" charset="0"/>
              </a:rPr>
              <a:t>Poly pitch on active=190 nm</a:t>
            </a:r>
            <a:endParaRPr lang="en-US" altLang="sv-SE" dirty="0">
              <a:latin typeface="Calibri" panose="020F0502020204030204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69156" y="2922141"/>
            <a:ext cx="8235945" cy="69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sv-SE" altLang="sv-SE" sz="2400" kern="0" dirty="0" err="1">
                <a:latin typeface="Calibri" panose="020F0502020204030204" pitchFamily="34" charset="0"/>
              </a:rPr>
              <a:t>Intralayer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: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width</a:t>
            </a:r>
            <a:r>
              <a:rPr lang="sv-SE" altLang="sv-SE" sz="2400" kern="0" dirty="0">
                <a:latin typeface="Calibri" panose="020F0502020204030204" pitchFamily="34" charset="0"/>
              </a:rPr>
              <a:t> and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spacing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rules</a:t>
            </a:r>
            <a:r>
              <a:rPr lang="sv-SE" altLang="sv-SE" sz="2400" kern="0" dirty="0">
                <a:latin typeface="Calibri" panose="020F0502020204030204" pitchFamily="34" charset="0"/>
              </a:rPr>
              <a:t> for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each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individual</a:t>
            </a:r>
            <a:r>
              <a:rPr lang="sv-SE" altLang="sv-SE" sz="2400" kern="0" dirty="0">
                <a:latin typeface="Calibri" panose="020F0502020204030204" pitchFamily="34" charset="0"/>
              </a:rPr>
              <a:t> </a:t>
            </a:r>
            <a:r>
              <a:rPr lang="sv-SE" altLang="sv-SE" sz="2400" kern="0" dirty="0" err="1">
                <a:latin typeface="Calibri" panose="020F0502020204030204" pitchFamily="34" charset="0"/>
              </a:rPr>
              <a:t>layer</a:t>
            </a:r>
            <a:endParaRPr lang="sv-SE" altLang="sv-SE" sz="24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7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137" grpId="0" animBg="1"/>
      <p:bldP spid="147" grpId="0"/>
      <p:bldP spid="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5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411760" y="1772816"/>
            <a:ext cx="1656184" cy="1296144"/>
            <a:chOff x="2411760" y="1772816"/>
            <a:chExt cx="1656184" cy="1296144"/>
          </a:xfrm>
        </p:grpSpPr>
        <p:sp>
          <p:nvSpPr>
            <p:cNvPr id="8" name="Rectangle 7"/>
            <p:cNvSpPr/>
            <p:nvPr/>
          </p:nvSpPr>
          <p:spPr>
            <a:xfrm>
              <a:off x="2411760" y="1772816"/>
              <a:ext cx="1656184" cy="1296144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596336" y="1268760"/>
            <a:ext cx="1008112" cy="1296144"/>
            <a:chOff x="7596336" y="1268760"/>
            <a:chExt cx="1008112" cy="1296144"/>
          </a:xfrm>
        </p:grpSpPr>
        <p:sp>
          <p:nvSpPr>
            <p:cNvPr id="10" name="Rectangle 9"/>
            <p:cNvSpPr/>
            <p:nvPr/>
          </p:nvSpPr>
          <p:spPr>
            <a:xfrm>
              <a:off x="7596336" y="1268760"/>
              <a:ext cx="1008112" cy="1296144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68344" y="1340768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572000" y="1844824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2200" y="1772816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640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altLang="sv-SE" sz="4000" dirty="0" smtClean="0"/>
              <a:t>General </a:t>
            </a:r>
            <a:r>
              <a:rPr lang="sv-SE" altLang="sv-SE" sz="4000" dirty="0" err="1"/>
              <a:t>r</a:t>
            </a:r>
            <a:r>
              <a:rPr lang="sv-SE" altLang="sv-SE" sz="4000" dirty="0" err="1" smtClean="0"/>
              <a:t>ules</a:t>
            </a:r>
            <a:r>
              <a:rPr lang="sv-SE" altLang="sv-SE" sz="4000" dirty="0" smtClean="0"/>
              <a:t> </a:t>
            </a:r>
            <a:r>
              <a:rPr lang="sv-SE" altLang="sv-SE" sz="4000" dirty="0" smtClean="0"/>
              <a:t>for CMOS </a:t>
            </a:r>
            <a:r>
              <a:rPr lang="sv-SE" altLang="sv-SE" sz="4000" dirty="0" smtClean="0"/>
              <a:t>layout</a:t>
            </a:r>
            <a:endParaRPr lang="en-US" altLang="sv-SE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423317"/>
            <a:ext cx="86868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supply lines for VDD and VSS along the upper and lower cell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boundaries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Run a vertical poly wire for each input signal</a:t>
            </a: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Order the poly wires to obtain maximal connectivity between transistors through abutment of source/drain areas. Connected transistors then form transistor </a:t>
            </a:r>
            <a:r>
              <a:rPr lang="sv-SE" altLang="sv-SE" sz="2400" dirty="0" smtClean="0">
                <a:latin typeface="Calibri" panose="020F0502020204030204" pitchFamily="34" charset="0"/>
              </a:rPr>
              <a:t>segments.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Place n-transistor segments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bottom</a:t>
            </a:r>
            <a:r>
              <a:rPr lang="sv-SE" altLang="sv-SE" sz="2400" dirty="0" smtClean="0">
                <a:latin typeface="Calibri" panose="020F0502020204030204" pitchFamily="34" charset="0"/>
              </a:rPr>
              <a:t> VSS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r>
              <a:rPr lang="sv-SE" altLang="sv-SE" sz="2400" dirty="0" smtClean="0">
                <a:latin typeface="Calibri" panose="020F0502020204030204" pitchFamily="34" charset="0"/>
              </a:rPr>
              <a:t> and p-transistors close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top</a:t>
            </a:r>
            <a:r>
              <a:rPr lang="sv-SE" altLang="sv-SE" sz="2400" dirty="0" smtClean="0">
                <a:latin typeface="Calibri" panose="020F0502020204030204" pitchFamily="34" charset="0"/>
              </a:rPr>
              <a:t> VDD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smtClean="0">
                <a:latin typeface="Calibri" panose="020F0502020204030204" pitchFamily="34" charset="0"/>
              </a:rPr>
              <a:t>Wires necessary to complete the design are drawn in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metal</a:t>
            </a:r>
            <a:r>
              <a:rPr lang="sv-SE" altLang="sv-SE" sz="2400" dirty="0" smtClean="0">
                <a:latin typeface="Calibri" panose="020F0502020204030204" pitchFamily="34" charset="0"/>
              </a:rPr>
              <a:t>, poly, or, if necessary in diffusion (for instance when connecting segments to the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supply</a:t>
            </a:r>
            <a:r>
              <a:rPr lang="sv-SE" altLang="sv-SE" sz="2400" dirty="0" smtClean="0">
                <a:latin typeface="Calibri" panose="020F0502020204030204" pitchFamily="34" charset="0"/>
              </a:rPr>
              <a:t>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rails</a:t>
            </a:r>
            <a:r>
              <a:rPr lang="sv-SE" altLang="sv-SE" sz="2400" dirty="0" smtClean="0">
                <a:latin typeface="Calibri" panose="020F0502020204030204" pitchFamily="34" charset="0"/>
              </a:rPr>
              <a:t>).</a:t>
            </a:r>
            <a:endParaRPr lang="sv-SE" altLang="sv-SE" sz="24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sv-SE" altLang="sv-SE" sz="2400" dirty="0" err="1" smtClean="0">
                <a:latin typeface="Calibri" panose="020F0502020204030204" pitchFamily="34" charset="0"/>
              </a:rPr>
              <a:t>Remember</a:t>
            </a:r>
            <a:r>
              <a:rPr lang="sv-SE" altLang="sv-SE" sz="2400" dirty="0" smtClean="0">
                <a:latin typeface="Calibri" panose="020F0502020204030204" pitchFamily="34" charset="0"/>
              </a:rPr>
              <a:t> to </a:t>
            </a:r>
            <a:r>
              <a:rPr lang="sv-SE" altLang="sv-SE" sz="2400" dirty="0" err="1" smtClean="0">
                <a:latin typeface="Calibri" panose="020F0502020204030204" pitchFamily="34" charset="0"/>
              </a:rPr>
              <a:t>keep</a:t>
            </a:r>
            <a:r>
              <a:rPr lang="sv-SE" altLang="sv-SE" sz="2400" dirty="0" smtClean="0">
                <a:latin typeface="Calibri" panose="020F0502020204030204" pitchFamily="34" charset="0"/>
              </a:rPr>
              <a:t> internal node capacitances at a </a:t>
            </a:r>
            <a:r>
              <a:rPr lang="sv-SE" altLang="sv-SE" sz="2400" dirty="0" smtClean="0">
                <a:latin typeface="Calibri" panose="020F0502020204030204" pitchFamily="34" charset="0"/>
              </a:rPr>
              <a:t>minimum!</a:t>
            </a:r>
            <a:endParaRPr lang="sv-SE" altLang="sv-SE" sz="2400" dirty="0" smtClean="0">
              <a:latin typeface="Calibri" panose="020F0502020204030204" pitchFamily="34" charset="0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sv-SE" smtClean="0"/>
              <a:t>MCC092: Integrated Circuit Design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2018-09-25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6E5F8-F9E8-41A2-8750-8834BED80EB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12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6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195682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First steps towards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 = G × B × H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 = (32/3)</a:t>
            </a:r>
            <a:r>
              <a:rPr lang="en-US" dirty="0" smtClean="0">
                <a:solidFill>
                  <a:srgbClr val="FF0000"/>
                </a:solidFill>
              </a:rPr>
              <a:t>^2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67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7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189982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32/3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38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899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tree task from latest exam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8</a:t>
            </a:fld>
            <a:endParaRPr lang="sv-SE"/>
          </a:p>
        </p:txBody>
      </p:sp>
      <p:pic>
        <p:nvPicPr>
          <p:cNvPr id="7" name="Picture 6" descr="Path-delay-problem-2018-08-27-for-lecture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5"/>
          <a:stretch/>
        </p:blipFill>
        <p:spPr>
          <a:xfrm>
            <a:off x="2555776" y="1196752"/>
            <a:ext cx="6277220" cy="4480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4221088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r>
              <a:rPr lang="en-US" sz="2000" dirty="0" smtClean="0"/>
              <a:t>ind </a:t>
            </a:r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 and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input capacitances at </a:t>
            </a:r>
          </a:p>
          <a:p>
            <a:r>
              <a:rPr lang="en-US" sz="2000" dirty="0" smtClean="0"/>
              <a:t>stages 2 and 3</a:t>
            </a:r>
          </a:p>
          <a:p>
            <a:endParaRPr lang="en-US" sz="2000" dirty="0"/>
          </a:p>
          <a:p>
            <a:r>
              <a:rPr lang="en-US" sz="2000" dirty="0" smtClean="0"/>
              <a:t>Work in small groups</a:t>
            </a:r>
          </a:p>
          <a:p>
            <a:r>
              <a:rPr lang="en-US" sz="2000" dirty="0" smtClean="0"/>
              <a:t>Replies in </a:t>
            </a:r>
            <a:r>
              <a:rPr lang="en-US" sz="2000" dirty="0" err="1" smtClean="0"/>
              <a:t>socrative.com</a:t>
            </a:r>
            <a:r>
              <a:rPr lang="en-US" sz="2000" dirty="0" smtClean="0"/>
              <a:t> room: MCC0922018 as usual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1196752"/>
            <a:ext cx="259558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Solution:</a:t>
            </a:r>
          </a:p>
          <a:p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32/3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D</a:t>
            </a:r>
            <a:r>
              <a:rPr lang="en-US" baseline="-25000" dirty="0" err="1" smtClean="0">
                <a:solidFill>
                  <a:srgbClr val="FF0000"/>
                </a:solidFill>
              </a:rPr>
              <a:t>opt</a:t>
            </a:r>
            <a:r>
              <a:rPr lang="en-US" dirty="0" smtClean="0">
                <a:solidFill>
                  <a:srgbClr val="FF0000"/>
                </a:solidFill>
              </a:rPr>
              <a:t> = 38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(assuming 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-25000" dirty="0" err="1" smtClean="0">
                <a:solidFill>
                  <a:srgbClr val="FF0000"/>
                </a:solidFill>
              </a:rPr>
              <a:t>inv</a:t>
            </a:r>
            <a:r>
              <a:rPr lang="en-US" dirty="0" smtClean="0">
                <a:solidFill>
                  <a:srgbClr val="FF0000"/>
                </a:solidFill>
              </a:rPr>
              <a:t> = 1)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Stage 3: C</a:t>
            </a:r>
            <a:r>
              <a:rPr lang="en-US" baseline="-25000" dirty="0" smtClean="0">
                <a:solidFill>
                  <a:srgbClr val="FF0000"/>
                </a:solidFill>
              </a:rPr>
              <a:t>IN</a:t>
            </a:r>
            <a:r>
              <a:rPr lang="en-US" dirty="0" smtClean="0">
                <a:solidFill>
                  <a:srgbClr val="FF0000"/>
                </a:solidFill>
              </a:rPr>
              <a:t> =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(4/3)× 32C/(32/3) = 4C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Stage 2: C</a:t>
            </a:r>
            <a:r>
              <a:rPr lang="en-US" baseline="-25000" dirty="0" smtClean="0">
                <a:solidFill>
                  <a:srgbClr val="FF0000"/>
                </a:solidFill>
              </a:rPr>
              <a:t>IN</a:t>
            </a:r>
            <a:r>
              <a:rPr lang="en-US" dirty="0" smtClean="0">
                <a:solidFill>
                  <a:srgbClr val="FF0000"/>
                </a:solidFill>
              </a:rPr>
              <a:t> =</a:t>
            </a:r>
          </a:p>
          <a:p>
            <a:r>
              <a:rPr lang="en-US" dirty="0">
                <a:solidFill>
                  <a:srgbClr val="FF0000"/>
                </a:solidFill>
              </a:rPr>
              <a:t>(4/</a:t>
            </a:r>
            <a:r>
              <a:rPr lang="en-US" dirty="0" smtClean="0">
                <a:solidFill>
                  <a:srgbClr val="FF0000"/>
                </a:solidFill>
              </a:rPr>
              <a:t>3)</a:t>
            </a:r>
            <a:r>
              <a:rPr lang="en-US" dirty="0">
                <a:solidFill>
                  <a:srgbClr val="FF0000"/>
                </a:solidFill>
              </a:rPr>
              <a:t> ×</a:t>
            </a:r>
            <a:r>
              <a:rPr lang="en-US" dirty="0" smtClean="0">
                <a:solidFill>
                  <a:srgbClr val="FF0000"/>
                </a:solidFill>
              </a:rPr>
              <a:t> (4Cx4)/(32/3) = 2C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027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Improve delay by adding one inverter stage – </a:t>
            </a:r>
            <a:br>
              <a:rPr lang="en-US" sz="3200" dirty="0" smtClean="0"/>
            </a:br>
            <a:r>
              <a:rPr lang="en-US" sz="3200" dirty="0" smtClean="0"/>
              <a:t>how much is path delay improved?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2018-09-20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Path delay optimization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B585A-C521-441E-B402-A9F7912DA359}" type="slidenum">
              <a:rPr lang="sv-SE" smtClean="0"/>
              <a:t>9</a:t>
            </a:fld>
            <a:endParaRPr lang="sv-SE"/>
          </a:p>
        </p:txBody>
      </p:sp>
      <p:sp>
        <p:nvSpPr>
          <p:cNvPr id="8" name="TextBox 7"/>
          <p:cNvSpPr txBox="1"/>
          <p:nvPr/>
        </p:nvSpPr>
        <p:spPr>
          <a:xfrm>
            <a:off x="683568" y="4725144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Find new</a:t>
            </a:r>
          </a:p>
          <a:p>
            <a:r>
              <a:rPr lang="en-US" sz="2000" dirty="0" err="1" smtClean="0"/>
              <a:t>f</a:t>
            </a:r>
            <a:r>
              <a:rPr lang="en-US" sz="2000" baseline="-25000" dirty="0" err="1" smtClean="0"/>
              <a:t>opt</a:t>
            </a:r>
            <a:r>
              <a:rPr lang="en-US" sz="2000" dirty="0" smtClean="0"/>
              <a:t>, </a:t>
            </a:r>
            <a:r>
              <a:rPr lang="en-US" sz="2000" dirty="0" err="1" smtClean="0"/>
              <a:t>D</a:t>
            </a:r>
            <a:r>
              <a:rPr lang="en-US" sz="2000" baseline="-25000" dirty="0" err="1" smtClean="0"/>
              <a:t>opt</a:t>
            </a:r>
            <a:endParaRPr lang="en-US" sz="2000" baseline="-25000" dirty="0" smtClean="0"/>
          </a:p>
          <a:p>
            <a:r>
              <a:rPr lang="en-US" sz="2000" dirty="0"/>
              <a:t>w</a:t>
            </a:r>
            <a:r>
              <a:rPr lang="en-US" sz="2000" dirty="0" smtClean="0"/>
              <a:t>ith added stage</a:t>
            </a:r>
            <a:endParaRPr lang="en-US" sz="2000" dirty="0"/>
          </a:p>
        </p:txBody>
      </p:sp>
      <p:pic>
        <p:nvPicPr>
          <p:cNvPr id="3" name="Picture 2" descr="Path-delay-problem-2018-08-27-w-inverter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31900"/>
            <a:ext cx="6308569" cy="401332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67944" y="5445224"/>
            <a:ext cx="3564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Later you can calculate the sizes too</a:t>
            </a:r>
          </a:p>
          <a:p>
            <a:r>
              <a:rPr lang="en-US" dirty="0" smtClean="0"/>
              <a:t>I will post those numbers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483768" y="1772816"/>
            <a:ext cx="1224136" cy="1292144"/>
            <a:chOff x="2411760" y="1844824"/>
            <a:chExt cx="1564174" cy="1224136"/>
          </a:xfrm>
        </p:grpSpPr>
        <p:sp>
          <p:nvSpPr>
            <p:cNvPr id="12" name="Rectangle 11"/>
            <p:cNvSpPr/>
            <p:nvPr/>
          </p:nvSpPr>
          <p:spPr>
            <a:xfrm>
              <a:off x="2411760" y="1909252"/>
              <a:ext cx="1564174" cy="1159708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7740352" y="1556792"/>
            <a:ext cx="1224136" cy="1292144"/>
            <a:chOff x="2411760" y="1844824"/>
            <a:chExt cx="1564174" cy="1224136"/>
          </a:xfrm>
        </p:grpSpPr>
        <p:sp>
          <p:nvSpPr>
            <p:cNvPr id="15" name="Rectangle 14"/>
            <p:cNvSpPr/>
            <p:nvPr/>
          </p:nvSpPr>
          <p:spPr>
            <a:xfrm>
              <a:off x="2411760" y="1909252"/>
              <a:ext cx="1564174" cy="1159708"/>
            </a:xfrm>
            <a:prstGeom prst="rect">
              <a:avLst/>
            </a:prstGeom>
            <a:noFill/>
            <a:ln w="28575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483768" y="1844824"/>
              <a:ext cx="72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FIXED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35896" y="2564904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32040" y="2060848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216" y="2060848"/>
            <a:ext cx="1113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DB249"/>
                </a:solidFill>
              </a:rPr>
              <a:t>SCALABLE</a:t>
            </a:r>
            <a:endParaRPr lang="en-US" dirty="0">
              <a:solidFill>
                <a:srgbClr val="7DB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972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2|1.6|1.3|13|11.8|9.4|8|5.2|6.4|8.7|3.7|2.7|15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3|10.6|2.8|1.8|1.3|1.1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5.8|17.7|9.4|8.5|17.6|16.1|15.3|5.2|6.1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0.6|1.2|0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7|5.2|29.2|0.5|5.3|5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3|12.7|6.5|3.5|13.7|10.6|2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0.6|3.4|21.4|0.9|0.7"/>
</p:tagLst>
</file>

<file path=ppt/theme/theme1.xml><?xml version="1.0" encoding="utf-8"?>
<a:theme xmlns:a="http://schemas.openxmlformats.org/drawingml/2006/main" name="Lecture 7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7b.potx</Template>
  <TotalTime>11275</TotalTime>
  <Words>3177</Words>
  <Application>Microsoft Macintosh PowerPoint</Application>
  <PresentationFormat>On-screen Show (4:3)</PresentationFormat>
  <Paragraphs>967</Paragraphs>
  <Slides>50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50</vt:i4>
      </vt:variant>
    </vt:vector>
  </HeadingPairs>
  <TitlesOfParts>
    <vt:vector size="54" baseType="lpstr">
      <vt:lpstr>Lecture 7b</vt:lpstr>
      <vt:lpstr>Visio</vt:lpstr>
      <vt:lpstr>Equation</vt:lpstr>
      <vt:lpstr>Microsoft Equation</vt:lpstr>
      <vt:lpstr>Layout of CMOS gates</vt:lpstr>
      <vt:lpstr>Week 4</vt:lpstr>
      <vt:lpstr>From MUD cards</vt:lpstr>
      <vt:lpstr>Summary path delay optimization</vt:lpstr>
      <vt:lpstr>Clock tree task from latest exam</vt:lpstr>
      <vt:lpstr>Clock tree task from latest exam</vt:lpstr>
      <vt:lpstr>Clock tree task from latest exam</vt:lpstr>
      <vt:lpstr>Clock tree task from latest exam</vt:lpstr>
      <vt:lpstr>Improve delay by adding one inverter stage –  how much is path delay improved?</vt:lpstr>
      <vt:lpstr>Improve delay by adding one inverter stage –  how much is path delay improved?</vt:lpstr>
      <vt:lpstr>Improve delay by adding one inverter stage –  how much is path delay improved?</vt:lpstr>
      <vt:lpstr>Aim of lecture</vt:lpstr>
      <vt:lpstr>The inverter - - from schematic to layout</vt:lpstr>
      <vt:lpstr>The inverter - - from schematic to layout</vt:lpstr>
      <vt:lpstr>The inverter - - from schematic to layout</vt:lpstr>
      <vt:lpstr>The inverter - - from schematic to layout</vt:lpstr>
      <vt:lpstr>Inverter mask set and fabrication</vt:lpstr>
      <vt:lpstr>Above metal 1? A metal stack with many layers for wiring</vt:lpstr>
      <vt:lpstr>Standard cell architecture</vt:lpstr>
      <vt:lpstr>Standard cell architecture</vt:lpstr>
      <vt:lpstr>Stick Diagrams</vt:lpstr>
      <vt:lpstr>Merging drain areas example NOR2 n-net</vt:lpstr>
      <vt:lpstr>Merging drain areas example NOR2 n-net</vt:lpstr>
      <vt:lpstr>Merging drain areas example NAND2 n-net</vt:lpstr>
      <vt:lpstr>Merging drain areas example NAND2 n-net</vt:lpstr>
      <vt:lpstr>The NAND2 gate</vt:lpstr>
      <vt:lpstr>The NOR3 gate</vt:lpstr>
      <vt:lpstr>The AOI12 gate</vt:lpstr>
      <vt:lpstr>The AO212 gate</vt:lpstr>
      <vt:lpstr>The AO212 gate</vt:lpstr>
      <vt:lpstr>Single line of diffusion</vt:lpstr>
      <vt:lpstr>Graph theory: Euler paths</vt:lpstr>
      <vt:lpstr>Euler path</vt:lpstr>
      <vt:lpstr>Example Euler paths</vt:lpstr>
      <vt:lpstr>Example with quiz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Gate Matrix Layout</vt:lpstr>
      <vt:lpstr>Example Layout</vt:lpstr>
      <vt:lpstr>Example layout</vt:lpstr>
      <vt:lpstr>Layout of the carry cell</vt:lpstr>
      <vt:lpstr>Layout of the carry cell</vt:lpstr>
      <vt:lpstr>Connecting to a standard cell</vt:lpstr>
      <vt:lpstr>Design rules</vt:lpstr>
      <vt:lpstr>General rules for CMOS layout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CMOS Inverter</dc:title>
  <dc:creator>användare</dc:creator>
  <cp:lastModifiedBy>Lena Petersson</cp:lastModifiedBy>
  <cp:revision>205</cp:revision>
  <dcterms:created xsi:type="dcterms:W3CDTF">2016-09-11T17:14:50Z</dcterms:created>
  <dcterms:modified xsi:type="dcterms:W3CDTF">2018-09-25T10:17:10Z</dcterms:modified>
</cp:coreProperties>
</file>