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3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4.xml" ContentType="application/vnd.openxmlformats-officedocument.presentationml.notesSlide+xml"/>
  <Override PartName="/ppt/embeddings/oleObject26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91" r:id="rId2"/>
    <p:sldId id="384" r:id="rId3"/>
    <p:sldId id="351" r:id="rId4"/>
    <p:sldId id="385" r:id="rId5"/>
    <p:sldId id="382" r:id="rId6"/>
    <p:sldId id="387" r:id="rId7"/>
    <p:sldId id="380" r:id="rId8"/>
    <p:sldId id="356" r:id="rId9"/>
    <p:sldId id="321" r:id="rId10"/>
    <p:sldId id="322" r:id="rId11"/>
    <p:sldId id="323" r:id="rId12"/>
    <p:sldId id="325" r:id="rId13"/>
    <p:sldId id="296" r:id="rId14"/>
    <p:sldId id="326" r:id="rId15"/>
    <p:sldId id="329" r:id="rId16"/>
    <p:sldId id="330" r:id="rId17"/>
    <p:sldId id="357" r:id="rId18"/>
    <p:sldId id="305" r:id="rId19"/>
    <p:sldId id="302" r:id="rId20"/>
    <p:sldId id="358" r:id="rId21"/>
    <p:sldId id="336" r:id="rId22"/>
    <p:sldId id="304" r:id="rId23"/>
    <p:sldId id="363" r:id="rId24"/>
    <p:sldId id="362" r:id="rId25"/>
    <p:sldId id="365" r:id="rId26"/>
    <p:sldId id="333" r:id="rId27"/>
    <p:sldId id="367" r:id="rId28"/>
    <p:sldId id="334" r:id="rId29"/>
    <p:sldId id="335" r:id="rId30"/>
    <p:sldId id="332" r:id="rId31"/>
    <p:sldId id="337" r:id="rId32"/>
    <p:sldId id="338" r:id="rId33"/>
    <p:sldId id="314" r:id="rId34"/>
    <p:sldId id="354" r:id="rId35"/>
    <p:sldId id="317" r:id="rId36"/>
    <p:sldId id="348" r:id="rId37"/>
    <p:sldId id="347" r:id="rId38"/>
    <p:sldId id="368" r:id="rId39"/>
    <p:sldId id="350" r:id="rId40"/>
    <p:sldId id="369" r:id="rId41"/>
    <p:sldId id="388" r:id="rId42"/>
    <p:sldId id="318" r:id="rId43"/>
    <p:sldId id="355" r:id="rId44"/>
    <p:sldId id="370" r:id="rId45"/>
    <p:sldId id="344" r:id="rId46"/>
    <p:sldId id="373" r:id="rId47"/>
    <p:sldId id="343" r:id="rId48"/>
    <p:sldId id="371" r:id="rId49"/>
    <p:sldId id="372" r:id="rId50"/>
    <p:sldId id="339" r:id="rId51"/>
    <p:sldId id="374" r:id="rId52"/>
    <p:sldId id="341" r:id="rId53"/>
    <p:sldId id="377" r:id="rId54"/>
    <p:sldId id="378" r:id="rId55"/>
    <p:sldId id="345" r:id="rId56"/>
    <p:sldId id="346" r:id="rId57"/>
    <p:sldId id="376" r:id="rId58"/>
    <p:sldId id="320" r:id="rId5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7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37" autoAdjust="0"/>
  </p:normalViewPr>
  <p:slideViewPr>
    <p:cSldViewPr>
      <p:cViewPr>
        <p:scale>
          <a:sx n="95" d="100"/>
          <a:sy n="95" d="100"/>
        </p:scale>
        <p:origin x="-2056" y="-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1BC2-7168-7D43-A1A2-D89C141E0FE6}" type="datetimeFigureOut">
              <a:rPr lang="en-US" smtClean="0"/>
              <a:t>12/09/18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EA1B-0D7B-6A45-B51D-0DA0A69AB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0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75C45-1F35-42A3-A7D4-C69555A9F3BB}" type="datetimeFigureOut">
              <a:rPr lang="sv-SE" smtClean="0"/>
              <a:t>12/09/18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8799-1660-42C4-95F2-159EA6761E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600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few </a:t>
            </a:r>
            <a:r>
              <a:rPr lang="en-US" baseline="0" dirty="0" err="1" smtClean="0"/>
              <a:t>minuteson</a:t>
            </a:r>
            <a:r>
              <a:rPr lang="en-US" baseline="0" dirty="0" smtClean="0"/>
              <a:t> your own and then discuss with your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67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Cox</a:t>
            </a:r>
            <a:r>
              <a:rPr lang="en-US" baseline="0" dirty="0" smtClean="0"/>
              <a:t> can be viewed. Cox is the capacitance per area of the gate-channel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97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</a:t>
            </a:r>
            <a:r>
              <a:rPr lang="en-US" baseline="0" dirty="0" smtClean="0"/>
              <a:t> LD and </a:t>
            </a:r>
            <a:r>
              <a:rPr lang="en-US" baseline="0" dirty="0" err="1" smtClean="0"/>
              <a:t>Ls</a:t>
            </a:r>
            <a:r>
              <a:rPr lang="en-US" baseline="0" dirty="0" smtClean="0"/>
              <a:t> are given by design rules as we will see in week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87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r>
              <a:rPr lang="en-US" baseline="0" dirty="0" smtClean="0"/>
              <a:t> has been slightly updated so that it is correct also for </a:t>
            </a:r>
            <a:r>
              <a:rPr lang="en-US" baseline="0" dirty="0" err="1" smtClean="0"/>
              <a:t>pMOSFETs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257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it the total transistor width (</a:t>
            </a:r>
            <a:r>
              <a:rPr lang="en-US" dirty="0" err="1" smtClean="0"/>
              <a:t>p+n</a:t>
            </a:r>
            <a:r>
              <a:rPr lang="en-US" dirty="0" smtClean="0"/>
              <a:t>) is</a:t>
            </a:r>
            <a:r>
              <a:rPr lang="en-US" baseline="0" dirty="0" smtClean="0"/>
              <a:t> 1 um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Answer: Assuming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=60 nm and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200" i="1" baseline="-30000" dirty="0" smtClean="0">
                <a:solidFill>
                  <a:srgbClr val="000000"/>
                </a:solidFill>
                <a:latin typeface="Calibri" pitchFamily="34" charset="0"/>
              </a:rPr>
              <a:t>ox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=20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sz="1200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 we obtain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200" i="1" baseline="-30000" dirty="0" smtClean="0">
                <a:solidFill>
                  <a:srgbClr val="000000"/>
                </a:solidFill>
                <a:latin typeface="Calibri" pitchFamily="34" charset="0"/>
              </a:rPr>
              <a:t>GN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=1.2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u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m and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200" i="1" baseline="-30000" dirty="0" smtClean="0">
                <a:solidFill>
                  <a:srgbClr val="000000"/>
                </a:solidFill>
                <a:latin typeface="Calibri" pitchFamily="34" charset="0"/>
              </a:rPr>
              <a:t>GP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=2.4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u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m. Hence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200" i="1" baseline="-30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=3.6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u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Concerning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200" i="1" baseline="-300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 we assume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200" i="1" baseline="-300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sz="1200" i="1" dirty="0" err="1" smtClean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200" i="1" baseline="-30000" dirty="0" err="1" smtClean="0">
                <a:solidFill>
                  <a:srgbClr val="000000"/>
                </a:solidFill>
                <a:latin typeface="Calibri" pitchFamily="34" charset="0"/>
              </a:rPr>
              <a:t>inv</a:t>
            </a:r>
            <a:r>
              <a:rPr lang="en-US" sz="1200" i="1" dirty="0" err="1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200" i="1" baseline="-30000" dirty="0" err="1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=3.6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m with </a:t>
            </a:r>
            <a:r>
              <a:rPr lang="en-US" sz="1200" i="1" dirty="0" err="1" smtClean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200" i="1" baseline="-30000" dirty="0" err="1" smtClean="0">
                <a:solidFill>
                  <a:srgbClr val="000000"/>
                </a:solidFill>
                <a:latin typeface="Calibri" pitchFamily="34" charset="0"/>
              </a:rPr>
              <a:t>inv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=1.</a:t>
            </a:r>
            <a:endParaRPr lang="en-US" sz="1200" i="1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98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motivate</a:t>
            </a:r>
            <a:r>
              <a:rPr lang="en-US" baseline="0" dirty="0" smtClean="0"/>
              <a:t> why this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41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inverters this is not a </a:t>
            </a:r>
            <a:r>
              <a:rPr lang="en-US" dirty="0" err="1" smtClean="0"/>
              <a:t>bproblem</a:t>
            </a:r>
            <a:r>
              <a:rPr lang="en-US" dirty="0" smtClean="0"/>
              <a:t>, for other</a:t>
            </a:r>
            <a:r>
              <a:rPr lang="en-US" baseline="0" dirty="0" smtClean="0"/>
              <a:t> gates it can be more confusing.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2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concepts</a:t>
            </a:r>
            <a:r>
              <a:rPr lang="en-US" baseline="0" dirty="0" smtClean="0"/>
              <a:t> will come lack next Thursday.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18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load capacitor CL a placeholder.</a:t>
            </a:r>
          </a:p>
          <a:p>
            <a:r>
              <a:rPr lang="en-US" dirty="0" smtClean="0"/>
              <a:t>Some current charges</a:t>
            </a:r>
            <a:r>
              <a:rPr lang="en-US" baseline="0" dirty="0" smtClean="0"/>
              <a:t> and discharges the load capacitance.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32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xcharging</a:t>
            </a:r>
            <a:r>
              <a:rPr lang="en-US" baseline="0" dirty="0" smtClean="0"/>
              <a:t> </a:t>
            </a:r>
            <a:r>
              <a:rPr lang="en-US" dirty="0" smtClean="0"/>
              <a:t>current is constant!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5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the current is constant!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24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add another</a:t>
            </a:r>
            <a:r>
              <a:rPr lang="en-US" baseline="0" dirty="0" smtClean="0"/>
              <a:t> 40% to 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2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41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a</a:t>
            </a:r>
            <a:r>
              <a:rPr lang="en-US" baseline="0" dirty="0" smtClean="0"/>
              <a:t> wider transistor give more current, that is less effective resistance.</a:t>
            </a:r>
          </a:p>
          <a:p>
            <a:r>
              <a:rPr lang="en-US" baseline="0" dirty="0" smtClean="0"/>
              <a:t>Note that </a:t>
            </a:r>
            <a:r>
              <a:rPr lang="en-US" baseline="0" dirty="0" err="1" smtClean="0"/>
              <a:t>Reff</a:t>
            </a:r>
            <a:r>
              <a:rPr lang="en-US" baseline="0" dirty="0" smtClean="0"/>
              <a:t> has no fixed relation to GON which depends on the threshold voltage.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I = </a:t>
            </a:r>
            <a:r>
              <a:rPr lang="en-US" baseline="0" dirty="0" err="1" smtClean="0"/>
              <a:t>Reff</a:t>
            </a:r>
            <a:r>
              <a:rPr lang="en-US" baseline="0" dirty="0" smtClean="0"/>
              <a:t> x </a:t>
            </a:r>
            <a:r>
              <a:rPr lang="en-US" baseline="0" dirty="0" err="1" smtClean="0"/>
              <a:t>Vout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About</a:t>
            </a:r>
            <a:r>
              <a:rPr lang="en-US" baseline="0" dirty="0" smtClean="0"/>
              <a:t> the 0.7 factor  – it is annoying but we have to live with it….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60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curves are not the same but they coincide at the important 50 % point. The effect of the ramped response is correct there. The 0.7 factor helps here.</a:t>
            </a:r>
          </a:p>
          <a:p>
            <a:r>
              <a:rPr lang="en-US" baseline="0" dirty="0" smtClean="0"/>
              <a:t>The purple curve is slower at the beginning because current is not so large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03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4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99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4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50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59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21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87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90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74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70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32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4F34-EE3E-4FEC-9CD0-2FD80BC80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8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6" Type="http://schemas.openxmlformats.org/officeDocument/2006/relationships/image" Target="../media/image11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wmf"/><Relationship Id="rId8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0.emf"/><Relationship Id="rId7" Type="http://schemas.openxmlformats.org/officeDocument/2006/relationships/image" Target="../media/image2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Lecture 4</a:t>
            </a:r>
            <a:br>
              <a:rPr lang="sv-SE" dirty="0"/>
            </a:br>
            <a:r>
              <a:rPr lang="sv-SE" dirty="0"/>
              <a:t>The CMOS </a:t>
            </a:r>
            <a:r>
              <a:rPr lang="sv-SE" dirty="0" smtClean="0"/>
              <a:t>Inverter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Dynamic </a:t>
            </a:r>
            <a:r>
              <a:rPr lang="sv-SE" dirty="0" smtClean="0"/>
              <a:t>properties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34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Definitions for </a:t>
            </a:r>
            <a:r>
              <a:rPr lang="sv-SE" dirty="0" err="1" smtClean="0"/>
              <a:t>waveforms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10</a:t>
            </a:fld>
            <a:endParaRPr lang="sv-SE"/>
          </a:p>
        </p:txBody>
      </p:sp>
      <p:grpSp>
        <p:nvGrpSpPr>
          <p:cNvPr id="44" name="Group 43"/>
          <p:cNvGrpSpPr/>
          <p:nvPr/>
        </p:nvGrpSpPr>
        <p:grpSpPr>
          <a:xfrm>
            <a:off x="839867" y="1476002"/>
            <a:ext cx="6412453" cy="2137893"/>
            <a:chOff x="839866" y="1489283"/>
            <a:chExt cx="6412453" cy="213789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043608" y="1905563"/>
              <a:ext cx="0" cy="15954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87116" y="3429000"/>
              <a:ext cx="54130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9866" y="1489283"/>
              <a:ext cx="45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V</a:t>
              </a:r>
              <a:r>
                <a:rPr lang="sv-SE" baseline="-25000" dirty="0" smtClean="0"/>
                <a:t>IN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2200" y="3257844"/>
              <a:ext cx="8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Time, </a:t>
              </a:r>
              <a:r>
                <a:rPr lang="sv-SE" i="1" dirty="0" smtClean="0"/>
                <a:t>t</a:t>
              </a:r>
              <a:endParaRPr lang="en-US" i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775" y="1916832"/>
            <a:ext cx="74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42437" y="3582308"/>
            <a:ext cx="3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t</a:t>
            </a:r>
            <a:r>
              <a:rPr lang="sv-SE" i="1" baseline="-25000" dirty="0" smtClean="0"/>
              <a:t>r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12759" y="3582308"/>
            <a:ext cx="35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t</a:t>
            </a:r>
            <a:r>
              <a:rPr lang="sv-SE" i="1" baseline="-25000" dirty="0" smtClean="0"/>
              <a:t>f</a:t>
            </a:r>
            <a:endParaRPr lang="en-US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43608" y="2160000"/>
            <a:ext cx="4637352" cy="1224136"/>
            <a:chOff x="1043608" y="2132856"/>
            <a:chExt cx="4637352" cy="1224136"/>
          </a:xfrm>
        </p:grpSpPr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1043608" y="3356992"/>
              <a:ext cx="50405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V="1">
              <a:off x="2051720" y="2132856"/>
              <a:ext cx="136815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H="1">
              <a:off x="1547664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3419872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923927" y="3356992"/>
              <a:ext cx="1757033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1043608" y="2448000"/>
            <a:ext cx="396044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1043608" y="3096000"/>
            <a:ext cx="396044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9794" y="2888512"/>
            <a:ext cx="62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  <a:r>
              <a:rPr lang="sv-SE" dirty="0" smtClean="0"/>
              <a:t>0%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9794" y="2254536"/>
            <a:ext cx="62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80%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8180" y="3212976"/>
            <a:ext cx="34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90613" y="1476000"/>
            <a:ext cx="412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Input signal definitions: </a:t>
            </a:r>
            <a:r>
              <a:rPr lang="sv-SE" b="1" dirty="0" smtClean="0"/>
              <a:t>rise</a:t>
            </a:r>
            <a:r>
              <a:rPr lang="sv-SE" dirty="0" smtClean="0"/>
              <a:t> and </a:t>
            </a:r>
            <a:r>
              <a:rPr lang="sv-SE" b="1" dirty="0" smtClean="0"/>
              <a:t>fall </a:t>
            </a:r>
            <a:r>
              <a:rPr lang="sv-SE" b="1" dirty="0" err="1" smtClean="0"/>
              <a:t>times</a:t>
            </a:r>
            <a:endParaRPr lang="en-US" b="1" dirty="0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 flipH="1" flipV="1">
            <a:off x="1656000" y="2806256"/>
            <a:ext cx="0" cy="109664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 flipH="1" flipV="1">
            <a:off x="1926000" y="2232002"/>
            <a:ext cx="0" cy="167089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 flipV="1">
            <a:off x="1296000" y="3613893"/>
            <a:ext cx="36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flipV="1">
            <a:off x="1926000" y="3613893"/>
            <a:ext cx="36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H="1" flipV="1">
            <a:off x="3807058" y="2806256"/>
            <a:ext cx="0" cy="109664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 flipH="1" flipV="1">
            <a:off x="3537694" y="2232002"/>
            <a:ext cx="0" cy="167089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3177058" y="3613893"/>
            <a:ext cx="36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3807058" y="3613893"/>
            <a:ext cx="36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775493" y="2551504"/>
            <a:ext cx="929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Falling edge </a:t>
            </a:r>
            <a:endParaRPr lang="sv-SE" sz="1200" dirty="0"/>
          </a:p>
        </p:txBody>
      </p:sp>
      <p:sp>
        <p:nvSpPr>
          <p:cNvPr id="55" name="Rectangle 54"/>
          <p:cNvSpPr/>
          <p:nvPr/>
        </p:nvSpPr>
        <p:spPr>
          <a:xfrm>
            <a:off x="998609" y="2551504"/>
            <a:ext cx="893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/>
              <a:t>Rising edge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5383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Definitions for </a:t>
            </a:r>
            <a:r>
              <a:rPr lang="sv-SE" dirty="0" err="1" smtClean="0"/>
              <a:t>delay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11</a:t>
            </a:fld>
            <a:endParaRPr lang="sv-SE"/>
          </a:p>
        </p:txBody>
      </p:sp>
      <p:grpSp>
        <p:nvGrpSpPr>
          <p:cNvPr id="44" name="Group 43"/>
          <p:cNvGrpSpPr/>
          <p:nvPr/>
        </p:nvGrpSpPr>
        <p:grpSpPr>
          <a:xfrm>
            <a:off x="839867" y="1476002"/>
            <a:ext cx="6427331" cy="2137893"/>
            <a:chOff x="839866" y="1489283"/>
            <a:chExt cx="6427331" cy="213789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043608" y="1905563"/>
              <a:ext cx="0" cy="15954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87116" y="3429000"/>
              <a:ext cx="54130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9866" y="1489283"/>
              <a:ext cx="463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0070C0"/>
                  </a:solidFill>
                </a:rPr>
                <a:t>V</a:t>
              </a:r>
              <a:r>
                <a:rPr lang="sv-SE" b="1" baseline="-25000" dirty="0" smtClean="0">
                  <a:solidFill>
                    <a:srgbClr val="0070C0"/>
                  </a:solidFill>
                </a:rPr>
                <a:t>IN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2200" y="3257844"/>
              <a:ext cx="894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/>
                <a:t>Time, </a:t>
              </a:r>
              <a:r>
                <a:rPr lang="sv-SE" b="1" i="1" dirty="0" smtClean="0"/>
                <a:t>t</a:t>
              </a:r>
              <a:endParaRPr lang="en-US" b="1" i="1" dirty="0"/>
            </a:p>
          </p:txBody>
        </p:sp>
      </p:grpSp>
      <p:sp>
        <p:nvSpPr>
          <p:cNvPr id="21" name="Line 31"/>
          <p:cNvSpPr>
            <a:spLocks noChangeShapeType="1"/>
          </p:cNvSpPr>
          <p:nvPr/>
        </p:nvSpPr>
        <p:spPr bwMode="auto">
          <a:xfrm flipV="1">
            <a:off x="1043608" y="2772000"/>
            <a:ext cx="396044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2775" y="1916832"/>
            <a:ext cx="74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24132" y="4077072"/>
            <a:ext cx="51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t</a:t>
            </a:r>
            <a:r>
              <a:rPr lang="sv-SE" i="1" baseline="-25000" dirty="0" smtClean="0"/>
              <a:t>pdf</a:t>
            </a:r>
            <a:endParaRPr lang="en-US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43608" y="2160000"/>
            <a:ext cx="4637352" cy="1224136"/>
            <a:chOff x="1043608" y="2132856"/>
            <a:chExt cx="4637352" cy="1224136"/>
          </a:xfrm>
        </p:grpSpPr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1043608" y="3356992"/>
              <a:ext cx="50405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V="1">
              <a:off x="2051720" y="2132856"/>
              <a:ext cx="136815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H="1">
              <a:off x="1547664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3419872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923927" y="3356992"/>
              <a:ext cx="1757033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9794" y="2587402"/>
            <a:ext cx="62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r>
              <a:rPr lang="sv-SE" dirty="0" smtClean="0"/>
              <a:t>0%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38180" y="3212976"/>
            <a:ext cx="34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90612" y="1476000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Propagation delay definitions: rise and fall delays</a:t>
            </a:r>
            <a:endParaRPr lang="en-US" dirty="0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 flipH="1" flipV="1">
            <a:off x="2173363" y="3902897"/>
            <a:ext cx="0" cy="1947886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 flipH="1" flipV="1">
            <a:off x="1800000" y="2406937"/>
            <a:ext cx="0" cy="3443849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 flipV="1">
            <a:off x="1446678" y="4152248"/>
            <a:ext cx="36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flipV="1">
            <a:off x="2173363" y="4152248"/>
            <a:ext cx="36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6"/>
          <p:cNvSpPr>
            <a:spLocks noChangeShapeType="1"/>
          </p:cNvSpPr>
          <p:nvPr/>
        </p:nvSpPr>
        <p:spPr bwMode="auto">
          <a:xfrm flipH="1" flipV="1">
            <a:off x="4031940" y="3902896"/>
            <a:ext cx="0" cy="194788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839867" y="3816002"/>
            <a:ext cx="6427331" cy="2137893"/>
            <a:chOff x="839866" y="1489283"/>
            <a:chExt cx="6427331" cy="2137893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1043608" y="1905563"/>
              <a:ext cx="0" cy="159544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87116" y="3429000"/>
              <a:ext cx="54130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839866" y="148928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00B050"/>
                  </a:solidFill>
                </a:rPr>
                <a:t>V</a:t>
              </a:r>
              <a:r>
                <a:rPr lang="sv-SE" b="1" baseline="-25000" dirty="0" smtClean="0">
                  <a:solidFill>
                    <a:srgbClr val="00B050"/>
                  </a:solidFill>
                </a:rPr>
                <a:t>OUT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72200" y="3257844"/>
              <a:ext cx="894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/>
                <a:t>Time, </a:t>
              </a:r>
              <a:r>
                <a:rPr lang="sv-SE" b="1" i="1" dirty="0" smtClean="0"/>
                <a:t>t</a:t>
              </a:r>
              <a:endParaRPr lang="en-US" b="1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 flipV="1">
            <a:off x="1043608" y="4500000"/>
            <a:ext cx="4637352" cy="1224136"/>
            <a:chOff x="683568" y="2132856"/>
            <a:chExt cx="4637352" cy="1224136"/>
          </a:xfrm>
        </p:grpSpPr>
        <p:sp>
          <p:nvSpPr>
            <p:cNvPr id="62" name="Line 31"/>
            <p:cNvSpPr>
              <a:spLocks noChangeShapeType="1"/>
            </p:cNvSpPr>
            <p:nvPr/>
          </p:nvSpPr>
          <p:spPr bwMode="auto">
            <a:xfrm flipV="1">
              <a:off x="683568" y="3356992"/>
              <a:ext cx="86409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 flipV="1">
              <a:off x="2051720" y="2132856"/>
              <a:ext cx="136815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H="1">
              <a:off x="1547664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1"/>
            <p:cNvSpPr>
              <a:spLocks noChangeShapeType="1"/>
            </p:cNvSpPr>
            <p:nvPr/>
          </p:nvSpPr>
          <p:spPr bwMode="auto">
            <a:xfrm>
              <a:off x="3419872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1"/>
            <p:cNvSpPr>
              <a:spLocks noChangeShapeType="1"/>
            </p:cNvSpPr>
            <p:nvPr/>
          </p:nvSpPr>
          <p:spPr bwMode="auto">
            <a:xfrm flipV="1">
              <a:off x="3923927" y="3356992"/>
              <a:ext cx="1396993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42775" y="4369975"/>
            <a:ext cx="74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100%</a:t>
            </a:r>
            <a:endParaRPr lang="en-US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459794" y="5040545"/>
            <a:ext cx="62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r>
              <a:rPr lang="sv-SE" dirty="0" smtClean="0"/>
              <a:t>0%</a:t>
            </a:r>
            <a:endParaRPr lang="en-US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38180" y="5666119"/>
            <a:ext cx="34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</a:t>
            </a:r>
            <a:endParaRPr lang="en-US" i="1" dirty="0"/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 flipV="1">
            <a:off x="1043608" y="5112000"/>
            <a:ext cx="396044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flipH="1" flipV="1">
            <a:off x="3671900" y="2406937"/>
            <a:ext cx="0" cy="3443849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10550" y="4152248"/>
            <a:ext cx="1086685" cy="369332"/>
            <a:chOff x="3310549" y="4251838"/>
            <a:chExt cx="1086685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3588003" y="4251838"/>
              <a:ext cx="5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i="1" dirty="0" smtClean="0"/>
                <a:t>t</a:t>
              </a:r>
              <a:r>
                <a:rPr lang="sv-SE" i="1" baseline="-25000" dirty="0" smtClean="0"/>
                <a:t>pdr</a:t>
              </a:r>
              <a:endParaRPr lang="en-US" i="1" dirty="0"/>
            </a:p>
          </p:txBody>
        </p:sp>
        <p:sp>
          <p:nvSpPr>
            <p:cNvPr id="73" name="Line 31"/>
            <p:cNvSpPr>
              <a:spLocks noChangeShapeType="1"/>
            </p:cNvSpPr>
            <p:nvPr/>
          </p:nvSpPr>
          <p:spPr bwMode="auto">
            <a:xfrm flipV="1">
              <a:off x="3310549" y="4327014"/>
              <a:ext cx="36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V="1">
              <a:off x="4037234" y="4327014"/>
              <a:ext cx="36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4139952" y="2339588"/>
            <a:ext cx="4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Propagation delays are defined at the 50% level!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279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Step-</a:t>
            </a:r>
            <a:r>
              <a:rPr lang="sv-SE" dirty="0" err="1" smtClean="0"/>
              <a:t>response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12</a:t>
            </a:fld>
            <a:endParaRPr lang="sv-SE"/>
          </a:p>
        </p:txBody>
      </p:sp>
      <p:grpSp>
        <p:nvGrpSpPr>
          <p:cNvPr id="51" name="Group 50"/>
          <p:cNvGrpSpPr/>
          <p:nvPr/>
        </p:nvGrpSpPr>
        <p:grpSpPr>
          <a:xfrm>
            <a:off x="356959" y="1484784"/>
            <a:ext cx="6924422" cy="4697950"/>
            <a:chOff x="495175" y="1628400"/>
            <a:chExt cx="6924422" cy="4697950"/>
          </a:xfrm>
        </p:grpSpPr>
        <p:grpSp>
          <p:nvGrpSpPr>
            <p:cNvPr id="8" name="Group 7"/>
            <p:cNvGrpSpPr/>
            <p:nvPr/>
          </p:nvGrpSpPr>
          <p:grpSpPr>
            <a:xfrm>
              <a:off x="992266" y="1628400"/>
              <a:ext cx="6427331" cy="2137893"/>
              <a:chOff x="839866" y="1489283"/>
              <a:chExt cx="6427331" cy="2137893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1043608" y="1905563"/>
                <a:ext cx="0" cy="15954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887116" y="3429000"/>
                <a:ext cx="541307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39866" y="1489283"/>
                <a:ext cx="463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 smtClean="0">
                    <a:solidFill>
                      <a:srgbClr val="0070C0"/>
                    </a:solidFill>
                  </a:rPr>
                  <a:t>V</a:t>
                </a:r>
                <a:r>
                  <a:rPr lang="sv-SE" b="1" baseline="-25000" dirty="0" smtClean="0">
                    <a:solidFill>
                      <a:srgbClr val="0070C0"/>
                    </a:solidFill>
                  </a:rPr>
                  <a:t>IN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72200" y="3257844"/>
                <a:ext cx="894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 smtClean="0"/>
                  <a:t>Time, </a:t>
                </a:r>
                <a:r>
                  <a:rPr lang="sv-SE" b="1" i="1" dirty="0" smtClean="0"/>
                  <a:t>t</a:t>
                </a:r>
                <a:endParaRPr lang="en-US" b="1" i="1" dirty="0"/>
              </a:p>
            </p:txBody>
          </p:sp>
        </p:grp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196008" y="2924400"/>
              <a:ext cx="39604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175" y="2069232"/>
              <a:ext cx="744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100%</a:t>
              </a:r>
              <a:endParaRPr lang="en-US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532" y="4229472"/>
              <a:ext cx="515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i="1" dirty="0" err="1" smtClean="0"/>
                <a:t>t</a:t>
              </a:r>
              <a:r>
                <a:rPr lang="sv-SE" i="1" baseline="-25000" dirty="0" err="1" smtClean="0"/>
                <a:t>pdf</a:t>
              </a:r>
              <a:endParaRPr lang="en-US" i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96008" y="2312400"/>
              <a:ext cx="4637353" cy="1237642"/>
              <a:chOff x="1043608" y="2132856"/>
              <a:chExt cx="4637353" cy="1237642"/>
            </a:xfrm>
          </p:grpSpPr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 flipV="1">
                <a:off x="1043608" y="3356992"/>
                <a:ext cx="76307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 flipV="1">
                <a:off x="1806678" y="2132856"/>
                <a:ext cx="1865222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H="1">
                <a:off x="1806678" y="2132856"/>
                <a:ext cx="0" cy="1224136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3671900" y="2132856"/>
                <a:ext cx="0" cy="1237642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flipV="1">
                <a:off x="3671901" y="3356992"/>
                <a:ext cx="200906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2194" y="2739802"/>
              <a:ext cx="627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  <a:r>
                <a:rPr lang="sv-SE" dirty="0" smtClean="0"/>
                <a:t>0%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0580" y="3365376"/>
              <a:ext cx="345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0</a:t>
              </a:r>
              <a:endParaRPr lang="en-US" i="1" dirty="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 flipV="1">
              <a:off x="2325763" y="4055297"/>
              <a:ext cx="0" cy="19478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 flipV="1">
              <a:off x="1952400" y="2559335"/>
              <a:ext cx="0" cy="34438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V="1">
              <a:off x="1599078" y="4304648"/>
              <a:ext cx="36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V="1">
              <a:off x="2325763" y="4304648"/>
              <a:ext cx="36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 flipV="1">
              <a:off x="4184340" y="4055296"/>
              <a:ext cx="0" cy="19478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92266" y="3968400"/>
              <a:ext cx="6427331" cy="2137893"/>
              <a:chOff x="839866" y="1489283"/>
              <a:chExt cx="6427331" cy="2137893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1043608" y="1905563"/>
                <a:ext cx="0" cy="15954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887116" y="3429000"/>
                <a:ext cx="541307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839866" y="1489283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 smtClean="0">
                    <a:solidFill>
                      <a:srgbClr val="00B050"/>
                    </a:solidFill>
                  </a:rPr>
                  <a:t>V</a:t>
                </a:r>
                <a:r>
                  <a:rPr lang="sv-SE" b="1" baseline="-25000" dirty="0" smtClean="0">
                    <a:solidFill>
                      <a:srgbClr val="00B050"/>
                    </a:solidFill>
                  </a:rPr>
                  <a:t>OUT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72200" y="3257844"/>
                <a:ext cx="894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 smtClean="0"/>
                  <a:t>Time, </a:t>
                </a:r>
                <a:r>
                  <a:rPr lang="sv-SE" b="1" i="1" dirty="0" smtClean="0"/>
                  <a:t>t</a:t>
                </a:r>
                <a:endParaRPr lang="en-US" b="1" i="1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flipV="1">
              <a:off x="1196008" y="4652400"/>
              <a:ext cx="4637352" cy="1245579"/>
              <a:chOff x="683568" y="2111413"/>
              <a:chExt cx="4637352" cy="1245579"/>
            </a:xfrm>
          </p:grpSpPr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V="1">
                <a:off x="683568" y="3356992"/>
                <a:ext cx="763070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 flipV="1">
                <a:off x="2173322" y="2132857"/>
                <a:ext cx="1138537" cy="2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 flipH="1">
                <a:off x="1446637" y="2132856"/>
                <a:ext cx="726685" cy="1224136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3311860" y="2111413"/>
                <a:ext cx="725334" cy="122400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 flipV="1">
                <a:off x="4037194" y="3356992"/>
                <a:ext cx="1283726" cy="0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95175" y="4522375"/>
              <a:ext cx="744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100%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2194" y="5192945"/>
              <a:ext cx="627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  <a:r>
                <a:rPr lang="sv-SE" dirty="0" smtClean="0"/>
                <a:t>0%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0580" y="5818519"/>
              <a:ext cx="345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0</a:t>
              </a:r>
              <a:endParaRPr lang="en-US" i="1" dirty="0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 flipV="1">
              <a:off x="1196008" y="5264400"/>
              <a:ext cx="39604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 flipV="1">
              <a:off x="3824300" y="2559335"/>
              <a:ext cx="0" cy="34438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62949" y="4304648"/>
              <a:ext cx="1086685" cy="369332"/>
              <a:chOff x="3310549" y="4251838"/>
              <a:chExt cx="1086685" cy="3693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588003" y="4251838"/>
                <a:ext cx="521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i="1" dirty="0" err="1" smtClean="0"/>
                  <a:t>t</a:t>
                </a:r>
                <a:r>
                  <a:rPr lang="sv-SE" i="1" baseline="-25000" dirty="0" err="1" smtClean="0"/>
                  <a:t>pdr</a:t>
                </a:r>
                <a:endParaRPr lang="en-US" i="1" dirty="0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V="1">
                <a:off x="3310549" y="4327014"/>
                <a:ext cx="36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 flipV="1">
                <a:off x="4037234" y="4327014"/>
                <a:ext cx="36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543323" y="6049351"/>
              <a:ext cx="12362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200" dirty="0" smtClean="0"/>
                <a:t>Output fall delay</a:t>
              </a:r>
              <a:endParaRPr lang="sv-SE" sz="1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29651" y="6049351"/>
              <a:ext cx="12747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200" dirty="0" smtClean="0"/>
                <a:t>Output rise delay 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441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768062" y="4264301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393476" y="4223596"/>
            <a:ext cx="2880772" cy="2065541"/>
            <a:chOff x="393476" y="3117290"/>
            <a:chExt cx="2880772" cy="2065541"/>
          </a:xfrm>
        </p:grpSpPr>
        <p:grpSp>
          <p:nvGrpSpPr>
            <p:cNvPr id="153" name="Group 152"/>
            <p:cNvGrpSpPr/>
            <p:nvPr/>
          </p:nvGrpSpPr>
          <p:grpSpPr>
            <a:xfrm>
              <a:off x="500516" y="3117290"/>
              <a:ext cx="2318246" cy="1574653"/>
              <a:chOff x="5740057" y="1050774"/>
              <a:chExt cx="2318246" cy="1574653"/>
            </a:xfrm>
          </p:grpSpPr>
          <p:sp>
            <p:nvSpPr>
              <p:cNvPr id="156" name="Line 9"/>
              <p:cNvSpPr>
                <a:spLocks noChangeShapeType="1"/>
              </p:cNvSpPr>
              <p:nvPr/>
            </p:nvSpPr>
            <p:spPr bwMode="auto">
              <a:xfrm rot="5400000">
                <a:off x="6327669" y="1283455"/>
                <a:ext cx="0" cy="360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157" name="Group 156"/>
              <p:cNvGrpSpPr/>
              <p:nvPr/>
            </p:nvGrpSpPr>
            <p:grpSpPr>
              <a:xfrm>
                <a:off x="5740057" y="1050774"/>
                <a:ext cx="2318246" cy="1574653"/>
                <a:chOff x="5476772" y="1104710"/>
                <a:chExt cx="2318246" cy="1574653"/>
              </a:xfrm>
            </p:grpSpPr>
            <p:sp>
              <p:nvSpPr>
                <p:cNvPr id="164" name="Line 33"/>
                <p:cNvSpPr>
                  <a:spLocks noChangeShapeType="1"/>
                </p:cNvSpPr>
                <p:nvPr/>
              </p:nvSpPr>
              <p:spPr bwMode="auto">
                <a:xfrm>
                  <a:off x="5476772" y="2376918"/>
                  <a:ext cx="190246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36"/>
                <p:cNvSpPr>
                  <a:spLocks noChangeShapeType="1"/>
                </p:cNvSpPr>
                <p:nvPr/>
              </p:nvSpPr>
              <p:spPr bwMode="auto">
                <a:xfrm>
                  <a:off x="5668355" y="1340067"/>
                  <a:ext cx="1248" cy="104466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59410" y="1589390"/>
                  <a:ext cx="1047704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7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6702295" y="1573760"/>
                  <a:ext cx="423328" cy="828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70807" y="2384733"/>
                  <a:ext cx="14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9" name="Rectangle 29"/>
                <p:cNvSpPr>
                  <a:spLocks noChangeArrowheads="1"/>
                </p:cNvSpPr>
                <p:nvPr/>
              </p:nvSpPr>
              <p:spPr bwMode="auto">
                <a:xfrm>
                  <a:off x="6979034" y="2433142"/>
                  <a:ext cx="284733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DD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0" name="Rectangle 29"/>
                <p:cNvSpPr>
                  <a:spLocks noChangeArrowheads="1"/>
                </p:cNvSpPr>
                <p:nvPr/>
              </p:nvSpPr>
              <p:spPr bwMode="auto">
                <a:xfrm>
                  <a:off x="6230247" y="2433142"/>
                  <a:ext cx="46797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DD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/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2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1" name="Line 36"/>
                <p:cNvSpPr>
                  <a:spLocks noChangeShapeType="1"/>
                </p:cNvSpPr>
                <p:nvPr/>
              </p:nvSpPr>
              <p:spPr bwMode="auto">
                <a:xfrm>
                  <a:off x="6390807" y="1423224"/>
                  <a:ext cx="0" cy="10076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Line 36"/>
                <p:cNvSpPr>
                  <a:spLocks noChangeShapeType="1"/>
                </p:cNvSpPr>
                <p:nvPr/>
              </p:nvSpPr>
              <p:spPr bwMode="auto">
                <a:xfrm>
                  <a:off x="7099191" y="2338056"/>
                  <a:ext cx="0" cy="1080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29"/>
                <p:cNvSpPr>
                  <a:spLocks noChangeArrowheads="1"/>
                </p:cNvSpPr>
                <p:nvPr/>
              </p:nvSpPr>
              <p:spPr bwMode="auto">
                <a:xfrm>
                  <a:off x="5510478" y="1104710"/>
                  <a:ext cx="30350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I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DS,P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4" name="Rectangle 29"/>
                <p:cNvSpPr>
                  <a:spLocks noChangeArrowheads="1"/>
                </p:cNvSpPr>
                <p:nvPr/>
              </p:nvSpPr>
              <p:spPr bwMode="auto">
                <a:xfrm>
                  <a:off x="7433608" y="2226922"/>
                  <a:ext cx="36141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OUT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58" name="Rectangle 29"/>
              <p:cNvSpPr>
                <a:spLocks noChangeArrowheads="1"/>
              </p:cNvSpPr>
              <p:nvPr/>
            </p:nvSpPr>
            <p:spPr bwMode="auto">
              <a:xfrm>
                <a:off x="6104860" y="1545644"/>
                <a:ext cx="49553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sz="1600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DSAT,P</a:t>
                </a:r>
                <a:endPara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5860264" y="1463455"/>
                <a:ext cx="144000" cy="939344"/>
                <a:chOff x="5019909" y="1517391"/>
                <a:chExt cx="144000" cy="939344"/>
              </a:xfrm>
            </p:grpSpPr>
            <p:sp>
              <p:nvSpPr>
                <p:cNvPr id="16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091909" y="1807063"/>
                  <a:ext cx="0" cy="36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>
                <a:xfrm>
                  <a:off x="5019909" y="2312735"/>
                  <a:ext cx="144000" cy="144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63" name="Oval 162"/>
                <p:cNvSpPr>
                  <a:spLocks noChangeAspect="1"/>
                </p:cNvSpPr>
                <p:nvPr/>
              </p:nvSpPr>
              <p:spPr>
                <a:xfrm>
                  <a:off x="5019909" y="1517391"/>
                  <a:ext cx="144000" cy="144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6576409" y="1455879"/>
                <a:ext cx="144000" cy="144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393476" y="4875054"/>
              <a:ext cx="28807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pMOS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current flow in detail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7545" y="2017706"/>
            <a:ext cx="3097179" cy="2412592"/>
            <a:chOff x="467544" y="2017706"/>
            <a:chExt cx="3097179" cy="2412592"/>
          </a:xfrm>
        </p:grpSpPr>
        <p:sp>
          <p:nvSpPr>
            <p:cNvPr id="6" name="Line 33"/>
            <p:cNvSpPr>
              <a:spLocks noChangeShapeType="1"/>
            </p:cNvSpPr>
            <p:nvPr/>
          </p:nvSpPr>
          <p:spPr bwMode="auto">
            <a:xfrm>
              <a:off x="1635626" y="2834385"/>
              <a:ext cx="4494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2213732" y="3360670"/>
              <a:ext cx="149805" cy="1069628"/>
            </a:xfrm>
            <a:custGeom>
              <a:avLst/>
              <a:gdLst/>
              <a:ahLst/>
              <a:cxnLst>
                <a:cxn ang="0">
                  <a:pos x="50" y="333"/>
                </a:cxn>
                <a:cxn ang="0">
                  <a:pos x="50" y="233"/>
                </a:cxn>
                <a:cxn ang="0">
                  <a:pos x="0" y="233"/>
                </a:cxn>
                <a:cxn ang="0">
                  <a:pos x="0" y="91"/>
                </a:cxn>
                <a:cxn ang="0">
                  <a:pos x="50" y="91"/>
                </a:cxn>
                <a:cxn ang="0">
                  <a:pos x="50" y="0"/>
                </a:cxn>
              </a:cxnLst>
              <a:rect l="0" t="0" r="r" b="b"/>
              <a:pathLst>
                <a:path w="50" h="333">
                  <a:moveTo>
                    <a:pt x="50" y="333"/>
                  </a:moveTo>
                  <a:lnTo>
                    <a:pt x="50" y="233"/>
                  </a:lnTo>
                  <a:lnTo>
                    <a:pt x="0" y="233"/>
                  </a:lnTo>
                  <a:lnTo>
                    <a:pt x="0" y="91"/>
                  </a:lnTo>
                  <a:lnTo>
                    <a:pt x="50" y="91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 flipV="1">
              <a:off x="2088894" y="3652727"/>
              <a:ext cx="0" cy="4568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2213732" y="2609308"/>
              <a:ext cx="149805" cy="792000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 flipV="1">
              <a:off x="2363537" y="2202426"/>
              <a:ext cx="0" cy="4018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 flipV="1">
              <a:off x="2088894" y="2609308"/>
              <a:ext cx="0" cy="4555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auto">
            <a:xfrm>
              <a:off x="1931599" y="2755338"/>
              <a:ext cx="157295" cy="1672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1639480" y="2845202"/>
              <a:ext cx="1248" cy="10446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 flipH="1">
              <a:off x="2213732" y="4430298"/>
              <a:ext cx="2996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1639480" y="3893612"/>
              <a:ext cx="449415" cy="1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 flipV="1">
              <a:off x="2226216" y="2083856"/>
              <a:ext cx="223459" cy="2995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1333628" y="3386880"/>
              <a:ext cx="293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768062" y="2017706"/>
              <a:ext cx="681612" cy="58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71600" y="3197168"/>
              <a:ext cx="2690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67544" y="2715152"/>
              <a:ext cx="2230797" cy="1327887"/>
              <a:chOff x="1219313" y="2715152"/>
              <a:chExt cx="2230797" cy="1327887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024000" y="2715152"/>
                <a:ext cx="426110" cy="1327887"/>
                <a:chOff x="3883807" y="609671"/>
                <a:chExt cx="426110" cy="1327887"/>
              </a:xfrm>
              <a:solidFill>
                <a:schemeClr val="bg1"/>
              </a:solidFill>
            </p:grpSpPr>
            <p:sp>
              <p:nvSpPr>
                <p:cNvPr id="54" name="Rectangle 28"/>
                <p:cNvSpPr>
                  <a:spLocks noChangeArrowheads="1"/>
                </p:cNvSpPr>
                <p:nvPr/>
              </p:nvSpPr>
              <p:spPr bwMode="auto">
                <a:xfrm>
                  <a:off x="3883807" y="609671"/>
                  <a:ext cx="426110" cy="2990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ON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5" name="Rectangle 28"/>
                <p:cNvSpPr>
                  <a:spLocks noChangeArrowheads="1"/>
                </p:cNvSpPr>
                <p:nvPr/>
              </p:nvSpPr>
              <p:spPr bwMode="auto">
                <a:xfrm>
                  <a:off x="3883807" y="1638519"/>
                  <a:ext cx="426110" cy="2990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OFF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44" name="Rectangle 30"/>
              <p:cNvSpPr>
                <a:spLocks noChangeArrowheads="1"/>
              </p:cNvSpPr>
              <p:nvPr/>
            </p:nvSpPr>
            <p:spPr bwMode="auto">
              <a:xfrm>
                <a:off x="1219313" y="3212976"/>
                <a:ext cx="839285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r>
                  <a:rPr lang="en-US" dirty="0" smtClean="0"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=LOW</a:t>
                </a:r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2367282" y="3386880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2799868" y="3386879"/>
              <a:ext cx="339051" cy="738971"/>
              <a:chOff x="4649101" y="3386879"/>
              <a:chExt cx="339051" cy="738971"/>
            </a:xfrm>
          </p:grpSpPr>
          <p:sp>
            <p:nvSpPr>
              <p:cNvPr id="178" name="Line 8"/>
              <p:cNvSpPr>
                <a:spLocks noChangeShapeType="1"/>
              </p:cNvSpPr>
              <p:nvPr/>
            </p:nvSpPr>
            <p:spPr bwMode="auto">
              <a:xfrm>
                <a:off x="4649101" y="3726287"/>
                <a:ext cx="33905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7"/>
              <p:cNvSpPr>
                <a:spLocks noChangeShapeType="1"/>
              </p:cNvSpPr>
              <p:nvPr/>
            </p:nvSpPr>
            <p:spPr bwMode="auto">
              <a:xfrm>
                <a:off x="4649101" y="3796469"/>
                <a:ext cx="339051" cy="5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6"/>
              <p:cNvSpPr>
                <a:spLocks noChangeShapeType="1"/>
              </p:cNvSpPr>
              <p:nvPr/>
            </p:nvSpPr>
            <p:spPr bwMode="auto">
              <a:xfrm flipH="1">
                <a:off x="4817404" y="3386879"/>
                <a:ext cx="0" cy="3380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6"/>
              <p:cNvSpPr>
                <a:spLocks noChangeShapeType="1"/>
              </p:cNvSpPr>
              <p:nvPr/>
            </p:nvSpPr>
            <p:spPr bwMode="auto">
              <a:xfrm flipH="1">
                <a:off x="4817404" y="3795793"/>
                <a:ext cx="0" cy="3287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31"/>
              <p:cNvSpPr>
                <a:spLocks noChangeShapeType="1"/>
              </p:cNvSpPr>
              <p:nvPr/>
            </p:nvSpPr>
            <p:spPr bwMode="auto">
              <a:xfrm>
                <a:off x="4745404" y="4125850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" name="Rectangle 29"/>
            <p:cNvSpPr>
              <a:spLocks noChangeArrowheads="1"/>
            </p:cNvSpPr>
            <p:nvPr/>
          </p:nvSpPr>
          <p:spPr bwMode="auto">
            <a:xfrm>
              <a:off x="3158136" y="3197168"/>
              <a:ext cx="406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96097" y="1540900"/>
            <a:ext cx="1530723" cy="2147063"/>
            <a:chOff x="2596096" y="1540898"/>
            <a:chExt cx="1530723" cy="2147063"/>
          </a:xfrm>
        </p:grpSpPr>
        <p:graphicFrame>
          <p:nvGraphicFramePr>
            <p:cNvPr id="146" name="Object 1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789190"/>
                </p:ext>
              </p:extLst>
            </p:nvPr>
          </p:nvGraphicFramePr>
          <p:xfrm>
            <a:off x="2736753" y="2585173"/>
            <a:ext cx="1390066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0" name="Equation" r:id="rId4" imgW="1168200" imgH="393480" progId="Equation.DSMT4">
                    <p:embed/>
                  </p:oleObj>
                </mc:Choice>
                <mc:Fallback>
                  <p:oleObj name="Equation" r:id="rId4" imgW="1168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753" y="2585173"/>
                          <a:ext cx="1390066" cy="46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" name="Arc 150"/>
            <p:cNvSpPr/>
            <p:nvPr/>
          </p:nvSpPr>
          <p:spPr>
            <a:xfrm rot="16200000" flipH="1">
              <a:off x="1873633" y="2263361"/>
              <a:ext cx="1816352" cy="371426"/>
            </a:xfrm>
            <a:prstGeom prst="arc">
              <a:avLst>
                <a:gd name="adj1" fmla="val 16200000"/>
                <a:gd name="adj2" fmla="val 115280"/>
              </a:avLst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5" name="Line 9"/>
            <p:cNvSpPr>
              <a:spLocks noChangeShapeType="1"/>
            </p:cNvSpPr>
            <p:nvPr/>
          </p:nvSpPr>
          <p:spPr bwMode="auto">
            <a:xfrm rot="5400000" flipH="1">
              <a:off x="2776222" y="3555903"/>
              <a:ext cx="2641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131841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L</a:t>
            </a:r>
            <a:endParaRPr lang="en-US" i="1" baseline="-25000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471" y="1946879"/>
            <a:ext cx="3960000" cy="271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Step-response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13</a:t>
            </a:fld>
            <a:endParaRPr lang="sv-SE"/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1347200" y="1468414"/>
            <a:ext cx="6161569" cy="356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1. Charging the load capacitor through the p-channel MOSFET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679914" y="5409296"/>
            <a:ext cx="3124336" cy="684000"/>
            <a:chOff x="2706330" y="5121264"/>
            <a:chExt cx="3124335" cy="684000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5281974"/>
                </p:ext>
              </p:extLst>
            </p:nvPr>
          </p:nvGraphicFramePr>
          <p:xfrm>
            <a:off x="4283966" y="5121264"/>
            <a:ext cx="1546699" cy="68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81" name="Equation" r:id="rId7" imgW="1002960" imgH="444240" progId="Equation.DSMT4">
                    <p:embed/>
                  </p:oleObj>
                </mc:Choice>
                <mc:Fallback>
                  <p:oleObj name="Equation" r:id="rId7" imgW="1002960" imgH="444240" progId="Equation.DSMT4">
                    <p:embed/>
                    <p:pic>
                      <p:nvPicPr>
                        <p:cNvPr id="0" name="Object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6" y="5121264"/>
                          <a:ext cx="1546699" cy="68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Rectangle 146"/>
            <p:cNvSpPr/>
            <p:nvPr/>
          </p:nvSpPr>
          <p:spPr>
            <a:xfrm>
              <a:off x="2706330" y="5252234"/>
              <a:ext cx="1623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600" dirty="0" smtClean="0"/>
                <a:t>Output rise delay </a:t>
              </a:r>
              <a:endParaRPr lang="sv-SE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17672" y="1916832"/>
            <a:ext cx="2512502" cy="3101600"/>
            <a:chOff x="6017672" y="2150634"/>
            <a:chExt cx="2512502" cy="3101600"/>
          </a:xfrm>
        </p:grpSpPr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6017672" y="2150634"/>
              <a:ext cx="858584" cy="3101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9" name="Rectangle 30"/>
            <p:cNvSpPr>
              <a:spLocks noChangeArrowheads="1"/>
            </p:cNvSpPr>
            <p:nvPr/>
          </p:nvSpPr>
          <p:spPr bwMode="auto">
            <a:xfrm>
              <a:off x="7131220" y="2737731"/>
              <a:ext cx="126957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Geneva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goes LOW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7092280" y="4105883"/>
              <a:ext cx="14378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 goes HIGH</a:t>
              </a:r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22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Step-response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14</a:t>
            </a:fld>
            <a:endParaRPr lang="sv-SE"/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635626" y="2834385"/>
            <a:ext cx="44941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3"/>
          <p:cNvSpPr>
            <a:spLocks/>
          </p:cNvSpPr>
          <p:nvPr/>
        </p:nvSpPr>
        <p:spPr bwMode="auto">
          <a:xfrm>
            <a:off x="2213732" y="3360670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 flipV="1">
            <a:off x="2088894" y="3652729"/>
            <a:ext cx="0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2213732" y="2609308"/>
            <a:ext cx="149805" cy="792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2363537" y="2202428"/>
            <a:ext cx="0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 flipV="1">
            <a:off x="2088894" y="2609310"/>
            <a:ext cx="0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1931600" y="2755338"/>
            <a:ext cx="157295" cy="16724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1639480" y="2845202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367282" y="3386880"/>
            <a:ext cx="72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 flipH="1">
            <a:off x="2213732" y="4430298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1639481" y="3893612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flipV="1">
            <a:off x="2226217" y="2083856"/>
            <a:ext cx="223459" cy="29954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1333629" y="3386880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768062" y="2017708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768062" y="4264301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99869" y="3386881"/>
            <a:ext cx="339051" cy="738971"/>
            <a:chOff x="4649101" y="3386879"/>
            <a:chExt cx="339051" cy="73897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649101" y="3726287"/>
              <a:ext cx="3390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4649101" y="3796469"/>
              <a:ext cx="339051" cy="5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817404" y="3386879"/>
              <a:ext cx="0" cy="3380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4817404" y="3795793"/>
              <a:ext cx="0" cy="3287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4745404" y="4125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3193937" y="3617513"/>
            <a:ext cx="2376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L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971601" y="319717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158137" y="3197170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1347200" y="1468414"/>
            <a:ext cx="6161569" cy="356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. Discharging the load capacitor through the n-channel MOSFET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95537" y="2715154"/>
            <a:ext cx="2302805" cy="1327887"/>
            <a:chOff x="1147305" y="2715152"/>
            <a:chExt cx="2302805" cy="1327887"/>
          </a:xfrm>
        </p:grpSpPr>
        <p:grpSp>
          <p:nvGrpSpPr>
            <p:cNvPr id="52" name="Group 51"/>
            <p:cNvGrpSpPr/>
            <p:nvPr/>
          </p:nvGrpSpPr>
          <p:grpSpPr>
            <a:xfrm>
              <a:off x="3024000" y="2715152"/>
              <a:ext cx="426110" cy="1327887"/>
              <a:chOff x="3883807" y="609671"/>
              <a:chExt cx="426110" cy="1327887"/>
            </a:xfrm>
            <a:solidFill>
              <a:schemeClr val="bg1"/>
            </a:solidFill>
          </p:grpSpPr>
          <p:sp>
            <p:nvSpPr>
              <p:cNvPr id="54" name="Rectangle 28"/>
              <p:cNvSpPr>
                <a:spLocks noChangeArrowheads="1"/>
              </p:cNvSpPr>
              <p:nvPr/>
            </p:nvSpPr>
            <p:spPr bwMode="auto">
              <a:xfrm>
                <a:off x="3883807" y="609671"/>
                <a:ext cx="426110" cy="2990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OFF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auto">
              <a:xfrm>
                <a:off x="3883807" y="1638519"/>
                <a:ext cx="426110" cy="299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ON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44" name="Rectangle 30"/>
            <p:cNvSpPr>
              <a:spLocks noChangeArrowheads="1"/>
            </p:cNvSpPr>
            <p:nvPr/>
          </p:nvSpPr>
          <p:spPr bwMode="auto">
            <a:xfrm>
              <a:off x="1147305" y="3212976"/>
              <a:ext cx="87546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=HIGH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2854" y="5408613"/>
            <a:ext cx="3110696" cy="684212"/>
            <a:chOff x="2729271" y="5120581"/>
            <a:chExt cx="3110696" cy="684212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4485839"/>
                </p:ext>
              </p:extLst>
            </p:nvPr>
          </p:nvGraphicFramePr>
          <p:xfrm>
            <a:off x="4274692" y="5120581"/>
            <a:ext cx="1565275" cy="684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6" name="Equation" r:id="rId4" imgW="1015920" imgH="444240" progId="Equation.DSMT4">
                    <p:embed/>
                  </p:oleObj>
                </mc:Choice>
                <mc:Fallback>
                  <p:oleObj name="Equation" r:id="rId4" imgW="101592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4692" y="5120581"/>
                          <a:ext cx="1565275" cy="684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Rectangle 146"/>
            <p:cNvSpPr/>
            <p:nvPr/>
          </p:nvSpPr>
          <p:spPr>
            <a:xfrm>
              <a:off x="2729271" y="5252234"/>
              <a:ext cx="15773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600" dirty="0" smtClean="0"/>
                <a:t>Output fall delay </a:t>
              </a:r>
              <a:endParaRPr lang="sv-SE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37970" y="3423845"/>
            <a:ext cx="1578431" cy="1476000"/>
            <a:chOff x="2637969" y="3423845"/>
            <a:chExt cx="1578431" cy="1476000"/>
          </a:xfrm>
        </p:grpSpPr>
        <p:graphicFrame>
          <p:nvGraphicFramePr>
            <p:cNvPr id="146" name="Object 1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8727026"/>
                </p:ext>
              </p:extLst>
            </p:nvPr>
          </p:nvGraphicFramePr>
          <p:xfrm>
            <a:off x="2703513" y="4237038"/>
            <a:ext cx="1512887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7" name="Equation" r:id="rId6" imgW="1269720" imgH="393480" progId="Equation.DSMT4">
                    <p:embed/>
                  </p:oleObj>
                </mc:Choice>
                <mc:Fallback>
                  <p:oleObj name="Equation" r:id="rId6" imgW="1269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3513" y="4237038"/>
                          <a:ext cx="1512887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" name="Line 9"/>
            <p:cNvSpPr>
              <a:spLocks noChangeShapeType="1"/>
            </p:cNvSpPr>
            <p:nvPr/>
          </p:nvSpPr>
          <p:spPr bwMode="auto">
            <a:xfrm rot="5400000" flipH="1">
              <a:off x="2927774" y="3555903"/>
              <a:ext cx="2641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0" name="Arc 69"/>
            <p:cNvSpPr/>
            <p:nvPr/>
          </p:nvSpPr>
          <p:spPr>
            <a:xfrm rot="16200000">
              <a:off x="2146904" y="3914910"/>
              <a:ext cx="1476000" cy="493870"/>
            </a:xfrm>
            <a:prstGeom prst="arc">
              <a:avLst>
                <a:gd name="adj1" fmla="val 14591108"/>
                <a:gd name="adj2" fmla="val 65769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93476" y="4191089"/>
            <a:ext cx="2880772" cy="2098046"/>
            <a:chOff x="393476" y="3084785"/>
            <a:chExt cx="2880772" cy="2098046"/>
          </a:xfrm>
        </p:grpSpPr>
        <p:sp>
          <p:nvSpPr>
            <p:cNvPr id="73" name="Line 9"/>
            <p:cNvSpPr>
              <a:spLocks noChangeShapeType="1"/>
            </p:cNvSpPr>
            <p:nvPr/>
          </p:nvSpPr>
          <p:spPr bwMode="auto">
            <a:xfrm rot="16200000" flipH="1">
              <a:off x="1763747" y="3351807"/>
              <a:ext cx="0" cy="36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6190" y="3084785"/>
              <a:ext cx="2349018" cy="1608994"/>
              <a:chOff x="5483150" y="4609294"/>
              <a:chExt cx="2349018" cy="1608994"/>
            </a:xfrm>
          </p:grpSpPr>
          <p:sp>
            <p:nvSpPr>
              <p:cNvPr id="79" name="Line 33"/>
              <p:cNvSpPr>
                <a:spLocks noChangeShapeType="1"/>
              </p:cNvSpPr>
              <p:nvPr/>
            </p:nvSpPr>
            <p:spPr bwMode="auto">
              <a:xfrm>
                <a:off x="5483150" y="5915843"/>
                <a:ext cx="190246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36"/>
              <p:cNvSpPr>
                <a:spLocks noChangeShapeType="1"/>
              </p:cNvSpPr>
              <p:nvPr/>
            </p:nvSpPr>
            <p:spPr bwMode="auto">
              <a:xfrm>
                <a:off x="5672100" y="4878992"/>
                <a:ext cx="1248" cy="10446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 flipH="1">
                <a:off x="6072188" y="5128315"/>
                <a:ext cx="1047704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 flipH="1">
                <a:off x="5684854" y="5128315"/>
                <a:ext cx="402965" cy="788172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3" name="Line 12"/>
              <p:cNvSpPr>
                <a:spLocks noChangeShapeType="1"/>
              </p:cNvSpPr>
              <p:nvPr/>
            </p:nvSpPr>
            <p:spPr bwMode="auto">
              <a:xfrm flipH="1">
                <a:off x="5677185" y="5923658"/>
                <a:ext cx="14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6985412" y="5972067"/>
                <a:ext cx="28473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Rectangle 29"/>
              <p:cNvSpPr>
                <a:spLocks noChangeArrowheads="1"/>
              </p:cNvSpPr>
              <p:nvPr/>
            </p:nvSpPr>
            <p:spPr bwMode="auto">
              <a:xfrm>
                <a:off x="6236625" y="5972067"/>
                <a:ext cx="4679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/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2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Line 36"/>
              <p:cNvSpPr>
                <a:spLocks noChangeShapeType="1"/>
              </p:cNvSpPr>
              <p:nvPr/>
            </p:nvSpPr>
            <p:spPr bwMode="auto">
              <a:xfrm>
                <a:off x="7105569" y="5876981"/>
                <a:ext cx="0" cy="1080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5513792" y="4609294"/>
                <a:ext cx="32113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DS,N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29"/>
              <p:cNvSpPr>
                <a:spLocks noChangeArrowheads="1"/>
              </p:cNvSpPr>
              <p:nvPr/>
            </p:nvSpPr>
            <p:spPr bwMode="auto">
              <a:xfrm>
                <a:off x="7470758" y="5792660"/>
                <a:ext cx="3614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Line 36"/>
              <p:cNvSpPr>
                <a:spLocks noChangeShapeType="1"/>
              </p:cNvSpPr>
              <p:nvPr/>
            </p:nvSpPr>
            <p:spPr bwMode="auto">
              <a:xfrm>
                <a:off x="6390463" y="4962149"/>
                <a:ext cx="0" cy="10076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7033569" y="5056316"/>
                <a:ext cx="144000" cy="939344"/>
                <a:chOff x="7033569" y="5056316"/>
                <a:chExt cx="144000" cy="939344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7033569" y="5056316"/>
                  <a:ext cx="144000" cy="939344"/>
                  <a:chOff x="7080384" y="4693663"/>
                  <a:chExt cx="144000" cy="939344"/>
                </a:xfrm>
              </p:grpSpPr>
              <p:sp>
                <p:nvSpPr>
                  <p:cNvPr id="93" name="Oval 92"/>
                  <p:cNvSpPr>
                    <a:spLocks noChangeAspect="1"/>
                  </p:cNvSpPr>
                  <p:nvPr/>
                </p:nvSpPr>
                <p:spPr>
                  <a:xfrm>
                    <a:off x="7080384" y="5489007"/>
                    <a:ext cx="144000" cy="144000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94" name="Oval 93"/>
                  <p:cNvSpPr>
                    <a:spLocks noChangeAspect="1"/>
                  </p:cNvSpPr>
                  <p:nvPr/>
                </p:nvSpPr>
                <p:spPr>
                  <a:xfrm>
                    <a:off x="7080384" y="4693663"/>
                    <a:ext cx="144000" cy="144000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9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7104483" y="5345988"/>
                  <a:ext cx="0" cy="36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332544" y="3532046"/>
              <a:ext cx="144000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93476" y="4875054"/>
              <a:ext cx="28807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/>
                <a:t>nM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OS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current flow in detail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616453" y="3612160"/>
              <a:ext cx="5130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I</a:t>
              </a:r>
              <a:r>
                <a:rPr lang="en-US" sz="1600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DSAT,N</a:t>
              </a: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5471" y="1946879"/>
            <a:ext cx="3960000" cy="271384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932041" y="1916832"/>
            <a:ext cx="3561953" cy="3101600"/>
            <a:chOff x="4932040" y="2150634"/>
            <a:chExt cx="3561953" cy="3101600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4932040" y="2150634"/>
              <a:ext cx="858584" cy="3101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7131220" y="2737731"/>
              <a:ext cx="130038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Geneva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goes HIGH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7092280" y="4105883"/>
              <a:ext cx="14017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 goes LOW</a:t>
              </a:r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26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Step-</a:t>
            </a:r>
            <a:r>
              <a:rPr lang="sv-SE" dirty="0" err="1" smtClean="0"/>
              <a:t>response</a:t>
            </a:r>
            <a:r>
              <a:rPr lang="sv-SE" dirty="0" smtClean="0"/>
              <a:t> </a:t>
            </a:r>
            <a:r>
              <a:rPr lang="sv-SE" dirty="0" smtClean="0"/>
              <a:t>model accuracy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sv-SE" sz="2800" dirty="0" smtClean="0"/>
              <a:t>How good is the </a:t>
            </a:r>
            <a:r>
              <a:rPr lang="sv-SE" sz="2800" dirty="0" smtClean="0"/>
              <a:t>step-</a:t>
            </a:r>
            <a:r>
              <a:rPr lang="sv-SE" sz="2800" dirty="0" err="1" smtClean="0"/>
              <a:t>response</a:t>
            </a:r>
            <a:r>
              <a:rPr lang="sv-SE" sz="2800" dirty="0" smtClean="0"/>
              <a:t> </a:t>
            </a:r>
            <a:r>
              <a:rPr lang="sv-SE" sz="2800" dirty="0" smtClean="0"/>
              <a:t>model?</a:t>
            </a:r>
          </a:p>
          <a:p>
            <a:pPr lvl="1"/>
            <a:r>
              <a:rPr lang="sv-SE" sz="2400" dirty="0" smtClean="0"/>
              <a:t>Real world input voltages are not step functions</a:t>
            </a:r>
          </a:p>
          <a:p>
            <a:pPr lvl="1"/>
            <a:r>
              <a:rPr lang="sv-SE" sz="2400" dirty="0" smtClean="0"/>
              <a:t>They are output voltages from other gates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15</a:t>
            </a:fld>
            <a:endParaRPr lang="sv-S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22" y="3212976"/>
            <a:ext cx="4855327" cy="325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19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Step response model accuracy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Experience and hundreds of circuit simulations show that </a:t>
            </a:r>
            <a:r>
              <a:rPr lang="sv-SE" sz="2800" dirty="0" err="1" smtClean="0"/>
              <a:t>propagation</a:t>
            </a:r>
            <a:r>
              <a:rPr lang="sv-SE" sz="2800" dirty="0" smtClean="0"/>
              <a:t> </a:t>
            </a:r>
            <a:r>
              <a:rPr lang="sv-SE" sz="2800" dirty="0" err="1" smtClean="0"/>
              <a:t>delays</a:t>
            </a:r>
            <a:r>
              <a:rPr lang="sv-SE" sz="2800" dirty="0" smtClean="0"/>
              <a:t> </a:t>
            </a:r>
            <a:r>
              <a:rPr lang="sv-SE" sz="2800" dirty="0" smtClean="0"/>
              <a:t>are about 40% longer in designs where input and output edge rates are equal</a:t>
            </a:r>
            <a:endParaRPr lang="sv-S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16</a:t>
            </a:fld>
            <a:endParaRPr lang="sv-S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22" y="3212976"/>
            <a:ext cx="4855327" cy="325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57124"/>
              </p:ext>
            </p:extLst>
          </p:nvPr>
        </p:nvGraphicFramePr>
        <p:xfrm>
          <a:off x="6616701" y="3151188"/>
          <a:ext cx="15065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5" name="Equation" r:id="rId5" imgW="977760" imgH="431640" progId="Equation.DSMT4">
                  <p:embed/>
                </p:oleObj>
              </mc:Choice>
              <mc:Fallback>
                <p:oleObj name="Equation" r:id="rId5" imgW="97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1" y="3151188"/>
                        <a:ext cx="15065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24673"/>
              </p:ext>
            </p:extLst>
          </p:nvPr>
        </p:nvGraphicFramePr>
        <p:xfrm>
          <a:off x="6705601" y="4941888"/>
          <a:ext cx="16637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Equation" r:id="rId7" imgW="1079280" imgH="431640" progId="Equation.3">
                  <p:embed/>
                </p:oleObj>
              </mc:Choice>
              <mc:Fallback>
                <p:oleObj name="Equation" r:id="rId7" imgW="10792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4941888"/>
                        <a:ext cx="16637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 bwMode="auto">
          <a:xfrm>
            <a:off x="7236296" y="4035892"/>
            <a:ext cx="648072" cy="648072"/>
          </a:xfrm>
          <a:prstGeom prst="downArrow">
            <a:avLst/>
          </a:prstGeom>
          <a:solidFill>
            <a:srgbClr val="0070C0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6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equation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17</a:t>
            </a:fld>
            <a:endParaRPr lang="sv-S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19155"/>
              </p:ext>
            </p:extLst>
          </p:nvPr>
        </p:nvGraphicFramePr>
        <p:xfrm>
          <a:off x="1763688" y="2348880"/>
          <a:ext cx="594350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4" imgW="1079280" imgH="431640" progId="Equation.3">
                  <p:embed/>
                </p:oleObj>
              </mc:Choice>
              <mc:Fallback>
                <p:oleObj name="Equation" r:id="rId4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48880"/>
                        <a:ext cx="5943501" cy="237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26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Ramp input – output trace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Lecture 4: CMOS </a:t>
            </a:r>
            <a:r>
              <a:rPr lang="fr-FR" dirty="0" err="1" smtClean="0"/>
              <a:t>Inverter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18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25" y="2054233"/>
            <a:ext cx="5173553" cy="3674444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6654565" y="5018124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073451" y="2419857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667907" y="2420258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552075" y="3335020"/>
            <a:ext cx="102490" cy="36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rot="16200000" flipH="1">
            <a:off x="5423113" y="2205435"/>
            <a:ext cx="0" cy="36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16200000" flipH="1" flipV="1">
            <a:off x="3388242" y="3835571"/>
            <a:ext cx="270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" name="Rectangle 5"/>
          <p:cNvSpPr/>
          <p:nvPr/>
        </p:nvSpPr>
        <p:spPr bwMode="auto">
          <a:xfrm>
            <a:off x="5423114" y="3420000"/>
            <a:ext cx="794338" cy="360040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2411760" y="1844824"/>
            <a:ext cx="12523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2662222" y="1412776"/>
            <a:ext cx="339911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2536990" y="1412776"/>
            <a:ext cx="125230" cy="43204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5857" y="1412776"/>
            <a:ext cx="3396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GS </a:t>
            </a:r>
            <a:r>
              <a:rPr lang="en-US" sz="2800" dirty="0" smtClean="0"/>
              <a:t>rises from 0 to V</a:t>
            </a:r>
            <a:r>
              <a:rPr lang="en-US" sz="2800" baseline="-25000" dirty="0" smtClean="0"/>
              <a:t>DD</a:t>
            </a:r>
            <a:endParaRPr lang="en-US" sz="2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00065" y="1493168"/>
            <a:ext cx="69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IN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020272" y="4869160"/>
            <a:ext cx="1145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GS </a:t>
            </a:r>
            <a:r>
              <a:rPr lang="en-US" sz="2800" dirty="0" smtClean="0"/>
              <a:t>= 0</a:t>
            </a:r>
            <a:endParaRPr lang="en-US" sz="28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7092280" y="2204864"/>
            <a:ext cx="146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GS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DD</a:t>
            </a:r>
            <a:endParaRPr lang="en-US" sz="28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23729" y="5733258"/>
            <a:ext cx="5498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discharge happens while input rises from 0 to VDD</a:t>
            </a:r>
          </a:p>
          <a:p>
            <a:r>
              <a:rPr lang="en-US" dirty="0" smtClean="0"/>
              <a:t>Most discharge still happens with </a:t>
            </a:r>
            <a:r>
              <a:rPr lang="en-US" dirty="0" err="1" smtClean="0"/>
              <a:t>IDSAT,max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5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Effective resistances: 65 nm MOSFETs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19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345522" y="4256588"/>
            <a:ext cx="169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</a:t>
            </a:r>
            <a:r>
              <a:rPr lang="sv-SE" baseline="-25000" dirty="0" smtClean="0"/>
              <a:t>eff</a:t>
            </a:r>
            <a:r>
              <a:rPr lang="sv-SE" dirty="0" smtClean="0"/>
              <a:t>=V</a:t>
            </a:r>
            <a:r>
              <a:rPr lang="sv-SE" baseline="-25000" dirty="0" smtClean="0"/>
              <a:t>DD</a:t>
            </a:r>
            <a:r>
              <a:rPr lang="sv-SE" dirty="0" smtClean="0"/>
              <a:t>/I</a:t>
            </a:r>
            <a:r>
              <a:rPr lang="sv-SE" baseline="-25000" dirty="0" smtClean="0"/>
              <a:t>DSAT,max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2122" y="4592753"/>
            <a:ext cx="169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</a:t>
            </a:r>
            <a:r>
              <a:rPr lang="sv-SE" baseline="-25000" dirty="0" smtClean="0"/>
              <a:t>eff</a:t>
            </a:r>
            <a:r>
              <a:rPr lang="sv-SE" dirty="0" smtClean="0"/>
              <a:t>=V</a:t>
            </a:r>
            <a:r>
              <a:rPr lang="sv-SE" baseline="-25000" dirty="0" smtClean="0"/>
              <a:t>DD</a:t>
            </a:r>
            <a:r>
              <a:rPr lang="sv-SE" dirty="0" smtClean="0"/>
              <a:t>/I</a:t>
            </a:r>
            <a:r>
              <a:rPr lang="sv-SE" baseline="-25000" dirty="0" smtClean="0"/>
              <a:t>DSAT,max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84471" y="1268760"/>
            <a:ext cx="6772340" cy="523220"/>
            <a:chOff x="1284471" y="1547291"/>
            <a:chExt cx="6772340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1284471" y="1547291"/>
              <a:ext cx="2287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dirty="0" smtClean="0">
                  <a:solidFill>
                    <a:srgbClr val="FF0000"/>
                  </a:solidFill>
                </a:rPr>
                <a:t>R</a:t>
              </a:r>
              <a:r>
                <a:rPr lang="sv-SE" sz="2800" baseline="-25000" dirty="0" smtClean="0">
                  <a:solidFill>
                    <a:srgbClr val="FF0000"/>
                  </a:solidFill>
                </a:rPr>
                <a:t>N,eff</a:t>
              </a:r>
              <a:r>
                <a:rPr lang="sv-SE" sz="2800" dirty="0" smtClean="0">
                  <a:solidFill>
                    <a:srgbClr val="FF0000"/>
                  </a:solidFill>
                </a:rPr>
                <a:t>=2 k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W</a:t>
              </a:r>
              <a:r>
                <a:rPr lang="sv-SE" sz="2800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.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sv-SE" sz="2800" dirty="0" smtClean="0">
                  <a:solidFill>
                    <a:srgbClr val="FF0000"/>
                  </a:solidFill>
                </a:rPr>
                <a:t>m</a:t>
              </a:r>
              <a:r>
                <a:rPr lang="sv-SE" sz="2800" baseline="-25000" dirty="0" smtClean="0">
                  <a:solidFill>
                    <a:srgbClr val="FF0000"/>
                  </a:solidFill>
                </a:rPr>
                <a:t>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0406" y="1547291"/>
              <a:ext cx="22564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dirty="0" err="1" smtClean="0">
                  <a:solidFill>
                    <a:srgbClr val="FF0000"/>
                  </a:solidFill>
                </a:rPr>
                <a:t>R</a:t>
              </a:r>
              <a:r>
                <a:rPr lang="sv-SE" sz="2800" baseline="-25000" dirty="0" err="1" smtClean="0">
                  <a:solidFill>
                    <a:srgbClr val="FF0000"/>
                  </a:solidFill>
                </a:rPr>
                <a:t>P,eff</a:t>
              </a:r>
              <a:r>
                <a:rPr lang="sv-SE" sz="2800" dirty="0" smtClean="0">
                  <a:solidFill>
                    <a:srgbClr val="FF0000"/>
                  </a:solidFill>
                </a:rPr>
                <a:t>=4 k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W</a:t>
              </a:r>
              <a:r>
                <a:rPr lang="sv-SE" sz="2800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.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sv-SE" sz="2800" dirty="0" smtClean="0">
                  <a:solidFill>
                    <a:srgbClr val="FF0000"/>
                  </a:solidFill>
                </a:rPr>
                <a:t>m</a:t>
              </a:r>
              <a:r>
                <a:rPr lang="sv-SE" sz="2800" baseline="-25000" dirty="0" smtClean="0">
                  <a:solidFill>
                    <a:srgbClr val="FF0000"/>
                  </a:solidFill>
                </a:rPr>
                <a:t>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3198919" y="2611061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7650" y="5059333"/>
            <a:ext cx="28803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4739" y="2653725"/>
            <a:ext cx="2857500" cy="242887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07490" y="3338400"/>
            <a:ext cx="1260945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I</a:t>
            </a:r>
            <a:r>
              <a:rPr lang="sv-SE" baseline="-25000" dirty="0" err="1" smtClean="0"/>
              <a:t>DSAT,max</a:t>
            </a:r>
            <a:r>
              <a:rPr lang="sv-SE" baseline="-25000" dirty="0" smtClean="0"/>
              <a:t> </a:t>
            </a:r>
            <a:r>
              <a:rPr lang="sv-SE" dirty="0" smtClean="0"/>
              <a:t>=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600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A/</a:t>
            </a:r>
            <a:r>
              <a:rPr lang="sv-SE" dirty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88988" y="3768152"/>
            <a:ext cx="0" cy="12858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814400" y="5049808"/>
            <a:ext cx="28803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31489" y="3787200"/>
            <a:ext cx="2838450" cy="128587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1641" y="5068133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</a:t>
            </a:r>
            <a:r>
              <a:rPr lang="sv-SE" baseline="-25000" dirty="0" smtClean="0"/>
              <a:t>DD</a:t>
            </a:r>
            <a:r>
              <a:rPr lang="sv-SE" dirty="0" smtClean="0"/>
              <a:t>=1.2 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35102" y="1916837"/>
            <a:ext cx="180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N-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device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3381" y="1916837"/>
            <a:ext cx="177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</a:t>
            </a:r>
            <a:r>
              <a:rPr lang="sv-SE" dirty="0" smtClean="0"/>
              <a:t>-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device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39346" y="3986472"/>
            <a:ext cx="1260945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I</a:t>
            </a:r>
            <a:r>
              <a:rPr lang="sv-SE" baseline="-25000" dirty="0" err="1" smtClean="0"/>
              <a:t>DSAT,max</a:t>
            </a:r>
            <a:r>
              <a:rPr lang="sv-SE" baseline="-25000" dirty="0" smtClean="0"/>
              <a:t> </a:t>
            </a:r>
            <a:r>
              <a:rPr lang="sv-SE" dirty="0" smtClean="0"/>
              <a:t>=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300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A/</a:t>
            </a:r>
            <a:r>
              <a:rPr lang="sv-SE" dirty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0152" y="5068133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</a:t>
            </a:r>
            <a:r>
              <a:rPr lang="sv-SE" baseline="-25000" dirty="0" smtClean="0"/>
              <a:t>DD</a:t>
            </a:r>
            <a:r>
              <a:rPr lang="sv-SE" dirty="0" smtClean="0"/>
              <a:t>=1.2 V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7649" y="2286169"/>
            <a:ext cx="0" cy="304687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9134" y="5041344"/>
            <a:ext cx="346167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Aspect="1"/>
          </p:cNvCxnSpPr>
          <p:nvPr/>
        </p:nvCxnSpPr>
        <p:spPr>
          <a:xfrm flipV="1">
            <a:off x="340883" y="2626015"/>
            <a:ext cx="1060041" cy="244800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88635" y="2626017"/>
            <a:ext cx="191885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04" y="1916837"/>
            <a:ext cx="40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</a:t>
            </a:r>
            <a:r>
              <a:rPr lang="sv-SE" baseline="-25000" dirty="0" smtClean="0"/>
              <a:t>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02047" y="4837548"/>
            <a:ext cx="48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</a:t>
            </a:r>
            <a:r>
              <a:rPr lang="sv-SE" baseline="-25000" dirty="0" smtClean="0"/>
              <a:t>DS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798954" y="2286164"/>
            <a:ext cx="0" cy="304687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80439" y="5041339"/>
            <a:ext cx="346167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68809" y="1916832"/>
            <a:ext cx="40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</a:t>
            </a:r>
            <a:r>
              <a:rPr lang="sv-SE" baseline="-25000" dirty="0" smtClean="0"/>
              <a:t>DS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263353" y="4837543"/>
            <a:ext cx="48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</a:t>
            </a:r>
            <a:r>
              <a:rPr lang="sv-SE" baseline="-25000" dirty="0" smtClean="0"/>
              <a:t>DS</a:t>
            </a:r>
            <a:endParaRPr lang="en-US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4820125" y="3780906"/>
            <a:ext cx="1091153" cy="124131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11278" y="3780908"/>
            <a:ext cx="191885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82950" y="50774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</a:t>
            </a:r>
            <a:r>
              <a:rPr lang="sv-SE" baseline="-25000" dirty="0" smtClean="0"/>
              <a:t>DD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51110" y="50774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</a:t>
            </a:r>
            <a:r>
              <a:rPr lang="sv-SE" baseline="-25000" dirty="0" smtClean="0"/>
              <a:t>DD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293315" y="5470607"/>
            <a:ext cx="4102724" cy="665162"/>
            <a:chOff x="2293314" y="5712482"/>
            <a:chExt cx="4102724" cy="665162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0869917"/>
                </p:ext>
              </p:extLst>
            </p:nvPr>
          </p:nvGraphicFramePr>
          <p:xfrm>
            <a:off x="2293314" y="5712482"/>
            <a:ext cx="1663700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" name="Equation" r:id="rId4" imgW="1079280" imgH="431640" progId="Equation.DSMT4">
                    <p:embed/>
                  </p:oleObj>
                </mc:Choice>
                <mc:Fallback>
                  <p:oleObj name="Equation" r:id="rId4" imgW="1079280" imgH="4316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314" y="5712482"/>
                          <a:ext cx="1663700" cy="665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Down Arrow 36"/>
            <p:cNvSpPr/>
            <p:nvPr/>
          </p:nvSpPr>
          <p:spPr bwMode="auto">
            <a:xfrm rot="16200000">
              <a:off x="4139952" y="5716297"/>
              <a:ext cx="648072" cy="648072"/>
            </a:xfrm>
            <a:prstGeom prst="downArrow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9695733"/>
                </p:ext>
              </p:extLst>
            </p:nvPr>
          </p:nvGraphicFramePr>
          <p:xfrm>
            <a:off x="4987925" y="5857875"/>
            <a:ext cx="1408113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0" name="Equation" r:id="rId6" imgW="914400" imgH="241200" progId="Equation.DSMT4">
                    <p:embed/>
                  </p:oleObj>
                </mc:Choice>
                <mc:Fallback>
                  <p:oleObj name="Equation" r:id="rId6" imgW="914400" imgH="2412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5857875"/>
                          <a:ext cx="1408113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4642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2: The CMOS inverter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Static properties</a:t>
            </a:r>
          </a:p>
          <a:p>
            <a:pPr lvl="2"/>
            <a:r>
              <a:rPr lang="en-US" dirty="0" smtClean="0"/>
              <a:t>Voltage transfer curves (VTC)</a:t>
            </a:r>
          </a:p>
          <a:p>
            <a:pPr lvl="2"/>
            <a:r>
              <a:rPr lang="en-US" dirty="0" smtClean="0"/>
              <a:t>Noise margins</a:t>
            </a:r>
          </a:p>
          <a:p>
            <a:pPr lvl="1"/>
            <a:r>
              <a:rPr lang="en-US" dirty="0" smtClean="0"/>
              <a:t>Exercise (</a:t>
            </a:r>
            <a:r>
              <a:rPr lang="en-US" dirty="0" err="1" smtClean="0"/>
              <a:t>Kjell</a:t>
            </a:r>
            <a:r>
              <a:rPr lang="en-US" dirty="0" smtClean="0"/>
              <a:t>, 1 hour)</a:t>
            </a:r>
          </a:p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Dynamic properties</a:t>
            </a:r>
          </a:p>
          <a:p>
            <a:pPr lvl="2"/>
            <a:r>
              <a:rPr lang="en-US" dirty="0" smtClean="0"/>
              <a:t>Propagation delay</a:t>
            </a:r>
          </a:p>
          <a:p>
            <a:pPr lvl="2"/>
            <a:r>
              <a:rPr lang="en-US" dirty="0" smtClean="0"/>
              <a:t>Driving large capacitive loads w. optimal propagation delay</a:t>
            </a:r>
          </a:p>
          <a:p>
            <a:pPr lvl="1"/>
            <a:r>
              <a:rPr lang="en-US" dirty="0" smtClean="0"/>
              <a:t>Exercise POTW (Victor, 2 hours)</a:t>
            </a:r>
          </a:p>
          <a:p>
            <a:r>
              <a:rPr lang="en-US" dirty="0" smtClean="0"/>
              <a:t>Friday</a:t>
            </a:r>
          </a:p>
          <a:p>
            <a:pPr lvl="1"/>
            <a:r>
              <a:rPr lang="en-US" dirty="0" err="1" smtClean="0"/>
              <a:t>Prelab</a:t>
            </a:r>
            <a:r>
              <a:rPr lang="en-US" dirty="0" smtClean="0"/>
              <a:t> 1 deadline 1PM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2018-09-11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IC Design - Lecture 3: The Inverter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93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most important equation revisited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20</a:t>
            </a:fld>
            <a:endParaRPr lang="sv-S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85504"/>
              </p:ext>
            </p:extLst>
          </p:nvPr>
        </p:nvGraphicFramePr>
        <p:xfrm>
          <a:off x="2051720" y="2852938"/>
          <a:ext cx="4964112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4" imgW="901700" imgH="266700" progId="Equation.3">
                  <p:embed/>
                </p:oleObj>
              </mc:Choice>
              <mc:Fallback>
                <p:oleObj name="Equation" r:id="rId4" imgW="901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852938"/>
                        <a:ext cx="4964112" cy="146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8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RC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21</a:t>
            </a:fld>
            <a:endParaRPr lang="sv-SE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92892"/>
              </p:ext>
            </p:extLst>
          </p:nvPr>
        </p:nvGraphicFramePr>
        <p:xfrm>
          <a:off x="3347864" y="2060848"/>
          <a:ext cx="2456574" cy="64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060848"/>
                        <a:ext cx="2456574" cy="648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27711" y="2791672"/>
            <a:ext cx="5235661" cy="2387341"/>
            <a:chOff x="2650079" y="2791670"/>
            <a:chExt cx="3333357" cy="1519934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5724577" y="3069648"/>
              <a:ext cx="258859" cy="17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724577" y="4135249"/>
              <a:ext cx="173418" cy="17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841069" y="3708026"/>
              <a:ext cx="470637" cy="110625"/>
              <a:chOff x="2403454" y="2753789"/>
              <a:chExt cx="644161" cy="84110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5076060" y="3240786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5076056" y="3827920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V="1">
              <a:off x="3933392" y="3237588"/>
              <a:ext cx="169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H="1">
              <a:off x="3681340" y="3343161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608285" y="3233916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Line 15"/>
            <p:cNvSpPr>
              <a:spLocks noChangeAspect="1" noChangeShapeType="1"/>
            </p:cNvSpPr>
            <p:nvPr/>
          </p:nvSpPr>
          <p:spPr bwMode="auto">
            <a:xfrm>
              <a:off x="3704381" y="3190097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5392237" y="3623924"/>
              <a:ext cx="400520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L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 flipH="1">
              <a:off x="3092509" y="3230466"/>
              <a:ext cx="0" cy="46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 flipH="1">
              <a:off x="3092509" y="3811962"/>
              <a:ext cx="0" cy="46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H="1">
              <a:off x="3092509" y="3221640"/>
              <a:ext cx="54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H="1">
              <a:off x="2793891" y="3705042"/>
              <a:ext cx="597236" cy="11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>
              <a:off x="2943200" y="3810428"/>
              <a:ext cx="2986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 rot="10800000" flipV="1">
              <a:off x="2650079" y="3692547"/>
              <a:ext cx="204115" cy="17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 flipV="1">
              <a:off x="3092508" y="4279962"/>
              <a:ext cx="25328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075994" y="2791670"/>
              <a:ext cx="765516" cy="551491"/>
              <a:chOff x="6254756" y="3456000"/>
              <a:chExt cx="765516" cy="55149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456000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r>
                  <a:rPr lang="en-US" i="1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eff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This RC circuit has an output voltage delay given by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3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Ramp input – output response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22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717" y="1825633"/>
            <a:ext cx="6120569" cy="3954694"/>
          </a:xfrm>
          <a:prstGeom prst="rect">
            <a:avLst/>
          </a:prstGeom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The two curve forms are not the same, but they yield the same delay!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0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MOSFET capacitances </a:t>
            </a:r>
            <a:br>
              <a:rPr lang="en-US" dirty="0" smtClean="0"/>
            </a:br>
            <a:r>
              <a:rPr lang="en-US" dirty="0" smtClean="0"/>
              <a:t>(from lecture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23</a:t>
            </a:fld>
            <a:endParaRPr lang="sv-SE"/>
          </a:p>
        </p:txBody>
      </p:sp>
      <p:grpSp>
        <p:nvGrpSpPr>
          <p:cNvPr id="62" name="Group 61"/>
          <p:cNvGrpSpPr/>
          <p:nvPr/>
        </p:nvGrpSpPr>
        <p:grpSpPr>
          <a:xfrm>
            <a:off x="611560" y="2564904"/>
            <a:ext cx="7208943" cy="3339270"/>
            <a:chOff x="2489907" y="2538002"/>
            <a:chExt cx="7208943" cy="3339270"/>
          </a:xfrm>
        </p:grpSpPr>
        <p:sp>
          <p:nvSpPr>
            <p:cNvPr id="63" name="AutoShape 43"/>
            <p:cNvSpPr>
              <a:spLocks noChangeShapeType="1"/>
            </p:cNvSpPr>
            <p:nvPr/>
          </p:nvSpPr>
          <p:spPr bwMode="auto">
            <a:xfrm>
              <a:off x="4768815" y="3191166"/>
              <a:ext cx="836015" cy="1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AutoShape 44"/>
            <p:cNvSpPr>
              <a:spLocks noChangeArrowheads="1"/>
            </p:cNvSpPr>
            <p:nvPr/>
          </p:nvSpPr>
          <p:spPr bwMode="auto">
            <a:xfrm>
              <a:off x="2489907" y="3276226"/>
              <a:ext cx="2287980" cy="2050506"/>
            </a:xfrm>
            <a:prstGeom prst="cube">
              <a:avLst>
                <a:gd name="adj" fmla="val 58338"/>
              </a:avLst>
            </a:prstGeom>
            <a:solidFill>
              <a:srgbClr val="FBD4B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5" name="AutoShape 38"/>
            <p:cNvSpPr>
              <a:spLocks noChangeArrowheads="1"/>
            </p:cNvSpPr>
            <p:nvPr/>
          </p:nvSpPr>
          <p:spPr bwMode="auto">
            <a:xfrm>
              <a:off x="3582000" y="3276229"/>
              <a:ext cx="2312936" cy="1394979"/>
            </a:xfrm>
            <a:prstGeom prst="cube">
              <a:avLst>
                <a:gd name="adj" fmla="val 85981"/>
              </a:avLst>
            </a:prstGeom>
            <a:solidFill>
              <a:srgbClr val="92D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6" name="AutoShape 37"/>
            <p:cNvSpPr>
              <a:spLocks noChangeArrowheads="1"/>
            </p:cNvSpPr>
            <p:nvPr/>
          </p:nvSpPr>
          <p:spPr bwMode="auto">
            <a:xfrm>
              <a:off x="6299048" y="3276229"/>
              <a:ext cx="2312936" cy="1394979"/>
            </a:xfrm>
            <a:prstGeom prst="cube">
              <a:avLst>
                <a:gd name="adj" fmla="val 85981"/>
              </a:avLst>
            </a:prstGeom>
            <a:solidFill>
              <a:srgbClr val="92D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7" name="AutoShape 33"/>
            <p:cNvSpPr>
              <a:spLocks noChangeShapeType="1"/>
            </p:cNvSpPr>
            <p:nvPr/>
          </p:nvSpPr>
          <p:spPr bwMode="auto">
            <a:xfrm>
              <a:off x="7794122" y="3188898"/>
              <a:ext cx="836015" cy="1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8" name="AutoShape 19"/>
            <p:cNvSpPr>
              <a:spLocks noChangeArrowheads="1"/>
            </p:cNvSpPr>
            <p:nvPr/>
          </p:nvSpPr>
          <p:spPr bwMode="auto">
            <a:xfrm>
              <a:off x="2491201" y="3276226"/>
              <a:ext cx="7207649" cy="2050506"/>
            </a:xfrm>
            <a:prstGeom prst="cube">
              <a:avLst>
                <a:gd name="adj" fmla="val 58338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9" name="AutoShape 18"/>
            <p:cNvSpPr>
              <a:spLocks noChangeArrowheads="1"/>
            </p:cNvSpPr>
            <p:nvPr/>
          </p:nvSpPr>
          <p:spPr bwMode="auto">
            <a:xfrm>
              <a:off x="4406957" y="3096002"/>
              <a:ext cx="3372417" cy="1375699"/>
            </a:xfrm>
            <a:prstGeom prst="cube">
              <a:avLst>
                <a:gd name="adj" fmla="val 85981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0" name="Text Box 16"/>
            <p:cNvSpPr txBox="1">
              <a:spLocks noChangeArrowheads="1"/>
            </p:cNvSpPr>
            <p:nvPr/>
          </p:nvSpPr>
          <p:spPr bwMode="auto">
            <a:xfrm>
              <a:off x="2767822" y="4684817"/>
              <a:ext cx="930167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STI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71" name="AutoShape 12"/>
            <p:cNvSpPr>
              <a:spLocks noChangeArrowheads="1"/>
            </p:cNvSpPr>
            <p:nvPr/>
          </p:nvSpPr>
          <p:spPr bwMode="auto">
            <a:xfrm>
              <a:off x="7408442" y="3276226"/>
              <a:ext cx="2287980" cy="2050506"/>
            </a:xfrm>
            <a:prstGeom prst="cube">
              <a:avLst>
                <a:gd name="adj" fmla="val 58338"/>
              </a:avLst>
            </a:prstGeom>
            <a:solidFill>
              <a:srgbClr val="FBD4B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7586536" y="4684817"/>
              <a:ext cx="1265933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STI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73" name="AutoShape 7"/>
            <p:cNvSpPr>
              <a:spLocks noChangeShapeType="1"/>
            </p:cNvSpPr>
            <p:nvPr/>
          </p:nvSpPr>
          <p:spPr bwMode="auto">
            <a:xfrm flipH="1">
              <a:off x="8496282" y="3574503"/>
              <a:ext cx="1199007" cy="11999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" name="Line 3"/>
            <p:cNvSpPr>
              <a:spLocks noChangeAspect="1" noChangeShapeType="1"/>
            </p:cNvSpPr>
            <p:nvPr/>
          </p:nvSpPr>
          <p:spPr bwMode="auto">
            <a:xfrm flipH="1">
              <a:off x="7408443" y="3446345"/>
              <a:ext cx="1209215" cy="12067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5" name="Line 2"/>
            <p:cNvSpPr>
              <a:spLocks noChangeShapeType="1"/>
            </p:cNvSpPr>
            <p:nvPr/>
          </p:nvSpPr>
          <p:spPr bwMode="auto">
            <a:xfrm flipH="1">
              <a:off x="8604001" y="3276229"/>
              <a:ext cx="1135" cy="1701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6" name="AutoShape 95"/>
            <p:cNvSpPr>
              <a:spLocks noChangeShapeType="1"/>
            </p:cNvSpPr>
            <p:nvPr/>
          </p:nvSpPr>
          <p:spPr bwMode="auto">
            <a:xfrm flipH="1">
              <a:off x="4706447" y="4750670"/>
              <a:ext cx="1620000" cy="999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7" name="Text Box 94"/>
            <p:cNvSpPr txBox="1">
              <a:spLocks noChangeArrowheads="1"/>
            </p:cNvSpPr>
            <p:nvPr/>
          </p:nvSpPr>
          <p:spPr bwMode="auto">
            <a:xfrm>
              <a:off x="4207657" y="5470748"/>
              <a:ext cx="2609012" cy="4065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,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the channel length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8" name="AutoShape 13"/>
            <p:cNvSpPr>
              <a:spLocks noChangeArrowheads="1"/>
            </p:cNvSpPr>
            <p:nvPr/>
          </p:nvSpPr>
          <p:spPr bwMode="auto">
            <a:xfrm>
              <a:off x="4406958" y="2538002"/>
              <a:ext cx="3387164" cy="1754635"/>
            </a:xfrm>
            <a:prstGeom prst="cube">
              <a:avLst>
                <a:gd name="adj" fmla="val 68042"/>
              </a:avLst>
            </a:prstGeom>
            <a:solidFill>
              <a:srgbClr val="FF0000">
                <a:alpha val="89804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Text Box 36"/>
            <p:cNvSpPr txBox="1">
              <a:spLocks noChangeArrowheads="1"/>
            </p:cNvSpPr>
            <p:nvPr/>
          </p:nvSpPr>
          <p:spPr bwMode="auto">
            <a:xfrm>
              <a:off x="6799944" y="4143982"/>
              <a:ext cx="1265933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drain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80" name="Text Box 14"/>
            <p:cNvSpPr txBox="1">
              <a:spLocks noChangeArrowheads="1"/>
            </p:cNvSpPr>
            <p:nvPr/>
          </p:nvSpPr>
          <p:spPr bwMode="auto">
            <a:xfrm>
              <a:off x="3703600" y="4143982"/>
              <a:ext cx="1265933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source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8064096" y="2807659"/>
              <a:ext cx="57511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auto">
            <a:xfrm>
              <a:off x="4855729" y="2809927"/>
              <a:ext cx="57511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sz="1600" baseline="-300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411873" y="4149082"/>
              <a:ext cx="2174503" cy="481385"/>
              <a:chOff x="4411872" y="4141617"/>
              <a:chExt cx="2174502" cy="48138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4411872" y="4141617"/>
                <a:ext cx="578518" cy="481385"/>
                <a:chOff x="5070262" y="3330123"/>
                <a:chExt cx="578518" cy="481385"/>
              </a:xfrm>
            </p:grpSpPr>
            <p:grpSp>
              <p:nvGrpSpPr>
                <p:cNvPr id="150" name="Group 23"/>
                <p:cNvGrpSpPr>
                  <a:grpSpLocks/>
                </p:cNvGrpSpPr>
                <p:nvPr/>
              </p:nvGrpSpPr>
              <p:grpSpPr bwMode="auto">
                <a:xfrm>
                  <a:off x="5070262" y="3501390"/>
                  <a:ext cx="578518" cy="102072"/>
                  <a:chOff x="4171" y="9994"/>
                  <a:chExt cx="330" cy="90"/>
                </a:xfrm>
              </p:grpSpPr>
              <p:sp>
                <p:nvSpPr>
                  <p:cNvPr id="153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154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84"/>
                    <a:ext cx="3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51" name="Line 22"/>
                <p:cNvSpPr>
                  <a:spLocks noChangeShapeType="1"/>
                </p:cNvSpPr>
                <p:nvPr/>
              </p:nvSpPr>
              <p:spPr bwMode="auto">
                <a:xfrm>
                  <a:off x="5356390" y="3330123"/>
                  <a:ext cx="0" cy="1667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2" name="Line 20"/>
                <p:cNvSpPr>
                  <a:spLocks noChangeShapeType="1"/>
                </p:cNvSpPr>
                <p:nvPr/>
              </p:nvSpPr>
              <p:spPr bwMode="auto">
                <a:xfrm>
                  <a:off x="5356390" y="3595508"/>
                  <a:ext cx="0" cy="21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6007856" y="4141617"/>
                <a:ext cx="578518" cy="481385"/>
                <a:chOff x="5070262" y="3330123"/>
                <a:chExt cx="578518" cy="481385"/>
              </a:xfrm>
            </p:grpSpPr>
            <p:grpSp>
              <p:nvGrpSpPr>
                <p:cNvPr id="145" name="Group 23"/>
                <p:cNvGrpSpPr>
                  <a:grpSpLocks/>
                </p:cNvGrpSpPr>
                <p:nvPr/>
              </p:nvGrpSpPr>
              <p:grpSpPr bwMode="auto">
                <a:xfrm>
                  <a:off x="5070262" y="3501390"/>
                  <a:ext cx="578518" cy="102072"/>
                  <a:chOff x="4171" y="9994"/>
                  <a:chExt cx="330" cy="90"/>
                </a:xfrm>
              </p:grpSpPr>
              <p:sp>
                <p:nvSpPr>
                  <p:cNvPr id="148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149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84"/>
                    <a:ext cx="3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46" name="Line 22"/>
                <p:cNvSpPr>
                  <a:spLocks noChangeShapeType="1"/>
                </p:cNvSpPr>
                <p:nvPr/>
              </p:nvSpPr>
              <p:spPr bwMode="auto">
                <a:xfrm>
                  <a:off x="5344406" y="3330123"/>
                  <a:ext cx="0" cy="1667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7" name="Line 20"/>
                <p:cNvSpPr>
                  <a:spLocks noChangeShapeType="1"/>
                </p:cNvSpPr>
                <p:nvPr/>
              </p:nvSpPr>
              <p:spPr bwMode="auto">
                <a:xfrm>
                  <a:off x="5344406" y="3595508"/>
                  <a:ext cx="0" cy="21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3248024" y="3096984"/>
              <a:ext cx="6376368" cy="2252507"/>
              <a:chOff x="3060000" y="2423386"/>
              <a:chExt cx="6376368" cy="2252507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3060000" y="2835074"/>
                <a:ext cx="1050728" cy="523968"/>
                <a:chOff x="1563098" y="2835074"/>
                <a:chExt cx="1050728" cy="523968"/>
              </a:xfrm>
            </p:grpSpPr>
            <p:sp>
              <p:nvSpPr>
                <p:cNvPr id="139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752856" y="2835074"/>
                  <a:ext cx="518397" cy="52396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0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2219073" y="3060765"/>
                  <a:ext cx="394753" cy="11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1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1563098" y="3059631"/>
                  <a:ext cx="490038" cy="11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2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17336" y="2835074"/>
                  <a:ext cx="518397" cy="52396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3679549" y="3862596"/>
                <a:ext cx="578518" cy="656661"/>
                <a:chOff x="2155549" y="3862595"/>
                <a:chExt cx="578518" cy="656661"/>
              </a:xfrm>
            </p:grpSpPr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155549" y="4030446"/>
                  <a:ext cx="57851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155549" y="4132518"/>
                  <a:ext cx="578518" cy="11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7" name="Line 29"/>
                <p:cNvSpPr>
                  <a:spLocks noChangeShapeType="1"/>
                </p:cNvSpPr>
                <p:nvPr/>
              </p:nvSpPr>
              <p:spPr bwMode="auto">
                <a:xfrm>
                  <a:off x="2444808" y="4132518"/>
                  <a:ext cx="1134" cy="38673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8" name="Line 28"/>
                <p:cNvSpPr>
                  <a:spLocks noChangeShapeType="1"/>
                </p:cNvSpPr>
                <p:nvPr/>
              </p:nvSpPr>
              <p:spPr bwMode="auto">
                <a:xfrm>
                  <a:off x="2444808" y="3862595"/>
                  <a:ext cx="1134" cy="1667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21" name="Text Box 27"/>
              <p:cNvSpPr txBox="1">
                <a:spLocks noChangeArrowheads="1"/>
              </p:cNvSpPr>
              <p:nvPr/>
            </p:nvSpPr>
            <p:spPr bwMode="auto">
              <a:xfrm>
                <a:off x="4060691" y="4068000"/>
                <a:ext cx="843955" cy="60789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lang="en-US" sz="1600" baseline="-30000" dirty="0" err="1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bottom</a:t>
                </a:r>
                <a:endParaRPr lang="en-US" sz="1600" dirty="0">
                  <a:latin typeface="Arial" pitchFamily="34" charset="0"/>
                </a:endParaRPr>
              </a:p>
            </p:txBody>
          </p:sp>
          <p:sp>
            <p:nvSpPr>
              <p:cNvPr id="122" name="Text Box 26"/>
              <p:cNvSpPr txBox="1">
                <a:spLocks noChangeArrowheads="1"/>
              </p:cNvSpPr>
              <p:nvPr/>
            </p:nvSpPr>
            <p:spPr bwMode="auto">
              <a:xfrm>
                <a:off x="3642117" y="2423386"/>
                <a:ext cx="843955" cy="60789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lang="en-US" sz="1600" baseline="-30000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sidewall</a:t>
                </a:r>
                <a:endParaRPr lang="en-US" sz="1600">
                  <a:latin typeface="Arial" pitchFamily="34" charset="0"/>
                </a:endParaRPr>
              </a:p>
            </p:txBody>
          </p:sp>
          <p:sp>
            <p:nvSpPr>
              <p:cNvPr id="123" name="Text Box 21"/>
              <p:cNvSpPr txBox="1">
                <a:spLocks noChangeArrowheads="1"/>
              </p:cNvSpPr>
              <p:nvPr/>
            </p:nvSpPr>
            <p:spPr bwMode="auto">
              <a:xfrm>
                <a:off x="6117265" y="4068000"/>
                <a:ext cx="843955" cy="60789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lang="en-US" sz="1600" baseline="-30000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bottom</a:t>
                </a:r>
                <a:endParaRPr lang="en-US" sz="1600">
                  <a:latin typeface="Arial" pitchFamily="34" charset="0"/>
                </a:endParaRP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6495002" y="3859193"/>
                <a:ext cx="578518" cy="652124"/>
                <a:chOff x="4971002" y="3859193"/>
                <a:chExt cx="578518" cy="652124"/>
              </a:xfrm>
            </p:grpSpPr>
            <p:sp>
              <p:nvSpPr>
                <p:cNvPr id="13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971002" y="4030446"/>
                  <a:ext cx="57851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971002" y="4132518"/>
                  <a:ext cx="578518" cy="11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3" name="Line 22"/>
                <p:cNvSpPr>
                  <a:spLocks noChangeShapeType="1"/>
                </p:cNvSpPr>
                <p:nvPr/>
              </p:nvSpPr>
              <p:spPr bwMode="auto">
                <a:xfrm>
                  <a:off x="5260260" y="3859193"/>
                  <a:ext cx="0" cy="1667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4" name="Line 20"/>
                <p:cNvSpPr>
                  <a:spLocks noChangeShapeType="1"/>
                </p:cNvSpPr>
                <p:nvPr/>
              </p:nvSpPr>
              <p:spPr bwMode="auto">
                <a:xfrm>
                  <a:off x="5260260" y="4124579"/>
                  <a:ext cx="0" cy="38673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25" name="Text Box 6"/>
              <p:cNvSpPr txBox="1">
                <a:spLocks noChangeArrowheads="1"/>
              </p:cNvSpPr>
              <p:nvPr/>
            </p:nvSpPr>
            <p:spPr bwMode="auto">
              <a:xfrm>
                <a:off x="8592413" y="2423386"/>
                <a:ext cx="843955" cy="60789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lang="en-US" sz="1600" baseline="-30000"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sidewall</a:t>
                </a:r>
                <a:endParaRPr lang="en-US" sz="1600">
                  <a:latin typeface="Arial" pitchFamily="34" charset="0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7992000" y="2835074"/>
                <a:ext cx="1042753" cy="523968"/>
                <a:chOff x="6467999" y="2835074"/>
                <a:chExt cx="1042753" cy="523968"/>
              </a:xfrm>
            </p:grpSpPr>
            <p:sp>
              <p:nvSpPr>
                <p:cNvPr id="12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6653240" y="2835074"/>
                  <a:ext cx="518397" cy="52396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6817721" y="2835074"/>
                  <a:ext cx="518397" cy="52396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9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7115999" y="3068704"/>
                  <a:ext cx="394753" cy="11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0" name="Line 4"/>
                <p:cNvSpPr>
                  <a:spLocks noChangeShapeType="1"/>
                </p:cNvSpPr>
                <p:nvPr/>
              </p:nvSpPr>
              <p:spPr bwMode="auto">
                <a:xfrm flipH="1" flipV="1">
                  <a:off x="6467999" y="3067570"/>
                  <a:ext cx="49003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85" name="Rectangle 84"/>
            <p:cNvSpPr/>
            <p:nvPr/>
          </p:nvSpPr>
          <p:spPr>
            <a:xfrm>
              <a:off x="5375921" y="4678660"/>
              <a:ext cx="294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endParaRPr lang="sv-SE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525200" y="4149082"/>
              <a:ext cx="1944000" cy="481385"/>
              <a:chOff x="1080000" y="5660716"/>
              <a:chExt cx="1944000" cy="48138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1080000" y="5660716"/>
                <a:ext cx="360000" cy="481385"/>
                <a:chOff x="5070262" y="3330123"/>
                <a:chExt cx="578518" cy="481385"/>
              </a:xfrm>
            </p:grpSpPr>
            <p:grpSp>
              <p:nvGrpSpPr>
                <p:cNvPr id="114" name="Group 23"/>
                <p:cNvGrpSpPr>
                  <a:grpSpLocks/>
                </p:cNvGrpSpPr>
                <p:nvPr/>
              </p:nvGrpSpPr>
              <p:grpSpPr bwMode="auto">
                <a:xfrm>
                  <a:off x="5070262" y="3501382"/>
                  <a:ext cx="578518" cy="94133"/>
                  <a:chOff x="4171" y="9994"/>
                  <a:chExt cx="330" cy="83"/>
                </a:xfrm>
              </p:grpSpPr>
              <p:sp>
                <p:nvSpPr>
                  <p:cNvPr id="1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118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77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15" name="Line 22"/>
                <p:cNvSpPr>
                  <a:spLocks noChangeShapeType="1"/>
                </p:cNvSpPr>
                <p:nvPr/>
              </p:nvSpPr>
              <p:spPr bwMode="auto">
                <a:xfrm>
                  <a:off x="5359520" y="3330123"/>
                  <a:ext cx="0" cy="1667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6" name="Line 20"/>
                <p:cNvSpPr>
                  <a:spLocks noChangeShapeType="1"/>
                </p:cNvSpPr>
                <p:nvPr/>
              </p:nvSpPr>
              <p:spPr bwMode="auto">
                <a:xfrm>
                  <a:off x="5359519" y="3595508"/>
                  <a:ext cx="0" cy="216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664000" y="5660716"/>
                <a:ext cx="360000" cy="481385"/>
                <a:chOff x="5070262" y="3330123"/>
                <a:chExt cx="578518" cy="481385"/>
              </a:xfrm>
            </p:grpSpPr>
            <p:grpSp>
              <p:nvGrpSpPr>
                <p:cNvPr id="109" name="Group 23"/>
                <p:cNvGrpSpPr>
                  <a:grpSpLocks/>
                </p:cNvGrpSpPr>
                <p:nvPr/>
              </p:nvGrpSpPr>
              <p:grpSpPr bwMode="auto">
                <a:xfrm>
                  <a:off x="5070262" y="3501382"/>
                  <a:ext cx="578518" cy="94133"/>
                  <a:chOff x="4171" y="9994"/>
                  <a:chExt cx="330" cy="83"/>
                </a:xfrm>
              </p:grpSpPr>
              <p:sp>
                <p:nvSpPr>
                  <p:cNvPr id="11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11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77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10" name="Line 22"/>
                <p:cNvSpPr>
                  <a:spLocks noChangeShapeType="1"/>
                </p:cNvSpPr>
                <p:nvPr/>
              </p:nvSpPr>
              <p:spPr bwMode="auto">
                <a:xfrm>
                  <a:off x="5359520" y="3330123"/>
                  <a:ext cx="0" cy="1667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1" name="Line 20"/>
                <p:cNvSpPr>
                  <a:spLocks noChangeShapeType="1"/>
                </p:cNvSpPr>
                <p:nvPr/>
              </p:nvSpPr>
              <p:spPr bwMode="auto">
                <a:xfrm>
                  <a:off x="5359519" y="3595508"/>
                  <a:ext cx="0" cy="216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872000" y="5660716"/>
                <a:ext cx="360000" cy="481385"/>
                <a:chOff x="5070262" y="3330123"/>
                <a:chExt cx="578518" cy="481385"/>
              </a:xfrm>
            </p:grpSpPr>
            <p:grpSp>
              <p:nvGrpSpPr>
                <p:cNvPr id="104" name="Group 23"/>
                <p:cNvGrpSpPr>
                  <a:grpSpLocks/>
                </p:cNvGrpSpPr>
                <p:nvPr/>
              </p:nvGrpSpPr>
              <p:grpSpPr bwMode="auto">
                <a:xfrm>
                  <a:off x="5070262" y="3501382"/>
                  <a:ext cx="578518" cy="94133"/>
                  <a:chOff x="4171" y="9994"/>
                  <a:chExt cx="330" cy="83"/>
                </a:xfrm>
              </p:grpSpPr>
              <p:sp>
                <p:nvSpPr>
                  <p:cNvPr id="10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108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77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05" name="Line 22"/>
                <p:cNvSpPr>
                  <a:spLocks noChangeShapeType="1"/>
                </p:cNvSpPr>
                <p:nvPr/>
              </p:nvSpPr>
              <p:spPr bwMode="auto">
                <a:xfrm>
                  <a:off x="5359520" y="3330123"/>
                  <a:ext cx="0" cy="1667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6" name="Line 20"/>
                <p:cNvSpPr>
                  <a:spLocks noChangeShapeType="1"/>
                </p:cNvSpPr>
                <p:nvPr/>
              </p:nvSpPr>
              <p:spPr bwMode="auto">
                <a:xfrm>
                  <a:off x="5359519" y="3595508"/>
                  <a:ext cx="0" cy="216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2268000" y="5660716"/>
                <a:ext cx="360000" cy="481385"/>
                <a:chOff x="5070262" y="3330123"/>
                <a:chExt cx="578518" cy="481385"/>
              </a:xfrm>
            </p:grpSpPr>
            <p:grpSp>
              <p:nvGrpSpPr>
                <p:cNvPr id="99" name="Group 23"/>
                <p:cNvGrpSpPr>
                  <a:grpSpLocks/>
                </p:cNvGrpSpPr>
                <p:nvPr/>
              </p:nvGrpSpPr>
              <p:grpSpPr bwMode="auto">
                <a:xfrm>
                  <a:off x="5070262" y="3501382"/>
                  <a:ext cx="578518" cy="94133"/>
                  <a:chOff x="4171" y="9994"/>
                  <a:chExt cx="330" cy="83"/>
                </a:xfrm>
              </p:grpSpPr>
              <p:sp>
                <p:nvSpPr>
                  <p:cNvPr id="10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10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77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00" name="Line 22"/>
                <p:cNvSpPr>
                  <a:spLocks noChangeShapeType="1"/>
                </p:cNvSpPr>
                <p:nvPr/>
              </p:nvSpPr>
              <p:spPr bwMode="auto">
                <a:xfrm>
                  <a:off x="5359520" y="3330123"/>
                  <a:ext cx="0" cy="1667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1" name="Line 20"/>
                <p:cNvSpPr>
                  <a:spLocks noChangeShapeType="1"/>
                </p:cNvSpPr>
                <p:nvPr/>
              </p:nvSpPr>
              <p:spPr bwMode="auto">
                <a:xfrm>
                  <a:off x="5359519" y="3595508"/>
                  <a:ext cx="0" cy="216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476000" y="5661248"/>
                <a:ext cx="360000" cy="480853"/>
                <a:chOff x="5070262" y="3330123"/>
                <a:chExt cx="578518" cy="480853"/>
              </a:xfrm>
            </p:grpSpPr>
            <p:grpSp>
              <p:nvGrpSpPr>
                <p:cNvPr id="94" name="Group 23"/>
                <p:cNvGrpSpPr>
                  <a:grpSpLocks/>
                </p:cNvGrpSpPr>
                <p:nvPr/>
              </p:nvGrpSpPr>
              <p:grpSpPr bwMode="auto">
                <a:xfrm>
                  <a:off x="5070262" y="3501382"/>
                  <a:ext cx="578518" cy="94133"/>
                  <a:chOff x="4171" y="9994"/>
                  <a:chExt cx="330" cy="83"/>
                </a:xfrm>
              </p:grpSpPr>
              <p:sp>
                <p:nvSpPr>
                  <p:cNvPr id="9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98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77"/>
                    <a:ext cx="33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95" name="Line 22"/>
                <p:cNvSpPr>
                  <a:spLocks noChangeShapeType="1"/>
                </p:cNvSpPr>
                <p:nvPr/>
              </p:nvSpPr>
              <p:spPr bwMode="auto">
                <a:xfrm>
                  <a:off x="5359520" y="3330123"/>
                  <a:ext cx="0" cy="1667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Line 20"/>
                <p:cNvSpPr>
                  <a:spLocks noChangeShapeType="1"/>
                </p:cNvSpPr>
                <p:nvPr/>
              </p:nvSpPr>
              <p:spPr bwMode="auto">
                <a:xfrm>
                  <a:off x="5359519" y="3594976"/>
                  <a:ext cx="0" cy="216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4734217" y="3846619"/>
              <a:ext cx="1631193" cy="37446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Metal gate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88" name="Text Box 15"/>
            <p:cNvSpPr txBox="1">
              <a:spLocks noChangeArrowheads="1"/>
            </p:cNvSpPr>
            <p:nvPr/>
          </p:nvSpPr>
          <p:spPr bwMode="auto">
            <a:xfrm>
              <a:off x="4511825" y="4998749"/>
              <a:ext cx="1950051" cy="37446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Silicon substrate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6612478" y="4581128"/>
            <a:ext cx="251515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the channel width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6" name="Text Box 5"/>
          <p:cNvSpPr txBox="1">
            <a:spLocks noChangeArrowheads="1"/>
          </p:cNvSpPr>
          <p:nvPr/>
        </p:nvSpPr>
        <p:spPr bwMode="auto">
          <a:xfrm>
            <a:off x="3851920" y="1484784"/>
            <a:ext cx="5400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There is a distributed gate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capacitance that must be lumped to to the available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ckt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nodes, that is, source and drain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7" name="Text Box 5"/>
          <p:cNvSpPr txBox="1">
            <a:spLocks noChangeArrowheads="1"/>
          </p:cNvSpPr>
          <p:nvPr/>
        </p:nvSpPr>
        <p:spPr bwMode="auto">
          <a:xfrm>
            <a:off x="107504" y="1844824"/>
            <a:ext cx="3602401" cy="6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There are parasitic capacitances from source/drain to substrate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11560" y="1268760"/>
            <a:ext cx="3096344" cy="4890325"/>
            <a:chOff x="1631505" y="1218013"/>
            <a:chExt cx="3096344" cy="489032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31505" y="1218013"/>
              <a:ext cx="3096344" cy="4890325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 rot="16200000">
              <a:off x="1494357" y="2935944"/>
              <a:ext cx="3093265" cy="122469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Rectangle 13"/>
            <p:cNvSpPr>
              <a:spLocks noChangeAspect="1" noChangeArrowheads="1"/>
            </p:cNvSpPr>
            <p:nvPr/>
          </p:nvSpPr>
          <p:spPr bwMode="auto">
            <a:xfrm rot="16200000">
              <a:off x="2765980" y="2164601"/>
              <a:ext cx="548805" cy="547827"/>
            </a:xfrm>
            <a:prstGeom prst="rect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 rot="16200000">
              <a:off x="2932691" y="2328948"/>
              <a:ext cx="219035" cy="2203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Rectangle 29"/>
            <p:cNvSpPr>
              <a:spLocks noChangeAspect="1" noChangeArrowheads="1"/>
            </p:cNvSpPr>
            <p:nvPr/>
          </p:nvSpPr>
          <p:spPr bwMode="auto">
            <a:xfrm rot="16200000">
              <a:off x="2765980" y="4398762"/>
              <a:ext cx="548805" cy="547827"/>
            </a:xfrm>
            <a:prstGeom prst="rect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 rot="16200000">
              <a:off x="2931472" y="4563108"/>
              <a:ext cx="219035" cy="2203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993349" y="3143078"/>
              <a:ext cx="1217" cy="8019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H="1">
              <a:off x="2334729" y="3965678"/>
              <a:ext cx="2435" cy="11499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2032733" y="4346556"/>
              <a:ext cx="1953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sz="1600" i="1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i="1" dirty="0">
                <a:latin typeface="Arial" pitchFamily="34" charset="0"/>
              </a:endParaRPr>
            </a:p>
          </p:txBody>
        </p:sp>
        <p:sp>
          <p:nvSpPr>
            <p:cNvPr id="35" name="Line 3"/>
            <p:cNvSpPr>
              <a:spLocks noChangeShapeType="1"/>
            </p:cNvSpPr>
            <p:nvPr/>
          </p:nvSpPr>
          <p:spPr bwMode="auto">
            <a:xfrm>
              <a:off x="2335949" y="1994358"/>
              <a:ext cx="1217" cy="11487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2035168" y="2374022"/>
              <a:ext cx="217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sz="1600" i="1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endParaRPr lang="en-US" sz="1600" i="1" dirty="0">
                <a:latin typeface="Arial" pitchFamily="34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 rot="16200000">
              <a:off x="2536424" y="2570420"/>
              <a:ext cx="811648" cy="19581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 rot="16200000">
              <a:off x="2635165" y="2937161"/>
              <a:ext cx="811648" cy="122469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428639" y="3571801"/>
              <a:ext cx="1251481" cy="12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2106029" y="3313249"/>
              <a:ext cx="1896700" cy="475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5146" rIns="0" bIns="2514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W</a:t>
              </a:r>
              <a:endParaRPr lang="en-US" sz="1600" i="1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65 </a:t>
            </a:r>
            <a:r>
              <a:rPr lang="sv-SE" dirty="0" err="1" smtClean="0"/>
              <a:t>nm</a:t>
            </a:r>
            <a:r>
              <a:rPr lang="sv-SE" dirty="0" smtClean="0"/>
              <a:t> CMOS </a:t>
            </a:r>
            <a:r>
              <a:rPr lang="sv-SE" dirty="0" err="1" smtClean="0"/>
              <a:t>capacitances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24</a:t>
            </a:fld>
            <a:endParaRPr lang="sv-SE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779912" y="1457023"/>
            <a:ext cx="5256584" cy="44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146" rIns="0" bIns="2514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Gate capacitance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Plate capacitance between gate and channel (but here we model it between gate and source)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400" i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en-US" sz="2400" i="1" baseline="-250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sv-SE" sz="24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=</a:t>
            </a:r>
            <a:r>
              <a:rPr lang="sv-SE" sz="2400" i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WLC</a:t>
            </a:r>
            <a:r>
              <a:rPr lang="en-US" sz="2400" i="1" baseline="-250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ox</a:t>
            </a:r>
            <a:endParaRPr lang="en-US" sz="24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≈20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fF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/μm</a:t>
            </a:r>
            <a:r>
              <a:rPr lang="en-US" sz="2000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(corresponds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to 1.2 nm effective oxide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thickness,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2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60 nm effective channel length yields: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sv-SE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v-SE" sz="2000" i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sv-SE" sz="2000" i="1" baseline="-25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</a:t>
            </a:r>
            <a:r>
              <a:rPr lang="sv-SE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=1.2 </a:t>
            </a:r>
            <a:r>
              <a:rPr lang="sv-SE" sz="2000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fF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sv-SE" sz="2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μm</a:t>
            </a:r>
            <a:endParaRPr lang="sv-SE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dirty="0">
                <a:latin typeface="Calibri" pitchFamily="34" charset="0"/>
                <a:cs typeface="Arial" pitchFamily="34" charset="0"/>
              </a:rPr>
              <a:t>Drain/source </a:t>
            </a:r>
            <a:r>
              <a:rPr lang="sv-SE" sz="2000" b="1" dirty="0" err="1">
                <a:latin typeface="Calibri" pitchFamily="34" charset="0"/>
                <a:cs typeface="Arial" pitchFamily="34" charset="0"/>
              </a:rPr>
              <a:t>parasitic</a:t>
            </a:r>
            <a:r>
              <a:rPr lang="sv-SE" sz="20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sv-SE" sz="2000" b="1" dirty="0" err="1" smtClean="0">
                <a:latin typeface="Calibri" pitchFamily="34" charset="0"/>
                <a:cs typeface="Arial" pitchFamily="34" charset="0"/>
              </a:rPr>
              <a:t>capacitances</a:t>
            </a:r>
            <a:endParaRPr lang="sv-SE" sz="2000" b="1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latin typeface="Calibri" pitchFamily="34" charset="0"/>
                <a:cs typeface="Arial" pitchFamily="34" charset="0"/>
              </a:rPr>
              <a:t>Same order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magnitude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as </a:t>
            </a:r>
            <a:r>
              <a:rPr lang="sv-SE" sz="2000" dirty="0" smtClean="0">
                <a:latin typeface="Calibri" pitchFamily="34" charset="0"/>
                <a:cs typeface="Arial" pitchFamily="34" charset="0"/>
              </a:rPr>
              <a:t>the gate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capacitance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, </a:t>
            </a:r>
            <a:r>
              <a:rPr lang="sv-SE" sz="2000" i="1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>
                <a:latin typeface="Calibri" pitchFamily="34" charset="0"/>
                <a:cs typeface="Arial" pitchFamily="34" charset="0"/>
              </a:rPr>
              <a:t>S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=</a:t>
            </a:r>
            <a:r>
              <a:rPr lang="sv-SE" sz="2000" i="1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>
                <a:latin typeface="Calibri" pitchFamily="34" charset="0"/>
                <a:cs typeface="Arial" pitchFamily="34" charset="0"/>
              </a:rPr>
              <a:t>D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=</a:t>
            </a:r>
            <a:r>
              <a:rPr lang="sv-SE" sz="2000" i="1" dirty="0" err="1" smtClean="0">
                <a:latin typeface="Calibri" pitchFamily="34" charset="0"/>
                <a:cs typeface="Arial" pitchFamily="34" charset="0"/>
              </a:rPr>
              <a:t>p</a:t>
            </a:r>
            <a:r>
              <a:rPr lang="sv-SE" sz="2000" i="1" baseline="-25000" dirty="0" err="1" smtClean="0">
                <a:latin typeface="Calibri" pitchFamily="34" charset="0"/>
                <a:cs typeface="Arial" pitchFamily="34" charset="0"/>
              </a:rPr>
              <a:t>inv</a:t>
            </a:r>
            <a:r>
              <a:rPr lang="sv-SE" sz="2000" i="1" dirty="0" err="1" smtClean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endParaRPr lang="sv-SE" sz="2000" i="1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Generic approach is to </a:t>
            </a:r>
            <a:r>
              <a:rPr lang="sv-SE" sz="2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use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sv-SE" sz="2000" i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sv-SE" sz="2000" i="1" baseline="-25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inv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 for simplicity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ut </a:t>
            </a:r>
            <a:r>
              <a:rPr lang="sv-SE" sz="2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sometimes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sv-SE" sz="2000" i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sv-SE" sz="2000" i="1" baseline="-25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inv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0.5 or </a:t>
            </a:r>
            <a:r>
              <a:rPr lang="sv-SE" sz="2000" i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sv-SE" sz="2000" i="1" baseline="-25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inv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0.8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058196" y="3284987"/>
            <a:ext cx="701219" cy="70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146" rIns="0" bIns="2514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channel </a:t>
            </a:r>
            <a:endParaRPr lang="en-US" sz="16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length, </a:t>
            </a:r>
            <a:r>
              <a:rPr lang="en-US" sz="1600" i="1" dirty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endParaRPr lang="en-US" sz="16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Electrical model for </a:t>
            </a:r>
            <a:br>
              <a:rPr lang="en-US" dirty="0" smtClean="0"/>
            </a:br>
            <a:r>
              <a:rPr lang="en-US" dirty="0" smtClean="0"/>
              <a:t>saturated MOSFET </a:t>
            </a:r>
            <a:br>
              <a:rPr lang="en-US" dirty="0" smtClean="0"/>
            </a:br>
            <a:r>
              <a:rPr lang="en-US" dirty="0" smtClean="0"/>
              <a:t>(from lecture 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2018-09-13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25</a:t>
            </a:fld>
            <a:endParaRPr lang="sv-SE"/>
          </a:p>
        </p:txBody>
      </p:sp>
      <p:grpSp>
        <p:nvGrpSpPr>
          <p:cNvPr id="156" name="Group 155"/>
          <p:cNvGrpSpPr/>
          <p:nvPr/>
        </p:nvGrpSpPr>
        <p:grpSpPr>
          <a:xfrm>
            <a:off x="2267744" y="2348880"/>
            <a:ext cx="4752528" cy="2592288"/>
            <a:chOff x="594001" y="3852000"/>
            <a:chExt cx="3490524" cy="1872208"/>
          </a:xfrm>
        </p:grpSpPr>
        <p:grpSp>
          <p:nvGrpSpPr>
            <p:cNvPr id="75" name="Group 74"/>
            <p:cNvGrpSpPr/>
            <p:nvPr/>
          </p:nvGrpSpPr>
          <p:grpSpPr>
            <a:xfrm>
              <a:off x="594001" y="3852000"/>
              <a:ext cx="3246210" cy="1872208"/>
              <a:chOff x="779757" y="3936836"/>
              <a:chExt cx="3246210" cy="1872208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893437" y="3936836"/>
                <a:ext cx="3132530" cy="1287428"/>
                <a:chOff x="3307867" y="3717033"/>
                <a:chExt cx="3132530" cy="1287428"/>
              </a:xfrm>
            </p:grpSpPr>
            <p:sp>
              <p:nvSpPr>
                <p:cNvPr id="144" name="Line 31"/>
                <p:cNvSpPr>
                  <a:spLocks noChangeShapeType="1"/>
                </p:cNvSpPr>
                <p:nvPr/>
              </p:nvSpPr>
              <p:spPr bwMode="auto">
                <a:xfrm>
                  <a:off x="3677080" y="3897033"/>
                  <a:ext cx="50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5" name="Rectangle 30"/>
                <p:cNvSpPr>
                  <a:spLocks noChangeArrowheads="1"/>
                </p:cNvSpPr>
                <p:nvPr/>
              </p:nvSpPr>
              <p:spPr bwMode="auto">
                <a:xfrm>
                  <a:off x="3307867" y="3717033"/>
                  <a:ext cx="20597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G</a:t>
                  </a:r>
                  <a:endPara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6" name="Rectangle 29"/>
                <p:cNvSpPr>
                  <a:spLocks noChangeArrowheads="1"/>
                </p:cNvSpPr>
                <p:nvPr/>
              </p:nvSpPr>
              <p:spPr bwMode="auto">
                <a:xfrm>
                  <a:off x="6236187" y="3717033"/>
                  <a:ext cx="204210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</a:t>
                  </a:r>
                  <a:endPara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7" name="Rectangle 27"/>
                <p:cNvSpPr>
                  <a:spLocks noChangeArrowheads="1"/>
                </p:cNvSpPr>
                <p:nvPr/>
              </p:nvSpPr>
              <p:spPr bwMode="auto">
                <a:xfrm>
                  <a:off x="6236187" y="4804406"/>
                  <a:ext cx="185778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kumimoji="0" lang="en-US" b="0" i="1" u="none" strike="noStrike" cap="none" normalizeH="0" baseline="-30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S</a:t>
                  </a:r>
                  <a:endPara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8" name="Line 31"/>
                <p:cNvSpPr>
                  <a:spLocks noChangeShapeType="1"/>
                </p:cNvSpPr>
                <p:nvPr/>
              </p:nvSpPr>
              <p:spPr bwMode="auto">
                <a:xfrm>
                  <a:off x="3677080" y="4954983"/>
                  <a:ext cx="252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835886" y="3899622"/>
                  <a:ext cx="0" cy="105536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 dirty="0"/>
                </a:p>
              </p:txBody>
            </p:sp>
            <p:sp>
              <p:nvSpPr>
                <p:cNvPr id="150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3832" y="4163349"/>
                  <a:ext cx="504107" cy="504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 dirty="0"/>
                </a:p>
              </p:txBody>
            </p:sp>
            <p:sp>
              <p:nvSpPr>
                <p:cNvPr id="151" name="Line 16"/>
                <p:cNvSpPr>
                  <a:spLocks noChangeShapeType="1"/>
                </p:cNvSpPr>
                <p:nvPr/>
              </p:nvSpPr>
              <p:spPr bwMode="auto">
                <a:xfrm>
                  <a:off x="4835885" y="4235349"/>
                  <a:ext cx="0" cy="360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3307867" y="4804406"/>
                  <a:ext cx="185778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kumimoji="0" lang="en-US" b="0" i="1" u="none" strike="noStrike" cap="none" normalizeH="0" baseline="-30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S</a:t>
                  </a:r>
                  <a:endPara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3" name="Rectangle 9"/>
                <p:cNvSpPr>
                  <a:spLocks noChangeArrowheads="1"/>
                </p:cNvSpPr>
                <p:nvPr/>
              </p:nvSpPr>
              <p:spPr bwMode="auto">
                <a:xfrm>
                  <a:off x="5177054" y="4250804"/>
                  <a:ext cx="418645" cy="352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I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DSAT</a:t>
                  </a:r>
                  <a:endParaRPr lang="en-US" i="1" dirty="0">
                    <a:latin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4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663739" y="3897033"/>
                  <a:ext cx="153334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sp>
            <p:nvSpPr>
              <p:cNvPr id="143" name="Text Box 5"/>
              <p:cNvSpPr txBox="1">
                <a:spLocks noChangeArrowheads="1"/>
              </p:cNvSpPr>
              <p:nvPr/>
            </p:nvSpPr>
            <p:spPr bwMode="auto">
              <a:xfrm>
                <a:off x="779757" y="5349131"/>
                <a:ext cx="2880000" cy="459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18000" bIns="28575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Model for saturated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MOSFET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Valid for both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nMOS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and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pMOS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transistors</a:t>
                </a:r>
                <a:endPara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839416" y="4028454"/>
              <a:ext cx="3245109" cy="1069566"/>
              <a:chOff x="839416" y="4028454"/>
              <a:chExt cx="3245109" cy="1069566"/>
            </a:xfrm>
          </p:grpSpPr>
          <p:sp>
            <p:nvSpPr>
              <p:cNvPr id="140" name="Rectangle 9"/>
              <p:cNvSpPr>
                <a:spLocks noChangeArrowheads="1"/>
              </p:cNvSpPr>
              <p:nvPr/>
            </p:nvSpPr>
            <p:spPr bwMode="auto">
              <a:xfrm>
                <a:off x="3564000" y="4406495"/>
                <a:ext cx="520525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141" name="Rectangle 9"/>
              <p:cNvSpPr>
                <a:spLocks noChangeArrowheads="1"/>
              </p:cNvSpPr>
              <p:nvPr/>
            </p:nvSpPr>
            <p:spPr bwMode="auto">
              <a:xfrm>
                <a:off x="839416" y="4414719"/>
                <a:ext cx="520525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</a:t>
                </a:r>
                <a:endParaRPr lang="en-US" dirty="0">
                  <a:latin typeface="Arial" pitchFamily="34" charset="0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1299216" y="4510118"/>
                <a:ext cx="470638" cy="110625"/>
                <a:chOff x="2565479" y="2753789"/>
                <a:chExt cx="644161" cy="84110"/>
              </a:xfrm>
            </p:grpSpPr>
            <p:sp>
              <p:nvSpPr>
                <p:cNvPr id="112" name="Line 8"/>
                <p:cNvSpPr>
                  <a:spLocks noChangeShapeType="1"/>
                </p:cNvSpPr>
                <p:nvPr/>
              </p:nvSpPr>
              <p:spPr bwMode="auto">
                <a:xfrm>
                  <a:off x="256547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13" name="Line 7"/>
                <p:cNvSpPr>
                  <a:spLocks noChangeShapeType="1"/>
                </p:cNvSpPr>
                <p:nvPr/>
              </p:nvSpPr>
              <p:spPr bwMode="auto">
                <a:xfrm>
                  <a:off x="256547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 flipH="1">
                <a:off x="1534207" y="4042887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11" name="Line 6"/>
              <p:cNvSpPr>
                <a:spLocks noChangeShapeType="1"/>
              </p:cNvSpPr>
              <p:nvPr/>
            </p:nvSpPr>
            <p:spPr bwMode="auto">
              <a:xfrm flipH="1">
                <a:off x="1534203" y="4630020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3033075" y="4495685"/>
                <a:ext cx="470637" cy="110625"/>
                <a:chOff x="2565479" y="2753789"/>
                <a:chExt cx="644161" cy="84110"/>
              </a:xfrm>
            </p:grpSpPr>
            <p:sp>
              <p:nvSpPr>
                <p:cNvPr id="89" name="Line 8"/>
                <p:cNvSpPr>
                  <a:spLocks noChangeShapeType="1"/>
                </p:cNvSpPr>
                <p:nvPr/>
              </p:nvSpPr>
              <p:spPr bwMode="auto">
                <a:xfrm>
                  <a:off x="256547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90" name="Line 7"/>
                <p:cNvSpPr>
                  <a:spLocks noChangeShapeType="1"/>
                </p:cNvSpPr>
                <p:nvPr/>
              </p:nvSpPr>
              <p:spPr bwMode="auto">
                <a:xfrm>
                  <a:off x="256547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sp>
            <p:nvSpPr>
              <p:cNvPr id="87" name="Line 6"/>
              <p:cNvSpPr>
                <a:spLocks noChangeShapeType="1"/>
              </p:cNvSpPr>
              <p:nvPr/>
            </p:nvSpPr>
            <p:spPr bwMode="auto">
              <a:xfrm flipH="1">
                <a:off x="3268066" y="4028454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 flipH="1">
                <a:off x="3268062" y="4615587"/>
                <a:ext cx="0" cy="468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817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inverter and its electrical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26</a:t>
            </a:fld>
            <a:endParaRPr lang="sv-SE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Replace the MOSFETs with their equivalent electrical circuits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43589" y="3717034"/>
            <a:ext cx="5951195" cy="1874143"/>
            <a:chOff x="2343588" y="3717032"/>
            <a:chExt cx="5951195" cy="1874143"/>
          </a:xfrm>
        </p:grpSpPr>
        <p:sp>
          <p:nvSpPr>
            <p:cNvPr id="93" name="AutoShape 26"/>
            <p:cNvSpPr>
              <a:spLocks noChangeArrowheads="1"/>
            </p:cNvSpPr>
            <p:nvPr/>
          </p:nvSpPr>
          <p:spPr bwMode="auto">
            <a:xfrm>
              <a:off x="2343588" y="4293096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/>
                <a:t>NMOS</a:t>
              </a:r>
              <a:endParaRPr lang="en-US" sz="1000" dirty="0"/>
            </a:p>
          </p:txBody>
        </p:sp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043514"/>
                </p:ext>
              </p:extLst>
            </p:nvPr>
          </p:nvGraphicFramePr>
          <p:xfrm>
            <a:off x="5597682" y="5100638"/>
            <a:ext cx="169545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6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682" y="5100638"/>
                          <a:ext cx="169545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307866" y="3717032"/>
              <a:ext cx="4986917" cy="1364372"/>
              <a:chOff x="3307866" y="3717032"/>
              <a:chExt cx="4986917" cy="1364372"/>
            </a:xfrm>
          </p:grpSpPr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3677079" y="3900739"/>
                <a:ext cx="10599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3307866" y="3717032"/>
                <a:ext cx="2690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Rectangle 29"/>
              <p:cNvSpPr>
                <a:spLocks noChangeArrowheads="1"/>
              </p:cNvSpPr>
              <p:nvPr/>
            </p:nvSpPr>
            <p:spPr bwMode="auto">
              <a:xfrm>
                <a:off x="7888196" y="3738804"/>
                <a:ext cx="406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788819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3907459" y="4293080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9"/>
              <p:cNvSpPr>
                <a:spLocks noChangeArrowheads="1"/>
              </p:cNvSpPr>
              <p:nvPr/>
            </p:nvSpPr>
            <p:spPr bwMode="auto">
              <a:xfrm>
                <a:off x="7627864" y="4293080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266378" y="4376327"/>
                <a:ext cx="470637" cy="110625"/>
                <a:chOff x="2403454" y="2753789"/>
                <a:chExt cx="644161" cy="84110"/>
              </a:xfrm>
            </p:grpSpPr>
            <p:sp>
              <p:nvSpPr>
                <p:cNvPr id="121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H="1">
                <a:off x="4501369" y="390909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H="1">
                <a:off x="4501365" y="449623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 flipV="1">
                <a:off x="3677079" y="4954983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7"/>
              <p:cNvSpPr>
                <a:spLocks noChangeArrowheads="1"/>
              </p:cNvSpPr>
              <p:nvPr/>
            </p:nvSpPr>
            <p:spPr bwMode="auto">
              <a:xfrm>
                <a:off x="330786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6186127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7066352" y="4377182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7066352" y="4487807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 flipH="1">
                <a:off x="7301343" y="3909942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H="1">
                <a:off x="7301339" y="449707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flipH="1">
                <a:off x="6332467" y="3899621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Oval 17"/>
              <p:cNvSpPr>
                <a:spLocks noChangeAspect="1" noChangeArrowheads="1"/>
              </p:cNvSpPr>
              <p:nvPr/>
            </p:nvSpPr>
            <p:spPr bwMode="auto">
              <a:xfrm>
                <a:off x="6080413" y="4163348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6332466" y="4235348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6673635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9" name="Line 35"/>
              <p:cNvSpPr>
                <a:spLocks noChangeShapeType="1"/>
              </p:cNvSpPr>
              <p:nvPr/>
            </p:nvSpPr>
            <p:spPr bwMode="auto">
              <a:xfrm>
                <a:off x="5844959" y="3895819"/>
                <a:ext cx="19469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39753" y="2209800"/>
            <a:ext cx="5868537" cy="1684685"/>
            <a:chOff x="2339752" y="2209798"/>
            <a:chExt cx="5868537" cy="1684685"/>
          </a:xfrm>
        </p:grpSpPr>
        <p:graphicFrame>
          <p:nvGraphicFramePr>
            <p:cNvPr id="156" name="Object 1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9480108"/>
                </p:ext>
              </p:extLst>
            </p:nvPr>
          </p:nvGraphicFramePr>
          <p:xfrm>
            <a:off x="5368924" y="2209798"/>
            <a:ext cx="2154238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7" name="Equation" r:id="rId5" imgW="1727200" imgH="419100" progId="Equation.3">
                    <p:embed/>
                  </p:oleObj>
                </mc:Choice>
                <mc:Fallback>
                  <p:oleObj name="Equation" r:id="rId5" imgW="17272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8924" y="2209798"/>
                          <a:ext cx="2154238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AutoShape 26"/>
            <p:cNvSpPr>
              <a:spLocks noChangeArrowheads="1"/>
            </p:cNvSpPr>
            <p:nvPr/>
          </p:nvSpPr>
          <p:spPr bwMode="auto">
            <a:xfrm>
              <a:off x="2339752" y="3119973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/>
                <a:t>P</a:t>
              </a:r>
              <a:r>
                <a:rPr lang="en-US" sz="1000" dirty="0" smtClean="0"/>
                <a:t>MOS</a:t>
              </a:r>
              <a:endParaRPr lang="en-US" sz="1000" dirty="0"/>
            </a:p>
          </p:txBody>
        </p:sp>
        <p:grpSp>
          <p:nvGrpSpPr>
            <p:cNvPr id="100" name="Group 99"/>
            <p:cNvGrpSpPr/>
            <p:nvPr/>
          </p:nvGrpSpPr>
          <p:grpSpPr>
            <a:xfrm flipV="1">
              <a:off x="3307358" y="2688321"/>
              <a:ext cx="4900931" cy="1206162"/>
              <a:chOff x="3307358" y="3892368"/>
              <a:chExt cx="4900931" cy="1206162"/>
            </a:xfrm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rot="10800000">
                <a:off x="788768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Rectangle 9"/>
              <p:cNvSpPr>
                <a:spLocks noChangeArrowheads="1"/>
              </p:cNvSpPr>
              <p:nvPr/>
            </p:nvSpPr>
            <p:spPr bwMode="auto">
              <a:xfrm rot="10800000">
                <a:off x="3907459" y="4132177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GP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7063903" y="4369929"/>
                <a:ext cx="470637" cy="110625"/>
                <a:chOff x="2878729" y="2753789"/>
                <a:chExt cx="644161" cy="84110"/>
              </a:xfrm>
            </p:grpSpPr>
            <p:sp>
              <p:nvSpPr>
                <p:cNvPr id="132" name="Line 8"/>
                <p:cNvSpPr>
                  <a:spLocks noChangeShapeType="1"/>
                </p:cNvSpPr>
                <p:nvPr/>
              </p:nvSpPr>
              <p:spPr bwMode="auto">
                <a:xfrm>
                  <a:off x="287872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Line 7"/>
                <p:cNvSpPr>
                  <a:spLocks noChangeShapeType="1"/>
                </p:cNvSpPr>
                <p:nvPr/>
              </p:nvSpPr>
              <p:spPr bwMode="auto">
                <a:xfrm>
                  <a:off x="287872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4" name="Line 6"/>
              <p:cNvSpPr>
                <a:spLocks noChangeShapeType="1"/>
              </p:cNvSpPr>
              <p:nvPr/>
            </p:nvSpPr>
            <p:spPr bwMode="auto">
              <a:xfrm flipH="1">
                <a:off x="7298894" y="39026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 flipH="1">
                <a:off x="7298890" y="448982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>
                <a:off x="7615071" y="4132177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DP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4266378" y="4369074"/>
                <a:ext cx="470637" cy="110625"/>
                <a:chOff x="2403454" y="2753789"/>
                <a:chExt cx="644161" cy="84110"/>
              </a:xfrm>
            </p:grpSpPr>
            <p:sp>
              <p:nvSpPr>
                <p:cNvPr id="120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4501369" y="390184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 flipH="1">
                <a:off x="4501365" y="4488977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1"/>
              <p:cNvSpPr>
                <a:spLocks noChangeShapeType="1"/>
              </p:cNvSpPr>
              <p:nvPr/>
            </p:nvSpPr>
            <p:spPr bwMode="auto">
              <a:xfrm flipV="1">
                <a:off x="3677079" y="4947730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080413" y="3892368"/>
                <a:ext cx="504107" cy="1055361"/>
                <a:chOff x="5434609" y="3892368"/>
                <a:chExt cx="504107" cy="1055361"/>
              </a:xfrm>
            </p:grpSpPr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686663" y="3892368"/>
                  <a:ext cx="0" cy="105536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Oval 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434609" y="4156095"/>
                  <a:ext cx="504107" cy="504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5686662" y="4228095"/>
                  <a:ext cx="0" cy="360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2" name="Rectangle 27"/>
              <p:cNvSpPr>
                <a:spLocks noChangeArrowheads="1"/>
              </p:cNvSpPr>
              <p:nvPr/>
            </p:nvSpPr>
            <p:spPr bwMode="auto">
              <a:xfrm rot="10800000">
                <a:off x="330735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Rectangle 9"/>
              <p:cNvSpPr>
                <a:spLocks noChangeArrowheads="1"/>
              </p:cNvSpPr>
              <p:nvPr/>
            </p:nvSpPr>
            <p:spPr bwMode="auto">
              <a:xfrm rot="10800000">
                <a:off x="6673635" y="4243550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DSP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34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inverter and its electrical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27</a:t>
            </a:fld>
            <a:endParaRPr lang="sv-SE"/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43589" y="3717034"/>
            <a:ext cx="5951195" cy="1874143"/>
            <a:chOff x="2343588" y="3717032"/>
            <a:chExt cx="5951195" cy="1874143"/>
          </a:xfrm>
        </p:grpSpPr>
        <p:sp>
          <p:nvSpPr>
            <p:cNvPr id="93" name="AutoShape 26"/>
            <p:cNvSpPr>
              <a:spLocks noChangeArrowheads="1"/>
            </p:cNvSpPr>
            <p:nvPr/>
          </p:nvSpPr>
          <p:spPr bwMode="auto">
            <a:xfrm>
              <a:off x="2343588" y="4293096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/>
                <a:t>NMOS</a:t>
              </a:r>
              <a:endParaRPr lang="en-US" sz="1000" dirty="0"/>
            </a:p>
          </p:txBody>
        </p:sp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0428"/>
                </p:ext>
              </p:extLst>
            </p:nvPr>
          </p:nvGraphicFramePr>
          <p:xfrm>
            <a:off x="5597682" y="5100638"/>
            <a:ext cx="169545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7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682" y="5100638"/>
                          <a:ext cx="169545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307866" y="3717032"/>
              <a:ext cx="4986917" cy="1364372"/>
              <a:chOff x="3307866" y="3717032"/>
              <a:chExt cx="4986917" cy="1364372"/>
            </a:xfrm>
          </p:grpSpPr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3677079" y="3900739"/>
                <a:ext cx="10599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3307866" y="3717032"/>
                <a:ext cx="2690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Rectangle 29"/>
              <p:cNvSpPr>
                <a:spLocks noChangeArrowheads="1"/>
              </p:cNvSpPr>
              <p:nvPr/>
            </p:nvSpPr>
            <p:spPr bwMode="auto">
              <a:xfrm>
                <a:off x="7888196" y="3738804"/>
                <a:ext cx="406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788819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3907459" y="4293080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9"/>
              <p:cNvSpPr>
                <a:spLocks noChangeArrowheads="1"/>
              </p:cNvSpPr>
              <p:nvPr/>
            </p:nvSpPr>
            <p:spPr bwMode="auto">
              <a:xfrm>
                <a:off x="7627864" y="4293080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266378" y="4376327"/>
                <a:ext cx="470637" cy="110625"/>
                <a:chOff x="2403454" y="2753789"/>
                <a:chExt cx="644161" cy="84110"/>
              </a:xfrm>
            </p:grpSpPr>
            <p:sp>
              <p:nvSpPr>
                <p:cNvPr id="121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H="1">
                <a:off x="4501369" y="390909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H="1">
                <a:off x="4501365" y="449623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 flipV="1">
                <a:off x="3677079" y="4954983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7"/>
              <p:cNvSpPr>
                <a:spLocks noChangeArrowheads="1"/>
              </p:cNvSpPr>
              <p:nvPr/>
            </p:nvSpPr>
            <p:spPr bwMode="auto">
              <a:xfrm>
                <a:off x="330786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6186127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7066352" y="4377182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7066352" y="4487807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 flipH="1">
                <a:off x="7301343" y="3909942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H="1">
                <a:off x="7301339" y="449707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flipH="1">
                <a:off x="6332467" y="3899621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Oval 17"/>
              <p:cNvSpPr>
                <a:spLocks noChangeAspect="1" noChangeArrowheads="1"/>
              </p:cNvSpPr>
              <p:nvPr/>
            </p:nvSpPr>
            <p:spPr bwMode="auto">
              <a:xfrm>
                <a:off x="6080413" y="4163348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6332466" y="4235348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6673635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9" name="Line 35"/>
              <p:cNvSpPr>
                <a:spLocks noChangeShapeType="1"/>
              </p:cNvSpPr>
              <p:nvPr/>
            </p:nvSpPr>
            <p:spPr bwMode="auto">
              <a:xfrm>
                <a:off x="5844959" y="3895819"/>
                <a:ext cx="19469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39753" y="2209800"/>
            <a:ext cx="5868537" cy="1684685"/>
            <a:chOff x="2339752" y="2209798"/>
            <a:chExt cx="5868537" cy="1684685"/>
          </a:xfrm>
        </p:grpSpPr>
        <p:graphicFrame>
          <p:nvGraphicFramePr>
            <p:cNvPr id="156" name="Object 1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792000"/>
                </p:ext>
              </p:extLst>
            </p:nvPr>
          </p:nvGraphicFramePr>
          <p:xfrm>
            <a:off x="5422899" y="2209798"/>
            <a:ext cx="2044700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8" name="Equation" r:id="rId5" imgW="1638300" imgH="419100" progId="Equation.3">
                    <p:embed/>
                  </p:oleObj>
                </mc:Choice>
                <mc:Fallback>
                  <p:oleObj name="Equation" r:id="rId5" imgW="16383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2899" y="2209798"/>
                          <a:ext cx="2044700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AutoShape 26"/>
            <p:cNvSpPr>
              <a:spLocks noChangeArrowheads="1"/>
            </p:cNvSpPr>
            <p:nvPr/>
          </p:nvSpPr>
          <p:spPr bwMode="auto">
            <a:xfrm>
              <a:off x="2339752" y="3119973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/>
                <a:t>P</a:t>
              </a:r>
              <a:r>
                <a:rPr lang="en-US" sz="1000" dirty="0" smtClean="0"/>
                <a:t>MOS</a:t>
              </a:r>
              <a:endParaRPr lang="en-US" sz="1000" dirty="0"/>
            </a:p>
          </p:txBody>
        </p:sp>
        <p:grpSp>
          <p:nvGrpSpPr>
            <p:cNvPr id="100" name="Group 99"/>
            <p:cNvGrpSpPr/>
            <p:nvPr/>
          </p:nvGrpSpPr>
          <p:grpSpPr>
            <a:xfrm flipV="1">
              <a:off x="3307358" y="2688321"/>
              <a:ext cx="4900931" cy="1206162"/>
              <a:chOff x="3307358" y="3892368"/>
              <a:chExt cx="4900931" cy="1206162"/>
            </a:xfrm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rot="10800000">
                <a:off x="788768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Rectangle 9"/>
              <p:cNvSpPr>
                <a:spLocks noChangeArrowheads="1"/>
              </p:cNvSpPr>
              <p:nvPr/>
            </p:nvSpPr>
            <p:spPr bwMode="auto">
              <a:xfrm rot="10800000">
                <a:off x="3907459" y="4132177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GP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7063903" y="4369929"/>
                <a:ext cx="470637" cy="110625"/>
                <a:chOff x="2878729" y="2753789"/>
                <a:chExt cx="644161" cy="84110"/>
              </a:xfrm>
            </p:grpSpPr>
            <p:sp>
              <p:nvSpPr>
                <p:cNvPr id="132" name="Line 8"/>
                <p:cNvSpPr>
                  <a:spLocks noChangeShapeType="1"/>
                </p:cNvSpPr>
                <p:nvPr/>
              </p:nvSpPr>
              <p:spPr bwMode="auto">
                <a:xfrm>
                  <a:off x="287872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Line 7"/>
                <p:cNvSpPr>
                  <a:spLocks noChangeShapeType="1"/>
                </p:cNvSpPr>
                <p:nvPr/>
              </p:nvSpPr>
              <p:spPr bwMode="auto">
                <a:xfrm>
                  <a:off x="287872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4" name="Line 6"/>
              <p:cNvSpPr>
                <a:spLocks noChangeShapeType="1"/>
              </p:cNvSpPr>
              <p:nvPr/>
            </p:nvSpPr>
            <p:spPr bwMode="auto">
              <a:xfrm flipH="1">
                <a:off x="7298894" y="39026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 flipH="1">
                <a:off x="7298890" y="448982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>
                <a:off x="7615071" y="4132177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DP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4266378" y="4369074"/>
                <a:ext cx="470637" cy="110625"/>
                <a:chOff x="2403454" y="2753789"/>
                <a:chExt cx="644161" cy="84110"/>
              </a:xfrm>
            </p:grpSpPr>
            <p:sp>
              <p:nvSpPr>
                <p:cNvPr id="120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4501369" y="390184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 flipH="1">
                <a:off x="4501365" y="4488977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1"/>
              <p:cNvSpPr>
                <a:spLocks noChangeShapeType="1"/>
              </p:cNvSpPr>
              <p:nvPr/>
            </p:nvSpPr>
            <p:spPr bwMode="auto">
              <a:xfrm flipV="1">
                <a:off x="3677079" y="4947730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080413" y="3892368"/>
                <a:ext cx="504107" cy="1055361"/>
                <a:chOff x="5434609" y="3892368"/>
                <a:chExt cx="504107" cy="1055361"/>
              </a:xfrm>
            </p:grpSpPr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686663" y="3892368"/>
                  <a:ext cx="0" cy="105536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Oval 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434609" y="4156095"/>
                  <a:ext cx="504107" cy="504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686662" y="4228095"/>
                  <a:ext cx="0" cy="360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2" name="Rectangle 27"/>
              <p:cNvSpPr>
                <a:spLocks noChangeArrowheads="1"/>
              </p:cNvSpPr>
              <p:nvPr/>
            </p:nvSpPr>
            <p:spPr bwMode="auto">
              <a:xfrm rot="10800000">
                <a:off x="330735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Rectangle 9"/>
              <p:cNvSpPr>
                <a:spLocks noChangeArrowheads="1"/>
              </p:cNvSpPr>
              <p:nvPr/>
            </p:nvSpPr>
            <p:spPr bwMode="auto">
              <a:xfrm rot="10800000">
                <a:off x="6673635" y="4243550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SD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P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619672" y="148478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Change the sign of the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pMOS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current so that all currents are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positive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(We also made the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pMOS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voltages positive, although it is not necessary)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0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28</a:t>
            </a:fld>
            <a:endParaRPr lang="sv-SE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Place all capacitors to signal ground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 Both rails are constant voltages, no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dV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07867" y="3717034"/>
            <a:ext cx="4986917" cy="1874143"/>
            <a:chOff x="3307866" y="3717032"/>
            <a:chExt cx="4986917" cy="1874143"/>
          </a:xfrm>
        </p:grpSpPr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171881"/>
                </p:ext>
              </p:extLst>
            </p:nvPr>
          </p:nvGraphicFramePr>
          <p:xfrm>
            <a:off x="5597682" y="5100638"/>
            <a:ext cx="169545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4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682" y="5100638"/>
                          <a:ext cx="169545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307866" y="3717032"/>
              <a:ext cx="4986917" cy="1364372"/>
              <a:chOff x="3307866" y="3717032"/>
              <a:chExt cx="4986917" cy="1364372"/>
            </a:xfrm>
          </p:grpSpPr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3677079" y="3900739"/>
                <a:ext cx="10599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3307866" y="3717032"/>
                <a:ext cx="2690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Rectangle 29"/>
              <p:cNvSpPr>
                <a:spLocks noChangeArrowheads="1"/>
              </p:cNvSpPr>
              <p:nvPr/>
            </p:nvSpPr>
            <p:spPr bwMode="auto">
              <a:xfrm>
                <a:off x="7888196" y="3738804"/>
                <a:ext cx="406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788819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266378" y="4376327"/>
                <a:ext cx="470637" cy="110625"/>
                <a:chOff x="2403454" y="2753789"/>
                <a:chExt cx="644161" cy="84110"/>
              </a:xfrm>
            </p:grpSpPr>
            <p:sp>
              <p:nvSpPr>
                <p:cNvPr id="121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H="1">
                <a:off x="4501369" y="390909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H="1">
                <a:off x="4501365" y="449623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 flipV="1">
                <a:off x="3677079" y="4954983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7"/>
              <p:cNvSpPr>
                <a:spLocks noChangeArrowheads="1"/>
              </p:cNvSpPr>
              <p:nvPr/>
            </p:nvSpPr>
            <p:spPr bwMode="auto">
              <a:xfrm>
                <a:off x="330786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6186127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7066352" y="4377182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7066352" y="4487807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 flipH="1">
                <a:off x="7301343" y="3909942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H="1">
                <a:off x="7301339" y="449707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flipH="1">
                <a:off x="6332467" y="3899621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Oval 17"/>
              <p:cNvSpPr>
                <a:spLocks noChangeAspect="1" noChangeArrowheads="1"/>
              </p:cNvSpPr>
              <p:nvPr/>
            </p:nvSpPr>
            <p:spPr bwMode="auto">
              <a:xfrm>
                <a:off x="6080413" y="4163348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6332466" y="4235348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6673635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9" name="Line 35"/>
              <p:cNvSpPr>
                <a:spLocks noChangeShapeType="1"/>
              </p:cNvSpPr>
              <p:nvPr/>
            </p:nvSpPr>
            <p:spPr bwMode="auto">
              <a:xfrm>
                <a:off x="5844959" y="3895819"/>
                <a:ext cx="19469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75997"/>
              </p:ext>
            </p:extLst>
          </p:nvPr>
        </p:nvGraphicFramePr>
        <p:xfrm>
          <a:off x="5422900" y="2209800"/>
          <a:ext cx="2044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5" name="Equation" r:id="rId5" imgW="1638300" imgH="419100" progId="Equation.3">
                  <p:embed/>
                </p:oleObj>
              </mc:Choice>
              <mc:Fallback>
                <p:oleObj name="Equation" r:id="rId5" imgW="163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2209800"/>
                        <a:ext cx="20447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27"/>
          <p:cNvSpPr>
            <a:spLocks noChangeArrowheads="1"/>
          </p:cNvSpPr>
          <p:nvPr/>
        </p:nvSpPr>
        <p:spPr bwMode="auto">
          <a:xfrm rot="10800000" flipV="1">
            <a:off x="7887689" y="2688323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Line 31"/>
          <p:cNvSpPr>
            <a:spLocks noChangeShapeType="1"/>
          </p:cNvSpPr>
          <p:nvPr/>
        </p:nvSpPr>
        <p:spPr bwMode="auto">
          <a:xfrm>
            <a:off x="3677079" y="2839121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 flipV="1">
            <a:off x="6080414" y="2839124"/>
            <a:ext cx="504107" cy="1055361"/>
            <a:chOff x="5434609" y="3892368"/>
            <a:chExt cx="504107" cy="1055361"/>
          </a:xfrm>
        </p:grpSpPr>
        <p:sp>
          <p:nvSpPr>
            <p:cNvPr id="116" name="Line 43"/>
            <p:cNvSpPr>
              <a:spLocks noChangeShapeType="1"/>
            </p:cNvSpPr>
            <p:nvPr/>
          </p:nvSpPr>
          <p:spPr bwMode="auto">
            <a:xfrm flipH="1">
              <a:off x="5686663" y="3892368"/>
              <a:ext cx="0" cy="1055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17"/>
            <p:cNvSpPr>
              <a:spLocks noChangeAspect="1" noChangeArrowheads="1"/>
            </p:cNvSpPr>
            <p:nvPr/>
          </p:nvSpPr>
          <p:spPr bwMode="auto">
            <a:xfrm>
              <a:off x="5434609" y="4156095"/>
              <a:ext cx="504107" cy="50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Line 16"/>
            <p:cNvSpPr>
              <a:spLocks noChangeShapeType="1"/>
            </p:cNvSpPr>
            <p:nvPr/>
          </p:nvSpPr>
          <p:spPr bwMode="auto">
            <a:xfrm>
              <a:off x="5686662" y="4228095"/>
              <a:ext cx="0" cy="3600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" name="Rectangle 27"/>
          <p:cNvSpPr>
            <a:spLocks noChangeArrowheads="1"/>
          </p:cNvSpPr>
          <p:nvPr/>
        </p:nvSpPr>
        <p:spPr bwMode="auto">
          <a:xfrm rot="10800000" flipV="1">
            <a:off x="3307358" y="2688323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Rectangle 9"/>
          <p:cNvSpPr>
            <a:spLocks noChangeArrowheads="1"/>
          </p:cNvSpPr>
          <p:nvPr/>
        </p:nvSpPr>
        <p:spPr bwMode="auto">
          <a:xfrm rot="10800000" flipV="1">
            <a:off x="6673636" y="3190305"/>
            <a:ext cx="418645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SD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i="1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5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latin typeface="Calibri" pitchFamily="34" charset="0"/>
              </a:rPr>
              <a:t>. Drain caps also add!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148" name="Rectangle 9"/>
          <p:cNvSpPr>
            <a:spLocks noChangeArrowheads="1"/>
          </p:cNvSpPr>
          <p:nvPr/>
        </p:nvSpPr>
        <p:spPr bwMode="auto">
          <a:xfrm>
            <a:off x="7617520" y="4285829"/>
            <a:ext cx="1202952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43"/>
          <p:cNvSpPr>
            <a:spLocks noChangeShapeType="1"/>
          </p:cNvSpPr>
          <p:nvPr/>
        </p:nvSpPr>
        <p:spPr bwMode="auto">
          <a:xfrm flipH="1" flipV="1">
            <a:off x="5264414" y="3895818"/>
            <a:ext cx="0" cy="8358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29</a:t>
            </a:fld>
            <a:endParaRPr lang="sv-SE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Eliminate VDD rail by inserting power supply to signal ground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677079" y="3900739"/>
            <a:ext cx="105993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3307867" y="3717033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7888197" y="3738805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888197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7066352" y="4377182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>
            <a:off x="7066352" y="4487807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 flipH="1">
            <a:off x="7301343" y="3909944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 flipH="1">
            <a:off x="7301339" y="449707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4266379" y="4376329"/>
            <a:ext cx="470637" cy="110625"/>
            <a:chOff x="2403454" y="2753789"/>
            <a:chExt cx="644161" cy="84110"/>
          </a:xfrm>
        </p:grpSpPr>
        <p:sp>
          <p:nvSpPr>
            <p:cNvPr id="121" name="Line 8"/>
            <p:cNvSpPr>
              <a:spLocks noChangeShapeType="1"/>
            </p:cNvSpPr>
            <p:nvPr/>
          </p:nvSpPr>
          <p:spPr bwMode="auto">
            <a:xfrm>
              <a:off x="2403454" y="275378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2403454" y="283789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Line 6"/>
          <p:cNvSpPr>
            <a:spLocks noChangeShapeType="1"/>
          </p:cNvSpPr>
          <p:nvPr/>
        </p:nvSpPr>
        <p:spPr bwMode="auto">
          <a:xfrm flipH="1">
            <a:off x="4501369" y="390909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 flipH="1">
            <a:off x="4501365" y="4496232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3677079" y="4954983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 flipV="1">
            <a:off x="5264415" y="3899621"/>
            <a:ext cx="25274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6332467" y="3899623"/>
            <a:ext cx="0" cy="105536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Oval 17"/>
          <p:cNvSpPr>
            <a:spLocks noChangeAspect="1" noChangeArrowheads="1"/>
          </p:cNvSpPr>
          <p:nvPr/>
        </p:nvSpPr>
        <p:spPr bwMode="auto">
          <a:xfrm>
            <a:off x="6080414" y="4163348"/>
            <a:ext cx="504107" cy="504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6332466" y="4235348"/>
            <a:ext cx="0" cy="360000"/>
          </a:xfrm>
          <a:prstGeom prst="lin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27"/>
          <p:cNvSpPr>
            <a:spLocks noChangeArrowheads="1"/>
          </p:cNvSpPr>
          <p:nvPr/>
        </p:nvSpPr>
        <p:spPr bwMode="auto">
          <a:xfrm>
            <a:off x="3307866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6673636" y="4250803"/>
            <a:ext cx="418645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DSN</a:t>
            </a:r>
            <a:endParaRPr lang="en-US" i="1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latin typeface="Calibri" pitchFamily="34" charset="0"/>
              </a:rPr>
              <a:t>. Drain caps also add!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617520" y="4285829"/>
            <a:ext cx="1418976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4" name="Oval 17"/>
          <p:cNvSpPr>
            <a:spLocks noChangeAspect="1" noChangeArrowheads="1"/>
          </p:cNvSpPr>
          <p:nvPr/>
        </p:nvSpPr>
        <p:spPr bwMode="auto">
          <a:xfrm flipV="1">
            <a:off x="5012362" y="4077072"/>
            <a:ext cx="504107" cy="504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5264414" y="4149072"/>
            <a:ext cx="0" cy="360000"/>
          </a:xfrm>
          <a:prstGeom prst="lin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 rot="10800000" flipV="1">
            <a:off x="5593516" y="4250802"/>
            <a:ext cx="418645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SD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i="1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5012362" y="4731650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121679" y="4828495"/>
            <a:ext cx="25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5264414" y="4828495"/>
            <a:ext cx="0" cy="12564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5576293" y="4653138"/>
            <a:ext cx="435867" cy="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r>
              <a:rPr lang="en-US" dirty="0" smtClean="0"/>
              <a:t>? Muddy?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How switching voltage is calculated</a:t>
            </a:r>
          </a:p>
          <a:p>
            <a:r>
              <a:rPr lang="en-US" dirty="0"/>
              <a:t>NOR/NAND gate </a:t>
            </a:r>
            <a:r>
              <a:rPr lang="en-US" dirty="0" smtClean="0"/>
              <a:t>VTC</a:t>
            </a:r>
          </a:p>
          <a:p>
            <a:r>
              <a:rPr lang="en-US" dirty="0" smtClean="0"/>
              <a:t>Noise margins</a:t>
            </a:r>
          </a:p>
          <a:p>
            <a:pPr lvl="1"/>
            <a:r>
              <a:rPr lang="en-US" dirty="0" smtClean="0"/>
              <a:t>How calculate them</a:t>
            </a:r>
          </a:p>
          <a:p>
            <a:pPr lvl="1"/>
            <a:r>
              <a:rPr lang="en-US" dirty="0" smtClean="0"/>
              <a:t>Are they accurate from simplified models?</a:t>
            </a:r>
          </a:p>
          <a:p>
            <a:pPr lvl="1"/>
            <a:r>
              <a:rPr lang="en-US" dirty="0"/>
              <a:t>Where does 1/8 come </a:t>
            </a:r>
            <a:r>
              <a:rPr lang="en-US" dirty="0" smtClean="0"/>
              <a:t>from</a:t>
            </a:r>
            <a:r>
              <a:rPr lang="en-US" dirty="0"/>
              <a:t> </a:t>
            </a:r>
            <a:r>
              <a:rPr lang="en-US" dirty="0" smtClean="0"/>
              <a:t>in noise margin example?</a:t>
            </a:r>
          </a:p>
          <a:p>
            <a:pPr lvl="1"/>
            <a:r>
              <a:rPr lang="en-US" dirty="0"/>
              <a:t>Butterfly </a:t>
            </a:r>
            <a:r>
              <a:rPr lang="en-US" dirty="0" smtClean="0"/>
              <a:t>diagram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ox </a:t>
            </a:r>
            <a:r>
              <a:rPr lang="en-US" dirty="0" smtClean="0"/>
              <a:t>what is that?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28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43"/>
          <p:cNvSpPr>
            <a:spLocks noChangeShapeType="1"/>
          </p:cNvSpPr>
          <p:nvPr/>
        </p:nvSpPr>
        <p:spPr bwMode="auto">
          <a:xfrm flipH="1" flipV="1">
            <a:off x="5264414" y="3895818"/>
            <a:ext cx="0" cy="8358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30</a:t>
            </a:fld>
            <a:endParaRPr lang="sv-SE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Replace MOSFET constant-current sources with their effective resistances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677079" y="3900739"/>
            <a:ext cx="105993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3307867" y="3717033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7888197" y="3738805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888197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7066352" y="4377182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>
            <a:off x="7066352" y="4487807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 flipH="1">
            <a:off x="7301343" y="3909944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 flipH="1">
            <a:off x="7301339" y="449707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4266379" y="4376329"/>
            <a:ext cx="470637" cy="110625"/>
            <a:chOff x="2403454" y="2753789"/>
            <a:chExt cx="644161" cy="84110"/>
          </a:xfrm>
        </p:grpSpPr>
        <p:sp>
          <p:nvSpPr>
            <p:cNvPr id="121" name="Line 8"/>
            <p:cNvSpPr>
              <a:spLocks noChangeShapeType="1"/>
            </p:cNvSpPr>
            <p:nvPr/>
          </p:nvSpPr>
          <p:spPr bwMode="auto">
            <a:xfrm>
              <a:off x="2403454" y="275378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2403454" y="283789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Line 6"/>
          <p:cNvSpPr>
            <a:spLocks noChangeShapeType="1"/>
          </p:cNvSpPr>
          <p:nvPr/>
        </p:nvSpPr>
        <p:spPr bwMode="auto">
          <a:xfrm flipH="1">
            <a:off x="4501369" y="390909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 flipH="1">
            <a:off x="4501365" y="4496232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3677079" y="4954983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6625301" y="3895819"/>
            <a:ext cx="1166565" cy="38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6332467" y="4065200"/>
            <a:ext cx="0" cy="900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" name="Rectangle 27"/>
          <p:cNvSpPr>
            <a:spLocks noChangeArrowheads="1"/>
          </p:cNvSpPr>
          <p:nvPr/>
        </p:nvSpPr>
        <p:spPr bwMode="auto">
          <a:xfrm>
            <a:off x="3307866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6516218" y="4250803"/>
            <a:ext cx="490653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R</a:t>
            </a:r>
            <a:r>
              <a:rPr lang="en-US" i="1" baseline="-30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N,eff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latin typeface="Calibri" pitchFamily="34" charset="0"/>
              </a:rPr>
              <a:t>. Drain caps also add!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617520" y="4285829"/>
            <a:ext cx="1202952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 rot="10800000" flipV="1">
            <a:off x="5436097" y="4250802"/>
            <a:ext cx="562662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R</a:t>
            </a:r>
            <a:r>
              <a:rPr lang="en-US" i="1" baseline="-30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r>
              <a:rPr lang="en-US" i="1" baseline="-30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,eff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5012362" y="4731650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121679" y="4828495"/>
            <a:ext cx="25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5264414" y="4828495"/>
            <a:ext cx="0" cy="12564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5576293" y="4653138"/>
            <a:ext cx="435867" cy="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 rot="16200000">
            <a:off x="5009613" y="4221073"/>
            <a:ext cx="504000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16200000">
            <a:off x="6080466" y="4307349"/>
            <a:ext cx="504000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H="1">
            <a:off x="6300192" y="3895821"/>
            <a:ext cx="325108" cy="169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5" name="Line 15"/>
          <p:cNvSpPr>
            <a:spLocks noChangeAspect="1" noChangeShapeType="1"/>
          </p:cNvSpPr>
          <p:nvPr/>
        </p:nvSpPr>
        <p:spPr bwMode="auto">
          <a:xfrm>
            <a:off x="6396288" y="3852002"/>
            <a:ext cx="180000" cy="2437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 flipV="1">
            <a:off x="5264415" y="3900739"/>
            <a:ext cx="106805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220975" y="2410663"/>
            <a:ext cx="153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</a:t>
            </a:r>
            <a:r>
              <a:rPr lang="sv-SE" baseline="-25000" dirty="0" smtClean="0"/>
              <a:t>N,eff</a:t>
            </a:r>
            <a:r>
              <a:rPr lang="sv-SE" dirty="0" smtClean="0"/>
              <a:t>=2 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903074" y="2410663"/>
            <a:ext cx="151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R</a:t>
            </a:r>
            <a:r>
              <a:rPr lang="sv-SE" baseline="-25000" dirty="0" err="1" smtClean="0"/>
              <a:t>P,eff</a:t>
            </a:r>
            <a:r>
              <a:rPr lang="sv-SE" dirty="0" smtClean="0"/>
              <a:t>=4 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4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43"/>
          <p:cNvSpPr>
            <a:spLocks noChangeShapeType="1"/>
          </p:cNvSpPr>
          <p:nvPr/>
        </p:nvSpPr>
        <p:spPr bwMode="auto">
          <a:xfrm flipH="1" flipV="1">
            <a:off x="5264414" y="3895818"/>
            <a:ext cx="0" cy="4711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31</a:t>
            </a:fld>
            <a:endParaRPr lang="sv-SE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Too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cumbersome to have different rise and fall delays!</a:t>
            </a:r>
            <a:endParaRPr lang="en-US" dirty="0"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Replace effective resistances with one average effective resistance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677079" y="3900739"/>
            <a:ext cx="105993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3307867" y="3717033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7888197" y="3738805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888197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7066352" y="4377182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>
            <a:off x="7066352" y="4487807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 flipH="1">
            <a:off x="7301343" y="3909944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 flipH="1">
            <a:off x="7301339" y="449707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4266379" y="4376329"/>
            <a:ext cx="470637" cy="110625"/>
            <a:chOff x="2403454" y="2753789"/>
            <a:chExt cx="644161" cy="84110"/>
          </a:xfrm>
        </p:grpSpPr>
        <p:sp>
          <p:nvSpPr>
            <p:cNvPr id="121" name="Line 8"/>
            <p:cNvSpPr>
              <a:spLocks noChangeShapeType="1"/>
            </p:cNvSpPr>
            <p:nvPr/>
          </p:nvSpPr>
          <p:spPr bwMode="auto">
            <a:xfrm>
              <a:off x="2403454" y="275378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2403454" y="283789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Line 6"/>
          <p:cNvSpPr>
            <a:spLocks noChangeShapeType="1"/>
          </p:cNvSpPr>
          <p:nvPr/>
        </p:nvSpPr>
        <p:spPr bwMode="auto">
          <a:xfrm flipH="1">
            <a:off x="4501369" y="390909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 flipH="1">
            <a:off x="4501365" y="4496232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3677079" y="4954983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6409277" y="3899621"/>
            <a:ext cx="138258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6116443" y="4065200"/>
            <a:ext cx="0" cy="900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" name="Rectangle 27"/>
          <p:cNvSpPr>
            <a:spLocks noChangeArrowheads="1"/>
          </p:cNvSpPr>
          <p:nvPr/>
        </p:nvSpPr>
        <p:spPr bwMode="auto">
          <a:xfrm>
            <a:off x="3307866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latin typeface="Calibri" pitchFamily="34" charset="0"/>
              </a:rPr>
              <a:t>. Drain caps also add!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617520" y="4285829"/>
            <a:ext cx="1202952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5012362" y="4371610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121679" y="4468455"/>
            <a:ext cx="25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5264414" y="4468455"/>
            <a:ext cx="0" cy="4744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5576293" y="4293098"/>
            <a:ext cx="435867" cy="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88224" y="3792739"/>
            <a:ext cx="504000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H="1">
            <a:off x="6084168" y="3895821"/>
            <a:ext cx="325108" cy="169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5" name="Line 15"/>
          <p:cNvSpPr>
            <a:spLocks noChangeAspect="1" noChangeShapeType="1"/>
          </p:cNvSpPr>
          <p:nvPr/>
        </p:nvSpPr>
        <p:spPr bwMode="auto">
          <a:xfrm>
            <a:off x="6180264" y="3852002"/>
            <a:ext cx="180000" cy="2437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 flipV="1">
            <a:off x="5264415" y="3900739"/>
            <a:ext cx="85202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220976" y="2410663"/>
            <a:ext cx="155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R</a:t>
            </a:r>
            <a:r>
              <a:rPr lang="sv-SE" i="1" baseline="-25000" dirty="0" smtClean="0"/>
              <a:t>N,eff</a:t>
            </a:r>
            <a:r>
              <a:rPr lang="sv-SE" dirty="0" smtClean="0"/>
              <a:t>=2 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903075" y="2410663"/>
            <a:ext cx="15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 smtClean="0"/>
              <a:t>R</a:t>
            </a:r>
            <a:r>
              <a:rPr lang="sv-SE" i="1" baseline="-25000" dirty="0" err="1" smtClean="0"/>
              <a:t>P,eff</a:t>
            </a:r>
            <a:r>
              <a:rPr lang="sv-SE" dirty="0" smtClean="0"/>
              <a:t>=4 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576454" y="3392812"/>
            <a:ext cx="141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R</a:t>
            </a:r>
            <a:r>
              <a:rPr lang="sv-SE" i="1" baseline="-25000" dirty="0" smtClean="0"/>
              <a:t>eff</a:t>
            </a:r>
            <a:r>
              <a:rPr lang="sv-SE" dirty="0" smtClean="0"/>
              <a:t>=3 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763688" y="3212976"/>
            <a:ext cx="4373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W=1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1763688" y="4221088"/>
            <a:ext cx="4373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W=1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43"/>
          <p:cNvSpPr>
            <a:spLocks noChangeShapeType="1"/>
          </p:cNvSpPr>
          <p:nvPr/>
        </p:nvSpPr>
        <p:spPr bwMode="auto">
          <a:xfrm flipH="1" flipV="1">
            <a:off x="5264414" y="3895818"/>
            <a:ext cx="0" cy="4711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32</a:t>
            </a:fld>
            <a:endParaRPr lang="sv-SE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Too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cumbersome to have different rise and fall delays!</a:t>
            </a:r>
            <a:endParaRPr lang="en-US" dirty="0"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Replace effective resistances with one average effective resistance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677079" y="3900739"/>
            <a:ext cx="105993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3307867" y="3717033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7888197" y="3738805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888197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7066352" y="4377182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>
            <a:off x="7066352" y="4487807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 flipH="1">
            <a:off x="7301343" y="3909944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 flipH="1">
            <a:off x="7301339" y="449707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4266379" y="4376329"/>
            <a:ext cx="470637" cy="110625"/>
            <a:chOff x="2403454" y="2753789"/>
            <a:chExt cx="644161" cy="84110"/>
          </a:xfrm>
        </p:grpSpPr>
        <p:sp>
          <p:nvSpPr>
            <p:cNvPr id="121" name="Line 8"/>
            <p:cNvSpPr>
              <a:spLocks noChangeShapeType="1"/>
            </p:cNvSpPr>
            <p:nvPr/>
          </p:nvSpPr>
          <p:spPr bwMode="auto">
            <a:xfrm>
              <a:off x="2403454" y="275378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2403454" y="283789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Line 6"/>
          <p:cNvSpPr>
            <a:spLocks noChangeShapeType="1"/>
          </p:cNvSpPr>
          <p:nvPr/>
        </p:nvSpPr>
        <p:spPr bwMode="auto">
          <a:xfrm flipH="1">
            <a:off x="4501369" y="390909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 flipH="1">
            <a:off x="4501365" y="4496232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3677079" y="4954983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6409277" y="3899621"/>
            <a:ext cx="138258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6116443" y="4065200"/>
            <a:ext cx="0" cy="900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" name="Rectangle 27"/>
          <p:cNvSpPr>
            <a:spLocks noChangeArrowheads="1"/>
          </p:cNvSpPr>
          <p:nvPr/>
        </p:nvSpPr>
        <p:spPr bwMode="auto">
          <a:xfrm>
            <a:off x="3307866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6588224" y="3436044"/>
            <a:ext cx="1619556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sv-SE" i="1" dirty="0" err="1" smtClean="0"/>
              <a:t>R</a:t>
            </a:r>
            <a:r>
              <a:rPr lang="sv-SE" i="1" baseline="-25000" dirty="0" err="1" smtClean="0"/>
              <a:t>N,e</a:t>
            </a:r>
            <a:r>
              <a:rPr lang="sv-SE" i="1" baseline="-25000" dirty="0" err="1" smtClean="0"/>
              <a:t>ff</a:t>
            </a:r>
            <a:r>
              <a:rPr lang="sv-SE" dirty="0"/>
              <a:t>=2 </a:t>
            </a:r>
            <a:r>
              <a:rPr lang="sv-SE" dirty="0" smtClean="0"/>
              <a:t>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endParaRPr lang="en-US" dirty="0"/>
          </a:p>
        </p:txBody>
      </p:sp>
      <p:sp>
        <p:nvSpPr>
          <p:cNvPr id="15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latin typeface="Calibri" pitchFamily="34" charset="0"/>
              </a:rPr>
              <a:t>. Drain caps also add!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617520" y="4285829"/>
            <a:ext cx="1202952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5012362" y="4371610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121679" y="4468455"/>
            <a:ext cx="25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5264414" y="4468455"/>
            <a:ext cx="0" cy="4744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5576293" y="4293098"/>
            <a:ext cx="435867" cy="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88224" y="3792739"/>
            <a:ext cx="504000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H="1">
            <a:off x="6084168" y="3895821"/>
            <a:ext cx="325108" cy="169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5" name="Line 15"/>
          <p:cNvSpPr>
            <a:spLocks noChangeAspect="1" noChangeShapeType="1"/>
          </p:cNvSpPr>
          <p:nvPr/>
        </p:nvSpPr>
        <p:spPr bwMode="auto">
          <a:xfrm>
            <a:off x="6180264" y="3852002"/>
            <a:ext cx="180000" cy="2437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 flipV="1">
            <a:off x="5264415" y="3900739"/>
            <a:ext cx="85202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11537" y="2276872"/>
            <a:ext cx="6554787" cy="2264106"/>
            <a:chOff x="1811536" y="2276872"/>
            <a:chExt cx="6554787" cy="2264106"/>
          </a:xfrm>
        </p:grpSpPr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2627784" y="2276872"/>
              <a:ext cx="573853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Or even better!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Design the inverter for equal effective resistances, </a:t>
              </a: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P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,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N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,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, by making p-channel MOSFET twice as wide as the n-channel MOSFET to compensate for the lower hole mobility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11536" y="3204000"/>
              <a:ext cx="4373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W=2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27"/>
            <p:cNvSpPr>
              <a:spLocks noChangeArrowheads="1"/>
            </p:cNvSpPr>
            <p:nvPr/>
          </p:nvSpPr>
          <p:spPr bwMode="auto">
            <a:xfrm>
              <a:off x="1811536" y="4263979"/>
              <a:ext cx="4373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W=1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95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capacitances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33</a:t>
            </a:fld>
            <a:endParaRPr lang="sv-SE"/>
          </a:p>
        </p:txBody>
      </p:sp>
      <p:sp>
        <p:nvSpPr>
          <p:cNvPr id="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 flipH="1">
            <a:off x="1138981" y="3350324"/>
            <a:ext cx="272145" cy="124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1132738" y="3357813"/>
            <a:ext cx="1248" cy="104466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 flipH="1" flipV="1">
            <a:off x="5264414" y="3895818"/>
            <a:ext cx="0" cy="4711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3677079" y="3900739"/>
            <a:ext cx="105993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3307867" y="3717033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7888197" y="3738805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7888197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7066352" y="4377182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7066352" y="4487807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6"/>
          <p:cNvSpPr>
            <a:spLocks noChangeShapeType="1"/>
          </p:cNvSpPr>
          <p:nvPr/>
        </p:nvSpPr>
        <p:spPr bwMode="auto">
          <a:xfrm flipH="1">
            <a:off x="7301343" y="3909944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6"/>
          <p:cNvSpPr>
            <a:spLocks noChangeShapeType="1"/>
          </p:cNvSpPr>
          <p:nvPr/>
        </p:nvSpPr>
        <p:spPr bwMode="auto">
          <a:xfrm flipH="1">
            <a:off x="7301339" y="449707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4266379" y="4376329"/>
            <a:ext cx="470637" cy="110625"/>
            <a:chOff x="2403454" y="2753789"/>
            <a:chExt cx="644161" cy="8411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2403454" y="275378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403454" y="283789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6"/>
          <p:cNvSpPr>
            <a:spLocks noChangeShapeType="1"/>
          </p:cNvSpPr>
          <p:nvPr/>
        </p:nvSpPr>
        <p:spPr bwMode="auto">
          <a:xfrm flipH="1">
            <a:off x="4501369" y="390909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 flipH="1">
            <a:off x="4501365" y="4496232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 flipV="1">
            <a:off x="3677079" y="4954983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6409277" y="3899621"/>
            <a:ext cx="138258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 flipH="1">
            <a:off x="6116443" y="4065200"/>
            <a:ext cx="0" cy="900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3307866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2987825" y="4285829"/>
            <a:ext cx="1377495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=3.6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fF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7617520" y="4285829"/>
            <a:ext cx="1202952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i="1" baseline="-30000" dirty="0" err="1" smtClean="0">
                <a:solidFill>
                  <a:srgbClr val="FF0000"/>
                </a:solidFill>
                <a:latin typeface="Calibri" pitchFamily="34" charset="0"/>
              </a:rPr>
              <a:t>inv</a:t>
            </a:r>
            <a:r>
              <a:rPr lang="en-US" i="1" dirty="0" err="1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err="1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5012362" y="4371610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>
            <a:off x="5121679" y="4468455"/>
            <a:ext cx="25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/>
        </p:nvSpPr>
        <p:spPr bwMode="auto">
          <a:xfrm flipH="1" flipV="1">
            <a:off x="5264414" y="4468455"/>
            <a:ext cx="0" cy="4744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Rectangle 28"/>
          <p:cNvSpPr>
            <a:spLocks noChangeArrowheads="1"/>
          </p:cNvSpPr>
          <p:nvPr/>
        </p:nvSpPr>
        <p:spPr bwMode="auto">
          <a:xfrm>
            <a:off x="5576293" y="4293098"/>
            <a:ext cx="435867" cy="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588224" y="3792739"/>
            <a:ext cx="504000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 flipH="1">
            <a:off x="6084168" y="3895821"/>
            <a:ext cx="325108" cy="169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0" name="Line 15"/>
          <p:cNvSpPr>
            <a:spLocks noChangeAspect="1" noChangeShapeType="1"/>
          </p:cNvSpPr>
          <p:nvPr/>
        </p:nvSpPr>
        <p:spPr bwMode="auto">
          <a:xfrm>
            <a:off x="6180264" y="3852002"/>
            <a:ext cx="180000" cy="2437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5264415" y="3900739"/>
            <a:ext cx="85202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811535" y="3204000"/>
            <a:ext cx="437319" cy="1336978"/>
            <a:chOff x="1811536" y="3204000"/>
            <a:chExt cx="437319" cy="1336978"/>
          </a:xfrm>
        </p:grpSpPr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1811536" y="3204000"/>
              <a:ext cx="4373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W=2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" name="Rectangle 27"/>
            <p:cNvSpPr>
              <a:spLocks noChangeArrowheads="1"/>
            </p:cNvSpPr>
            <p:nvPr/>
          </p:nvSpPr>
          <p:spPr bwMode="auto">
            <a:xfrm>
              <a:off x="1811536" y="4263979"/>
              <a:ext cx="43731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W=1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6" name="Rectangle 30"/>
          <p:cNvSpPr>
            <a:spLocks noChangeArrowheads="1"/>
          </p:cNvSpPr>
          <p:nvPr/>
        </p:nvSpPr>
        <p:spPr bwMode="auto">
          <a:xfrm>
            <a:off x="3671152" y="2318816"/>
            <a:ext cx="4213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Task: Calculate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with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pMOS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FET is twice as wide as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nMOS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FET expressed in the width of the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nMOS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transistor.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07" name="Rectangle 30"/>
          <p:cNvSpPr>
            <a:spLocks noChangeArrowheads="1"/>
          </p:cNvSpPr>
          <p:nvPr/>
        </p:nvSpPr>
        <p:spPr bwMode="auto">
          <a:xfrm rot="10800000">
            <a:off x="514600" y="6155434"/>
            <a:ext cx="811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Answer: Assuming </a:t>
            </a:r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=60 nm and </a:t>
            </a:r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i="1" baseline="-30000" dirty="0" smtClean="0">
                <a:solidFill>
                  <a:srgbClr val="000000"/>
                </a:solidFill>
                <a:latin typeface="Calibri" pitchFamily="34" charset="0"/>
              </a:rPr>
              <a:t>ox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=20 </a:t>
            </a:r>
            <a:r>
              <a:rPr lang="en-US" sz="1000" dirty="0" err="1" smtClean="0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sz="1000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 we obtain </a:t>
            </a:r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i="1" baseline="-30000" dirty="0" smtClean="0">
                <a:solidFill>
                  <a:srgbClr val="000000"/>
                </a:solidFill>
                <a:latin typeface="Calibri" pitchFamily="34" charset="0"/>
              </a:rPr>
              <a:t>GN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=1.2 </a:t>
            </a:r>
            <a:r>
              <a:rPr lang="en-US" sz="1000" dirty="0" err="1" smtClean="0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m and </a:t>
            </a:r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i="1" baseline="-30000" dirty="0" smtClean="0">
                <a:solidFill>
                  <a:srgbClr val="000000"/>
                </a:solidFill>
                <a:latin typeface="Calibri" pitchFamily="34" charset="0"/>
              </a:rPr>
              <a:t>GP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=2.4 </a:t>
            </a:r>
            <a:r>
              <a:rPr lang="en-US" sz="1000" dirty="0" err="1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m. 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Hence </a:t>
            </a:r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i="1" baseline="-30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=3.6 </a:t>
            </a:r>
            <a:r>
              <a:rPr lang="en-US" sz="1000" dirty="0" err="1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m. </a:t>
            </a: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Concerning </a:t>
            </a:r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i="1" baseline="-300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we assume </a:t>
            </a:r>
            <a:r>
              <a:rPr lang="en-US" sz="100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i="1" baseline="-300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sz="1000" i="1" dirty="0" err="1" smtClean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000" i="1" baseline="-30000" dirty="0" err="1" smtClean="0">
                <a:solidFill>
                  <a:srgbClr val="000000"/>
                </a:solidFill>
                <a:latin typeface="Calibri" pitchFamily="34" charset="0"/>
              </a:rPr>
              <a:t>inv</a:t>
            </a:r>
            <a:r>
              <a:rPr lang="en-US" sz="1000" i="1" dirty="0" err="1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000" i="1" baseline="-30000" dirty="0" err="1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=3.6 </a:t>
            </a:r>
            <a:r>
              <a:rPr lang="en-US" sz="1000" dirty="0" err="1">
                <a:solidFill>
                  <a:srgbClr val="000000"/>
                </a:solidFill>
                <a:latin typeface="Calibri" pitchFamily="34" charset="0"/>
              </a:rPr>
              <a:t>fF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1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m 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with </a:t>
            </a:r>
            <a:r>
              <a:rPr lang="en-US" sz="1000" i="1" dirty="0" err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sz="1000" i="1" baseline="-30000" dirty="0" err="1">
                <a:solidFill>
                  <a:srgbClr val="000000"/>
                </a:solidFill>
                <a:latin typeface="Calibri" pitchFamily="34" charset="0"/>
              </a:rPr>
              <a:t>inv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=1.</a:t>
            </a:r>
            <a:endParaRPr lang="en-US" sz="1000" i="1" dirty="0">
              <a:latin typeface="Arial" pitchFamily="34" charset="0"/>
            </a:endParaRPr>
          </a:p>
        </p:txBody>
      </p:sp>
      <p:sp>
        <p:nvSpPr>
          <p:cNvPr id="108" name="Rectangle 9"/>
          <p:cNvSpPr>
            <a:spLocks noChangeArrowheads="1"/>
          </p:cNvSpPr>
          <p:nvPr/>
        </p:nvSpPr>
        <p:spPr bwMode="auto">
          <a:xfrm>
            <a:off x="6588224" y="3436044"/>
            <a:ext cx="1619556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sv-SE" dirty="0" err="1"/>
              <a:t>R</a:t>
            </a:r>
            <a:r>
              <a:rPr lang="sv-SE" baseline="-25000" dirty="0" err="1" smtClean="0"/>
              <a:t>N</a:t>
            </a:r>
            <a:r>
              <a:rPr lang="sv-SE" i="1" baseline="-25000" dirty="0" err="1"/>
              <a:t>,eff</a:t>
            </a:r>
            <a:r>
              <a:rPr lang="sv-SE" dirty="0"/>
              <a:t>=2 </a:t>
            </a:r>
            <a:r>
              <a:rPr lang="sv-SE" dirty="0" smtClean="0"/>
              <a:t>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5373216"/>
            <a:ext cx="559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notice that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baseline="-30000" dirty="0" smtClean="0"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/>
              <a:t> × </a:t>
            </a:r>
            <a:r>
              <a:rPr lang="sv-SE" dirty="0" err="1" smtClean="0"/>
              <a:t>R</a:t>
            </a:r>
            <a:r>
              <a:rPr lang="sv-SE" baseline="-25000" dirty="0" err="1" smtClean="0"/>
              <a:t>N</a:t>
            </a:r>
            <a:r>
              <a:rPr lang="sv-SE" i="1" baseline="-25000" dirty="0" err="1"/>
              <a:t>,</a:t>
            </a:r>
            <a:r>
              <a:rPr lang="sv-SE" i="1" baseline="-25000" dirty="0" err="1" smtClean="0"/>
              <a:t>eff</a:t>
            </a:r>
            <a:r>
              <a:rPr lang="sv-SE" i="1" baseline="-25000" dirty="0" smtClean="0"/>
              <a:t> 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constant. It will soon return!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6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one inverter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22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pair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35</a:t>
            </a:fld>
            <a:endParaRPr lang="sv-SE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847128" y="3503087"/>
            <a:ext cx="6520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9200" y="2348882"/>
            <a:ext cx="6797673" cy="2235241"/>
            <a:chOff x="1499200" y="2348882"/>
            <a:chExt cx="6797673" cy="22352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75795" y="3502665"/>
              <a:ext cx="612107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 bwMode="auto">
            <a:xfrm rot="5400000">
              <a:off x="1283256" y="2640572"/>
              <a:ext cx="2156080" cy="1724191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828601" y="3429000"/>
              <a:ext cx="144016" cy="1440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747600" y="3393032"/>
              <a:ext cx="432000" cy="324000"/>
              <a:chOff x="1948961" y="4746992"/>
              <a:chExt cx="432000" cy="324000"/>
            </a:xfrm>
          </p:grpSpPr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 flipH="1">
                <a:off x="1948961" y="4860040"/>
                <a:ext cx="432000" cy="1875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236993" y="4746992"/>
                <a:ext cx="0" cy="32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143273" y="3042123"/>
              <a:ext cx="778773" cy="568964"/>
              <a:chOff x="1695837" y="3042123"/>
              <a:chExt cx="778773" cy="56896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970610" y="3395087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1695837" y="3042123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r>
                  <a:rPr lang="en-US" i="1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eff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798146" y="3645128"/>
              <a:ext cx="144000" cy="864000"/>
              <a:chOff x="1466840" y="3443019"/>
              <a:chExt cx="144000" cy="864000"/>
            </a:xfrm>
          </p:grpSpPr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flipH="1">
                <a:off x="1538840" y="3443019"/>
                <a:ext cx="0" cy="86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/>
            </p:nvSpPr>
            <p:spPr bwMode="auto">
              <a:xfrm>
                <a:off x="1466840" y="4302850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798146" y="2491457"/>
              <a:ext cx="144000" cy="905733"/>
              <a:chOff x="1466840" y="3401286"/>
              <a:chExt cx="144000" cy="905733"/>
            </a:xfrm>
          </p:grpSpPr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 flipH="1">
                <a:off x="1538840" y="3443019"/>
                <a:ext cx="0" cy="86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Line 31"/>
              <p:cNvSpPr>
                <a:spLocks noChangeShapeType="1"/>
              </p:cNvSpPr>
              <p:nvPr/>
            </p:nvSpPr>
            <p:spPr bwMode="auto">
              <a:xfrm flipH="1">
                <a:off x="1466840" y="3401286"/>
                <a:ext cx="144000" cy="10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1" name="Rectangle 27"/>
            <p:cNvSpPr>
              <a:spLocks noChangeArrowheads="1"/>
            </p:cNvSpPr>
            <p:nvPr/>
          </p:nvSpPr>
          <p:spPr bwMode="auto">
            <a:xfrm rot="10800000" flipV="1">
              <a:off x="2038696" y="2348882"/>
              <a:ext cx="3206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223392" y="3431079"/>
              <a:ext cx="144016" cy="1440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5" name="Isosceles Triangle 84"/>
            <p:cNvSpPr/>
            <p:nvPr/>
          </p:nvSpPr>
          <p:spPr bwMode="auto">
            <a:xfrm rot="5400000">
              <a:off x="5888464" y="2643987"/>
              <a:ext cx="2156080" cy="172419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499201" y="2060848"/>
            <a:ext cx="1724191" cy="2879642"/>
            <a:chOff x="1499200" y="2060848"/>
            <a:chExt cx="1724191" cy="2879642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91680" y="2060848"/>
              <a:ext cx="726365" cy="90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691680" y="4036150"/>
              <a:ext cx="726365" cy="90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7" name="Isosceles Triangle 86"/>
            <p:cNvSpPr/>
            <p:nvPr/>
          </p:nvSpPr>
          <p:spPr bwMode="auto">
            <a:xfrm rot="5400000">
              <a:off x="1283256" y="2640570"/>
              <a:ext cx="2156080" cy="172419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2628378" y="1781415"/>
            <a:ext cx="38872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Task: Calculate the inverter pair delay!</a:t>
            </a:r>
            <a:endParaRPr lang="en-US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4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pair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36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5795" y="3502665"/>
            <a:ext cx="6121078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 bwMode="auto">
          <a:xfrm rot="5400000">
            <a:off x="1283256" y="2640572"/>
            <a:ext cx="2156080" cy="1724191"/>
          </a:xfrm>
          <a:prstGeom prst="triangl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9" name="Oval 8"/>
          <p:cNvSpPr/>
          <p:nvPr/>
        </p:nvSpPr>
        <p:spPr bwMode="auto">
          <a:xfrm>
            <a:off x="7828601" y="3429000"/>
            <a:ext cx="144016" cy="1440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grpSp>
        <p:nvGrpSpPr>
          <p:cNvPr id="17" name="Group 16"/>
          <p:cNvGrpSpPr/>
          <p:nvPr/>
        </p:nvGrpSpPr>
        <p:grpSpPr>
          <a:xfrm flipH="1">
            <a:off x="3347864" y="3140968"/>
            <a:ext cx="663474" cy="673082"/>
            <a:chOff x="5924750" y="4647715"/>
            <a:chExt cx="663474" cy="673082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 flipH="1">
              <a:off x="6048699" y="4798595"/>
              <a:ext cx="403305" cy="40573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rc 4"/>
            <p:cNvSpPr>
              <a:spLocks/>
            </p:cNvSpPr>
            <p:nvPr/>
          </p:nvSpPr>
          <p:spPr bwMode="auto">
            <a:xfrm flipH="1" flipV="1">
              <a:off x="6048699" y="4692569"/>
              <a:ext cx="539525" cy="314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rc 5"/>
            <p:cNvSpPr>
              <a:spLocks/>
            </p:cNvSpPr>
            <p:nvPr/>
          </p:nvSpPr>
          <p:spPr bwMode="auto">
            <a:xfrm flipH="1">
              <a:off x="6048699" y="5006683"/>
              <a:ext cx="539525" cy="314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3"/>
            <p:cNvSpPr>
              <a:spLocks/>
            </p:cNvSpPr>
            <p:nvPr/>
          </p:nvSpPr>
          <p:spPr bwMode="auto">
            <a:xfrm flipH="1" flipV="1">
              <a:off x="5924750" y="4647715"/>
              <a:ext cx="230186" cy="2175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6"/>
            <p:cNvSpPr>
              <a:spLocks noChangeAspect="1" noChangeArrowheads="1"/>
            </p:cNvSpPr>
            <p:nvPr/>
          </p:nvSpPr>
          <p:spPr bwMode="auto">
            <a:xfrm flipH="1">
              <a:off x="6048699" y="4894061"/>
              <a:ext cx="56631" cy="214799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23148" y="3501010"/>
            <a:ext cx="736449" cy="1035763"/>
            <a:chOff x="4699547" y="3469196"/>
            <a:chExt cx="736449" cy="1035763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4699547" y="3789040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847128" y="3503087"/>
            <a:ext cx="6520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43273" y="3042123"/>
            <a:ext cx="778773" cy="568964"/>
            <a:chOff x="1695837" y="3042123"/>
            <a:chExt cx="778773" cy="568964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695837" y="3042123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23392" y="3431079"/>
            <a:ext cx="144016" cy="1440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85" name="Isosceles Triangle 84"/>
          <p:cNvSpPr/>
          <p:nvPr/>
        </p:nvSpPr>
        <p:spPr bwMode="auto">
          <a:xfrm rot="5400000">
            <a:off x="5888464" y="2643987"/>
            <a:ext cx="2156080" cy="1724191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grpSp>
        <p:nvGrpSpPr>
          <p:cNvPr id="90" name="Group 89"/>
          <p:cNvGrpSpPr/>
          <p:nvPr/>
        </p:nvGrpSpPr>
        <p:grpSpPr>
          <a:xfrm>
            <a:off x="1499201" y="2060848"/>
            <a:ext cx="1724191" cy="2879642"/>
            <a:chOff x="1499200" y="2060848"/>
            <a:chExt cx="1724191" cy="2879642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91680" y="2060848"/>
              <a:ext cx="726365" cy="90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691680" y="4036150"/>
              <a:ext cx="726365" cy="90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7" name="Isosceles Triangle 86"/>
            <p:cNvSpPr/>
            <p:nvPr/>
          </p:nvSpPr>
          <p:spPr bwMode="auto">
            <a:xfrm rot="5400000">
              <a:off x="1283256" y="2640570"/>
              <a:ext cx="2156080" cy="172419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930574" y="1781415"/>
            <a:ext cx="72828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Put on your “two-port glasses” and look towards the loading inverter!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You will only see the input capacitance of the loading inverter</a:t>
            </a:r>
            <a:endParaRPr lang="en-US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4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pair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37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5795" y="3502665"/>
            <a:ext cx="6121078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 bwMode="auto">
          <a:xfrm rot="5400000">
            <a:off x="1283256" y="2640572"/>
            <a:ext cx="2156080" cy="1724191"/>
          </a:xfrm>
          <a:prstGeom prst="triangl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9" name="Oval 8"/>
          <p:cNvSpPr/>
          <p:nvPr/>
        </p:nvSpPr>
        <p:spPr bwMode="auto">
          <a:xfrm>
            <a:off x="7828601" y="3429000"/>
            <a:ext cx="144016" cy="1440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847128" y="3503087"/>
            <a:ext cx="6520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43273" y="3042123"/>
            <a:ext cx="778773" cy="568964"/>
            <a:chOff x="1695837" y="3042123"/>
            <a:chExt cx="778773" cy="568964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695837" y="3042123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52230" y="3140970"/>
            <a:ext cx="2852178" cy="1395803"/>
            <a:chOff x="3252230" y="3140968"/>
            <a:chExt cx="2852178" cy="1395803"/>
          </a:xfrm>
        </p:grpSpPr>
        <p:grpSp>
          <p:nvGrpSpPr>
            <p:cNvPr id="30" name="Group 29"/>
            <p:cNvGrpSpPr/>
            <p:nvPr/>
          </p:nvGrpSpPr>
          <p:grpSpPr>
            <a:xfrm>
              <a:off x="5440934" y="3140968"/>
              <a:ext cx="663474" cy="673082"/>
              <a:chOff x="5924750" y="4647715"/>
              <a:chExt cx="663474" cy="67308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 flipH="1">
                <a:off x="6048699" y="4798595"/>
                <a:ext cx="403305" cy="405731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Arc 4"/>
              <p:cNvSpPr>
                <a:spLocks/>
              </p:cNvSpPr>
              <p:nvPr/>
            </p:nvSpPr>
            <p:spPr bwMode="auto">
              <a:xfrm flipH="1" flipV="1">
                <a:off x="6048699" y="4692569"/>
                <a:ext cx="539525" cy="31411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Arc 5"/>
              <p:cNvSpPr>
                <a:spLocks/>
              </p:cNvSpPr>
              <p:nvPr/>
            </p:nvSpPr>
            <p:spPr bwMode="auto">
              <a:xfrm flipH="1">
                <a:off x="6048699" y="5006683"/>
                <a:ext cx="539525" cy="31411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Arc 3"/>
              <p:cNvSpPr>
                <a:spLocks/>
              </p:cNvSpPr>
              <p:nvPr/>
            </p:nvSpPr>
            <p:spPr bwMode="auto">
              <a:xfrm flipH="1" flipV="1">
                <a:off x="5924750" y="4647715"/>
                <a:ext cx="230186" cy="21753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6"/>
              <p:cNvSpPr>
                <a:spLocks noChangeAspect="1" noChangeArrowheads="1"/>
              </p:cNvSpPr>
              <p:nvPr/>
            </p:nvSpPr>
            <p:spPr bwMode="auto">
              <a:xfrm flipH="1">
                <a:off x="6048699" y="4894061"/>
                <a:ext cx="56631" cy="214799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252230" y="3501008"/>
              <a:ext cx="940279" cy="1035763"/>
              <a:chOff x="4965359" y="3469196"/>
              <a:chExt cx="940279" cy="1035763"/>
            </a:xfrm>
          </p:grpSpPr>
          <p:sp>
            <p:nvSpPr>
              <p:cNvPr id="60" name="Rectangle 9"/>
              <p:cNvSpPr>
                <a:spLocks noChangeArrowheads="1"/>
              </p:cNvSpPr>
              <p:nvPr/>
            </p:nvSpPr>
            <p:spPr bwMode="auto">
              <a:xfrm>
                <a:off x="5529129" y="3784188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</a:t>
                </a:r>
                <a:endParaRPr lang="en-US" i="1" dirty="0">
                  <a:latin typeface="Arial" pitchFamily="34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4965359" y="3469196"/>
                <a:ext cx="470637" cy="1035763"/>
                <a:chOff x="5253491" y="4576924"/>
                <a:chExt cx="470637" cy="1035763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23392" y="3431079"/>
            <a:ext cx="144016" cy="1440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85" name="Isosceles Triangle 84"/>
          <p:cNvSpPr/>
          <p:nvPr/>
        </p:nvSpPr>
        <p:spPr bwMode="auto">
          <a:xfrm rot="5400000">
            <a:off x="5888464" y="2643987"/>
            <a:ext cx="2156080" cy="1724191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grpSp>
        <p:nvGrpSpPr>
          <p:cNvPr id="96" name="Group 95"/>
          <p:cNvGrpSpPr/>
          <p:nvPr/>
        </p:nvGrpSpPr>
        <p:grpSpPr>
          <a:xfrm>
            <a:off x="3252231" y="3501010"/>
            <a:ext cx="940279" cy="1035763"/>
            <a:chOff x="3223392" y="1590117"/>
            <a:chExt cx="940279" cy="1035763"/>
          </a:xfrm>
        </p:grpSpPr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</p:txBody>
        </p:sp>
      </p:grpSp>
      <p:sp>
        <p:nvSpPr>
          <p:cNvPr id="83" name="Rectangle 30"/>
          <p:cNvSpPr>
            <a:spLocks noChangeArrowheads="1"/>
          </p:cNvSpPr>
          <p:nvPr/>
        </p:nvSpPr>
        <p:spPr bwMode="auto">
          <a:xfrm>
            <a:off x="930574" y="1484786"/>
            <a:ext cx="7282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Have your “two-port glasses” on and look towards the driving inverter!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You will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see a voltage source with a certain source resistance, and you will see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parasitic capacitance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of the loading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</a:rPr>
              <a:t>inverter</a:t>
            </a:r>
            <a:endParaRPr lang="en-US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3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pair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38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5795" y="3502665"/>
            <a:ext cx="6121078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 bwMode="auto">
          <a:xfrm rot="5400000">
            <a:off x="1283256" y="2640572"/>
            <a:ext cx="2156080" cy="1724191"/>
          </a:xfrm>
          <a:prstGeom prst="triangl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9" name="Oval 8"/>
          <p:cNvSpPr/>
          <p:nvPr/>
        </p:nvSpPr>
        <p:spPr bwMode="auto">
          <a:xfrm>
            <a:off x="7828601" y="3429000"/>
            <a:ext cx="144016" cy="1440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847128" y="3503087"/>
            <a:ext cx="6520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43273" y="3042123"/>
            <a:ext cx="778773" cy="568964"/>
            <a:chOff x="1695837" y="3042123"/>
            <a:chExt cx="778773" cy="568964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695837" y="3042123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23392" y="3431079"/>
            <a:ext cx="144016" cy="1440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85" name="Isosceles Triangle 84"/>
          <p:cNvSpPr/>
          <p:nvPr/>
        </p:nvSpPr>
        <p:spPr bwMode="auto">
          <a:xfrm rot="5400000">
            <a:off x="5888464" y="2643987"/>
            <a:ext cx="2156080" cy="1724191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109" name="Rectangle 108"/>
          <p:cNvSpPr/>
          <p:nvPr/>
        </p:nvSpPr>
        <p:spPr>
          <a:xfrm>
            <a:off x="467545" y="141451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 an ideal inverter the time constant tau is really what the name says, a constant;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It is independent of inverter size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(as long as W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/W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=2).</a:t>
            </a:r>
            <a:endParaRPr lang="sv-SE" dirty="0"/>
          </a:p>
        </p:txBody>
      </p:sp>
      <p:grpSp>
        <p:nvGrpSpPr>
          <p:cNvPr id="37" name="Group 36"/>
          <p:cNvGrpSpPr/>
          <p:nvPr/>
        </p:nvGrpSpPr>
        <p:grpSpPr>
          <a:xfrm>
            <a:off x="5223148" y="3501010"/>
            <a:ext cx="736449" cy="1035763"/>
            <a:chOff x="4699547" y="3469196"/>
            <a:chExt cx="736449" cy="1035763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699547" y="3789040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52231" y="3501010"/>
            <a:ext cx="940279" cy="1035763"/>
            <a:chOff x="3223392" y="1590117"/>
            <a:chExt cx="940279" cy="103576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39552" y="4869160"/>
            <a:ext cx="7763580" cy="1584028"/>
            <a:chOff x="539552" y="4869160"/>
            <a:chExt cx="7763580" cy="1584028"/>
          </a:xfrm>
        </p:grpSpPr>
        <p:sp>
          <p:nvSpPr>
            <p:cNvPr id="66" name="Rectangle 65"/>
            <p:cNvSpPr/>
            <p:nvPr/>
          </p:nvSpPr>
          <p:spPr>
            <a:xfrm>
              <a:off x="539552" y="4869160"/>
              <a:ext cx="194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Propagation delay:</a:t>
              </a:r>
              <a:endParaRPr lang="sv-SE" dirty="0"/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615280"/>
                </p:ext>
              </p:extLst>
            </p:nvPr>
          </p:nvGraphicFramePr>
          <p:xfrm>
            <a:off x="1763688" y="5157192"/>
            <a:ext cx="6393886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9" name="Equation" r:id="rId3" imgW="3746160" imgH="253800" progId="Equation.DSMT4">
                    <p:embed/>
                  </p:oleObj>
                </mc:Choice>
                <mc:Fallback>
                  <p:oleObj name="Equation" r:id="rId3" imgW="3746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5157192"/>
                          <a:ext cx="6393886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8" name="Group 67"/>
            <p:cNvGrpSpPr/>
            <p:nvPr/>
          </p:nvGrpSpPr>
          <p:grpSpPr>
            <a:xfrm>
              <a:off x="1100281" y="5589240"/>
              <a:ext cx="7202851" cy="863948"/>
              <a:chOff x="1100281" y="5589240"/>
              <a:chExt cx="7202850" cy="86394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100281" y="5589240"/>
                <a:ext cx="7202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</a:rPr>
                  <a:t>All delay calculations are made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wrt</a:t>
                </a: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</a:rPr>
                  <a:t> to this technology time constant tau (𝜏) </a:t>
                </a:r>
                <a:endParaRPr lang="sv-SE" dirty="0"/>
              </a:p>
            </p:txBody>
          </p:sp>
          <p:graphicFrame>
            <p:nvGraphicFramePr>
              <p:cNvPr id="76" name="Object 7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439245"/>
                  </p:ext>
                </p:extLst>
              </p:nvPr>
            </p:nvGraphicFramePr>
            <p:xfrm>
              <a:off x="1763713" y="6021388"/>
              <a:ext cx="5741986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20" name="Equation" r:id="rId5" imgW="3365280" imgH="253800" progId="Equation.3">
                      <p:embed/>
                    </p:oleObj>
                  </mc:Choice>
                  <mc:Fallback>
                    <p:oleObj name="Equation" r:id="rId5" imgW="336528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713" y="6021388"/>
                            <a:ext cx="5741986" cy="431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21600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pair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39</a:t>
            </a:fld>
            <a:endParaRPr lang="sv-SE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5795" y="3502665"/>
            <a:ext cx="378380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43273" y="3042123"/>
            <a:ext cx="778773" cy="568964"/>
            <a:chOff x="1695837" y="3042123"/>
            <a:chExt cx="778773" cy="568964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695837" y="3042123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4869160"/>
            <a:ext cx="7763580" cy="1584076"/>
            <a:chOff x="539552" y="4869160"/>
            <a:chExt cx="7763580" cy="1584076"/>
          </a:xfrm>
        </p:grpSpPr>
        <p:sp>
          <p:nvSpPr>
            <p:cNvPr id="91" name="Rectangle 90"/>
            <p:cNvSpPr/>
            <p:nvPr/>
          </p:nvSpPr>
          <p:spPr>
            <a:xfrm>
              <a:off x="539552" y="4869160"/>
              <a:ext cx="194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Propagation delay:</a:t>
              </a:r>
              <a:endParaRPr lang="sv-SE" dirty="0"/>
            </a:p>
          </p:txBody>
        </p:sp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5290357"/>
                </p:ext>
              </p:extLst>
            </p:nvPr>
          </p:nvGraphicFramePr>
          <p:xfrm>
            <a:off x="1763688" y="5157192"/>
            <a:ext cx="6393886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2" name="Equation" r:id="rId3" imgW="3746160" imgH="253800" progId="Equation.DSMT4">
                    <p:embed/>
                  </p:oleObj>
                </mc:Choice>
                <mc:Fallback>
                  <p:oleObj name="Equation" r:id="rId3" imgW="3746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5157192"/>
                          <a:ext cx="6393886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1100281" y="5589240"/>
              <a:ext cx="7202851" cy="863996"/>
              <a:chOff x="1100281" y="5589240"/>
              <a:chExt cx="7202850" cy="86399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100281" y="5589240"/>
                <a:ext cx="7202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</a:rPr>
                  <a:t>All delay calculations are made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wrt</a:t>
                </a: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</a:rPr>
                  <a:t> to this technology time constant tau (𝜏) </a:t>
                </a:r>
                <a:endParaRPr lang="sv-SE" dirty="0"/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823147"/>
                  </p:ext>
                </p:extLst>
              </p:nvPr>
            </p:nvGraphicFramePr>
            <p:xfrm>
              <a:off x="1763688" y="6021288"/>
              <a:ext cx="5741229" cy="4319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93" name="Equation" r:id="rId5" imgW="3365280" imgH="253800" progId="Equation.DSMT4">
                      <p:embed/>
                    </p:oleObj>
                  </mc:Choice>
                  <mc:Fallback>
                    <p:oleObj name="Equation" r:id="rId5" imgW="336528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688" y="6021288"/>
                            <a:ext cx="5741229" cy="4319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9" name="Rectangle 108"/>
          <p:cNvSpPr/>
          <p:nvPr/>
        </p:nvSpPr>
        <p:spPr>
          <a:xfrm>
            <a:off x="467545" y="141451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Equivalent electrical circuit for propagation delay calculations</a:t>
            </a:r>
            <a:endParaRPr lang="sv-SE" dirty="0"/>
          </a:p>
        </p:txBody>
      </p:sp>
      <p:grpSp>
        <p:nvGrpSpPr>
          <p:cNvPr id="37" name="Group 36"/>
          <p:cNvGrpSpPr/>
          <p:nvPr/>
        </p:nvGrpSpPr>
        <p:grpSpPr>
          <a:xfrm>
            <a:off x="5223148" y="3501010"/>
            <a:ext cx="736449" cy="1035763"/>
            <a:chOff x="4699547" y="3469196"/>
            <a:chExt cx="736449" cy="1035763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699547" y="3789040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52231" y="3501010"/>
            <a:ext cx="940279" cy="1035763"/>
            <a:chOff x="3223392" y="1590117"/>
            <a:chExt cx="940279" cy="103576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6156177" y="3308853"/>
            <a:ext cx="576064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9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36127" y="1844728"/>
            <a:ext cx="1517011" cy="1873131"/>
            <a:chOff x="4936127" y="1844728"/>
            <a:chExt cx="1517011" cy="1873131"/>
          </a:xfrm>
        </p:grpSpPr>
        <p:sp>
          <p:nvSpPr>
            <p:cNvPr id="77" name="Rectangle 76"/>
            <p:cNvSpPr/>
            <p:nvPr/>
          </p:nvSpPr>
          <p:spPr bwMode="auto">
            <a:xfrm>
              <a:off x="4936127" y="1844728"/>
              <a:ext cx="1517011" cy="187200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78" name="Freeform 77"/>
            <p:cNvSpPr>
              <a:spLocks noChangeAspect="1"/>
            </p:cNvSpPr>
            <p:nvPr/>
          </p:nvSpPr>
          <p:spPr>
            <a:xfrm rot="10800000">
              <a:off x="4986169" y="1848362"/>
              <a:ext cx="1349977" cy="900000"/>
            </a:xfrm>
            <a:custGeom>
              <a:avLst/>
              <a:gdLst>
                <a:gd name="connsiteX0" fmla="*/ 0 w 1424539"/>
                <a:gd name="connsiteY0" fmla="*/ 1135781 h 1145406"/>
                <a:gd name="connsiteX1" fmla="*/ 1414913 w 1424539"/>
                <a:gd name="connsiteY1" fmla="*/ 0 h 1145406"/>
                <a:gd name="connsiteX2" fmla="*/ 1424539 w 1424539"/>
                <a:gd name="connsiteY2" fmla="*/ 1145406 h 1145406"/>
                <a:gd name="connsiteX3" fmla="*/ 0 w 1424539"/>
                <a:gd name="connsiteY3" fmla="*/ 1135781 h 1145406"/>
                <a:gd name="connsiteX0" fmla="*/ 0 w 1434865"/>
                <a:gd name="connsiteY0" fmla="*/ 1135781 h 1145406"/>
                <a:gd name="connsiteX1" fmla="*/ 1434445 w 1434865"/>
                <a:gd name="connsiteY1" fmla="*/ 0 h 1145406"/>
                <a:gd name="connsiteX2" fmla="*/ 1424539 w 1434865"/>
                <a:gd name="connsiteY2" fmla="*/ 1145406 h 1145406"/>
                <a:gd name="connsiteX3" fmla="*/ 0 w 1434865"/>
                <a:gd name="connsiteY3" fmla="*/ 1135781 h 1145406"/>
                <a:gd name="connsiteX0" fmla="*/ 0 w 1434865"/>
                <a:gd name="connsiteY0" fmla="*/ 1135781 h 1145406"/>
                <a:gd name="connsiteX1" fmla="*/ 1434445 w 1434865"/>
                <a:gd name="connsiteY1" fmla="*/ 0 h 1145406"/>
                <a:gd name="connsiteX2" fmla="*/ 1424539 w 1434865"/>
                <a:gd name="connsiteY2" fmla="*/ 1145406 h 1145406"/>
                <a:gd name="connsiteX3" fmla="*/ 0 w 1434865"/>
                <a:gd name="connsiteY3" fmla="*/ 1135781 h 1145406"/>
                <a:gd name="connsiteX0" fmla="*/ 0 w 1434865"/>
                <a:gd name="connsiteY0" fmla="*/ 1135781 h 1145406"/>
                <a:gd name="connsiteX1" fmla="*/ 1434445 w 1434865"/>
                <a:gd name="connsiteY1" fmla="*/ 0 h 1145406"/>
                <a:gd name="connsiteX2" fmla="*/ 1424539 w 1434865"/>
                <a:gd name="connsiteY2" fmla="*/ 1145406 h 1145406"/>
                <a:gd name="connsiteX3" fmla="*/ 0 w 1434865"/>
                <a:gd name="connsiteY3" fmla="*/ 1135781 h 1145406"/>
                <a:gd name="connsiteX0" fmla="*/ 0 w 1425589"/>
                <a:gd name="connsiteY0" fmla="*/ 1126211 h 1135836"/>
                <a:gd name="connsiteX1" fmla="*/ 1424679 w 1425589"/>
                <a:gd name="connsiteY1" fmla="*/ 0 h 1135836"/>
                <a:gd name="connsiteX2" fmla="*/ 1424539 w 1425589"/>
                <a:gd name="connsiteY2" fmla="*/ 1135836 h 1135836"/>
                <a:gd name="connsiteX3" fmla="*/ 0 w 1425589"/>
                <a:gd name="connsiteY3" fmla="*/ 1126211 h 1135836"/>
                <a:gd name="connsiteX0" fmla="*/ 0 w 1425589"/>
                <a:gd name="connsiteY0" fmla="*/ 1135781 h 1135836"/>
                <a:gd name="connsiteX1" fmla="*/ 1424679 w 1425589"/>
                <a:gd name="connsiteY1" fmla="*/ 0 h 1135836"/>
                <a:gd name="connsiteX2" fmla="*/ 1424539 w 1425589"/>
                <a:gd name="connsiteY2" fmla="*/ 1135836 h 1135836"/>
                <a:gd name="connsiteX3" fmla="*/ 0 w 1425589"/>
                <a:gd name="connsiteY3" fmla="*/ 1135781 h 113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589" h="1135836">
                  <a:moveTo>
                    <a:pt x="0" y="1135781"/>
                  </a:moveTo>
                  <a:lnTo>
                    <a:pt x="1424679" y="0"/>
                  </a:lnTo>
                  <a:cubicBezTo>
                    <a:pt x="1427888" y="381802"/>
                    <a:pt x="1421330" y="754034"/>
                    <a:pt x="1424539" y="1135836"/>
                  </a:cubicBezTo>
                  <a:lnTo>
                    <a:pt x="0" y="1135781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sv-SE" dirty="0"/>
            </a:p>
          </p:txBody>
        </p:sp>
        <p:sp>
          <p:nvSpPr>
            <p:cNvPr id="79" name="Freeform 78"/>
            <p:cNvSpPr>
              <a:spLocks noChangeAspect="1"/>
            </p:cNvSpPr>
            <p:nvPr/>
          </p:nvSpPr>
          <p:spPr>
            <a:xfrm>
              <a:off x="5058000" y="2817859"/>
              <a:ext cx="1349977" cy="900000"/>
            </a:xfrm>
            <a:custGeom>
              <a:avLst/>
              <a:gdLst>
                <a:gd name="connsiteX0" fmla="*/ 0 w 1424539"/>
                <a:gd name="connsiteY0" fmla="*/ 1135781 h 1145406"/>
                <a:gd name="connsiteX1" fmla="*/ 1414913 w 1424539"/>
                <a:gd name="connsiteY1" fmla="*/ 0 h 1145406"/>
                <a:gd name="connsiteX2" fmla="*/ 1424539 w 1424539"/>
                <a:gd name="connsiteY2" fmla="*/ 1145406 h 1145406"/>
                <a:gd name="connsiteX3" fmla="*/ 0 w 1424539"/>
                <a:gd name="connsiteY3" fmla="*/ 1135781 h 1145406"/>
                <a:gd name="connsiteX0" fmla="*/ 0 w 1434865"/>
                <a:gd name="connsiteY0" fmla="*/ 1135781 h 1145406"/>
                <a:gd name="connsiteX1" fmla="*/ 1434445 w 1434865"/>
                <a:gd name="connsiteY1" fmla="*/ 0 h 1145406"/>
                <a:gd name="connsiteX2" fmla="*/ 1424539 w 1434865"/>
                <a:gd name="connsiteY2" fmla="*/ 1145406 h 1145406"/>
                <a:gd name="connsiteX3" fmla="*/ 0 w 1434865"/>
                <a:gd name="connsiteY3" fmla="*/ 1135781 h 1145406"/>
                <a:gd name="connsiteX0" fmla="*/ 0 w 1434865"/>
                <a:gd name="connsiteY0" fmla="*/ 1135781 h 1145406"/>
                <a:gd name="connsiteX1" fmla="*/ 1434445 w 1434865"/>
                <a:gd name="connsiteY1" fmla="*/ 0 h 1145406"/>
                <a:gd name="connsiteX2" fmla="*/ 1424539 w 1434865"/>
                <a:gd name="connsiteY2" fmla="*/ 1145406 h 1145406"/>
                <a:gd name="connsiteX3" fmla="*/ 0 w 1434865"/>
                <a:gd name="connsiteY3" fmla="*/ 1135781 h 1145406"/>
                <a:gd name="connsiteX0" fmla="*/ 0 w 1434865"/>
                <a:gd name="connsiteY0" fmla="*/ 1135781 h 1145406"/>
                <a:gd name="connsiteX1" fmla="*/ 1434445 w 1434865"/>
                <a:gd name="connsiteY1" fmla="*/ 0 h 1145406"/>
                <a:gd name="connsiteX2" fmla="*/ 1424539 w 1434865"/>
                <a:gd name="connsiteY2" fmla="*/ 1145406 h 1145406"/>
                <a:gd name="connsiteX3" fmla="*/ 0 w 1434865"/>
                <a:gd name="connsiteY3" fmla="*/ 1135781 h 1145406"/>
                <a:gd name="connsiteX0" fmla="*/ 0 w 1425589"/>
                <a:gd name="connsiteY0" fmla="*/ 1126211 h 1135836"/>
                <a:gd name="connsiteX1" fmla="*/ 1424679 w 1425589"/>
                <a:gd name="connsiteY1" fmla="*/ 0 h 1135836"/>
                <a:gd name="connsiteX2" fmla="*/ 1424539 w 1425589"/>
                <a:gd name="connsiteY2" fmla="*/ 1135836 h 1135836"/>
                <a:gd name="connsiteX3" fmla="*/ 0 w 1425589"/>
                <a:gd name="connsiteY3" fmla="*/ 1126211 h 1135836"/>
                <a:gd name="connsiteX0" fmla="*/ 0 w 1425589"/>
                <a:gd name="connsiteY0" fmla="*/ 1135781 h 1135836"/>
                <a:gd name="connsiteX1" fmla="*/ 1424679 w 1425589"/>
                <a:gd name="connsiteY1" fmla="*/ 0 h 1135836"/>
                <a:gd name="connsiteX2" fmla="*/ 1424539 w 1425589"/>
                <a:gd name="connsiteY2" fmla="*/ 1135836 h 1135836"/>
                <a:gd name="connsiteX3" fmla="*/ 0 w 1425589"/>
                <a:gd name="connsiteY3" fmla="*/ 1135781 h 113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589" h="1135836">
                  <a:moveTo>
                    <a:pt x="0" y="1135781"/>
                  </a:moveTo>
                  <a:lnTo>
                    <a:pt x="1424679" y="0"/>
                  </a:lnTo>
                  <a:cubicBezTo>
                    <a:pt x="1427888" y="381802"/>
                    <a:pt x="1421330" y="754034"/>
                    <a:pt x="1424539" y="1135836"/>
                  </a:cubicBezTo>
                  <a:lnTo>
                    <a:pt x="0" y="1135781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sv-SE" dirty="0"/>
            </a:p>
          </p:txBody>
        </p:sp>
      </p:grpSp>
      <p:sp>
        <p:nvSpPr>
          <p:cNvPr id="101" name="Content Placeholder 2"/>
          <p:cNvSpPr txBox="1">
            <a:spLocks/>
          </p:cNvSpPr>
          <p:nvPr/>
        </p:nvSpPr>
        <p:spPr>
          <a:xfrm>
            <a:off x="4626948" y="4608001"/>
            <a:ext cx="4193524" cy="8252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sv-SE" sz="2000" dirty="0" smtClean="0"/>
              <a:t>. . . and saturation currents are equal: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sv-SE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Voltage Transfer Characteristic </a:t>
            </a:r>
            <a:r>
              <a:rPr lang="sv-SE" dirty="0" smtClean="0"/>
              <a:t>- VTC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2017-09-05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IC Design - Lecture 3: The Inverter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6:3</a:t>
            </a:r>
            <a:endParaRPr lang="sv-SE" dirty="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 flipV="1">
            <a:off x="4582253" y="1511774"/>
            <a:ext cx="0" cy="433827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V="1">
            <a:off x="1403648" y="3742887"/>
            <a:ext cx="60493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Rectangle 37"/>
          <p:cNvSpPr/>
          <p:nvPr/>
        </p:nvSpPr>
        <p:spPr>
          <a:xfrm>
            <a:off x="7350804" y="3545792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IN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85266" y="1210996"/>
            <a:ext cx="750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OUT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66428" y="1680957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DD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0000" y="1844728"/>
            <a:ext cx="2214247" cy="1873131"/>
            <a:chOff x="4590000" y="2324894"/>
            <a:chExt cx="2214247" cy="1873131"/>
          </a:xfrm>
        </p:grpSpPr>
        <p:sp>
          <p:nvSpPr>
            <p:cNvPr id="47" name="Rectangle 46"/>
            <p:cNvSpPr/>
            <p:nvPr/>
          </p:nvSpPr>
          <p:spPr>
            <a:xfrm>
              <a:off x="4590000" y="2324894"/>
              <a:ext cx="446372" cy="18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 anchorCtr="0"/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NMOS OFF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0800000">
              <a:off x="6327591" y="2326025"/>
              <a:ext cx="476656" cy="18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PMOS OFF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>
            <a:off x="4572000" y="1865623"/>
            <a:ext cx="475676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711540" y="3327907"/>
            <a:ext cx="3716794" cy="2861391"/>
            <a:chOff x="4395429" y="1556792"/>
            <a:chExt cx="3716794" cy="2861391"/>
          </a:xfrm>
        </p:grpSpPr>
        <p:sp>
          <p:nvSpPr>
            <p:cNvPr id="83" name="Rectangle 82"/>
            <p:cNvSpPr/>
            <p:nvPr/>
          </p:nvSpPr>
          <p:spPr bwMode="auto">
            <a:xfrm>
              <a:off x="5213954" y="3140968"/>
              <a:ext cx="1457793" cy="10611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 flipH="1" flipV="1">
              <a:off x="4582253" y="1971046"/>
              <a:ext cx="0" cy="2322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7476369" y="3949278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87" name="Text Box 10"/>
            <p:cNvSpPr txBox="1">
              <a:spLocks noChangeArrowheads="1"/>
            </p:cNvSpPr>
            <p:nvPr/>
          </p:nvSpPr>
          <p:spPr bwMode="auto">
            <a:xfrm>
              <a:off x="4395429" y="1556792"/>
              <a:ext cx="586690" cy="71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V="1">
              <a:off x="4428334" y="4202159"/>
              <a:ext cx="30246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" name="Line 4"/>
            <p:cNvSpPr>
              <a:spLocks noChangeShapeType="1"/>
            </p:cNvSpPr>
            <p:nvPr/>
          </p:nvSpPr>
          <p:spPr bwMode="auto">
            <a:xfrm flipV="1">
              <a:off x="4583565" y="3122159"/>
              <a:ext cx="648339" cy="108000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90" name="Group 89"/>
            <p:cNvGrpSpPr/>
            <p:nvPr/>
          </p:nvGrpSpPr>
          <p:grpSpPr>
            <a:xfrm flipV="1">
              <a:off x="4582800" y="3122159"/>
              <a:ext cx="2737286" cy="1080000"/>
              <a:chOff x="1846496" y="4885404"/>
              <a:chExt cx="2737286" cy="1080000"/>
            </a:xfrm>
          </p:grpSpPr>
          <p:sp>
            <p:nvSpPr>
              <p:cNvPr id="93" name="Line 4"/>
              <p:cNvSpPr>
                <a:spLocks noChangeShapeType="1"/>
              </p:cNvSpPr>
              <p:nvPr/>
            </p:nvSpPr>
            <p:spPr bwMode="auto">
              <a:xfrm flipV="1">
                <a:off x="3935443" y="4885404"/>
                <a:ext cx="648339" cy="1080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4" name="Line 4"/>
              <p:cNvSpPr>
                <a:spLocks noChangeShapeType="1"/>
              </p:cNvSpPr>
              <p:nvPr/>
            </p:nvSpPr>
            <p:spPr bwMode="auto">
              <a:xfrm flipV="1">
                <a:off x="1846496" y="5926763"/>
                <a:ext cx="21240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4551706" y="2772000"/>
              <a:ext cx="3145561" cy="56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Saturation: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DSP,N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=I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DSAT,P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>
              <a:off x="5230800" y="3134648"/>
              <a:ext cx="209094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500991"/>
              </p:ext>
            </p:extLst>
          </p:nvPr>
        </p:nvGraphicFramePr>
        <p:xfrm>
          <a:off x="4953812" y="4899124"/>
          <a:ext cx="32242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Equation" r:id="rId3" imgW="2171520" imgH="368280" progId="Equation.DSMT4">
                  <p:embed/>
                </p:oleObj>
              </mc:Choice>
              <mc:Fallback>
                <p:oleObj name="Equation" r:id="rId3" imgW="2171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812" y="4899124"/>
                        <a:ext cx="32242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94095"/>
              </p:ext>
            </p:extLst>
          </p:nvPr>
        </p:nvGraphicFramePr>
        <p:xfrm>
          <a:off x="5796136" y="5760000"/>
          <a:ext cx="2379789" cy="72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Equation" r:id="rId5" imgW="1384200" imgH="419040" progId="Equation.DSMT4">
                  <p:embed/>
                </p:oleObj>
              </mc:Choice>
              <mc:Fallback>
                <p:oleObj name="Equation" r:id="rId5" imgW="1384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760000"/>
                        <a:ext cx="2379789" cy="7233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000" y="1440000"/>
            <a:ext cx="2304255" cy="2255654"/>
            <a:chOff x="35497" y="1440000"/>
            <a:chExt cx="2304255" cy="225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647697" y="3200864"/>
              <a:ext cx="34247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244665" y="2675897"/>
              <a:ext cx="0" cy="1008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7697" y="2318864"/>
              <a:ext cx="43570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740665" y="2316577"/>
              <a:ext cx="1008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647696" y="2318864"/>
              <a:ext cx="0" cy="88248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8711" y="2771731"/>
              <a:ext cx="158985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70" idx="1"/>
            </p:cNvCxnSpPr>
            <p:nvPr/>
          </p:nvCxnSpPr>
          <p:spPr>
            <a:xfrm>
              <a:off x="1250524" y="2760106"/>
              <a:ext cx="36914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619672" y="2575440"/>
              <a:ext cx="720080" cy="369332"/>
            </a:xfrm>
            <a:prstGeom prst="rect">
              <a:avLst/>
            </a:prstGeom>
          </p:spPr>
          <p:txBody>
            <a:bodyPr wrap="square" lIns="0" rIns="108000">
              <a:spAutoFit/>
            </a:bodyPr>
            <a:lstStyle/>
            <a:p>
              <a:r>
                <a:rPr lang="sv-SE" dirty="0" smtClean="0"/>
                <a:t>V</a:t>
              </a:r>
              <a:r>
                <a:rPr lang="sv-SE" baseline="-25000" dirty="0" smtClean="0"/>
                <a:t>SW</a:t>
              </a:r>
              <a:endParaRPr lang="sv-SE" baseline="-25000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50082" y="3695654"/>
              <a:ext cx="20088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44221" y="1778864"/>
              <a:ext cx="206746" cy="609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5497" y="2587065"/>
              <a:ext cx="5760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SW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1081" y="1440000"/>
              <a:ext cx="927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Inverter</a:t>
              </a:r>
              <a:endParaRPr lang="sv-SE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27585" y="2534436"/>
              <a:ext cx="360040" cy="369332"/>
            </a:xfrm>
            <a:prstGeom prst="rect">
              <a:avLst/>
            </a:prstGeom>
          </p:spPr>
          <p:txBody>
            <a:bodyPr wrap="square" lIns="0" rIns="108000">
              <a:spAutoFit/>
            </a:bodyPr>
            <a:lstStyle/>
            <a:p>
              <a:r>
                <a:rPr lang="sv-SE" dirty="0"/>
                <a:t>I</a:t>
              </a:r>
              <a:r>
                <a:rPr lang="sv-SE" baseline="-25000" dirty="0" smtClean="0"/>
                <a:t>DS</a:t>
              </a:r>
              <a:endParaRPr lang="sv-SE" baseline="-250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1115617" y="2651768"/>
              <a:ext cx="0" cy="252000"/>
            </a:xfrm>
            <a:prstGeom prst="straightConnector1">
              <a:avLst/>
            </a:prstGeom>
            <a:ln w="127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4"/>
            <p:cNvSpPr>
              <a:spLocks noChangeAspect="1" noChangeArrowheads="1"/>
            </p:cNvSpPr>
            <p:nvPr/>
          </p:nvSpPr>
          <p:spPr bwMode="auto">
            <a:xfrm>
              <a:off x="971497" y="2952000"/>
              <a:ext cx="504000" cy="50389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>
              <a:off x="1229039" y="3024000"/>
              <a:ext cx="0" cy="360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4"/>
            <p:cNvSpPr>
              <a:spLocks noChangeAspect="1" noChangeArrowheads="1"/>
            </p:cNvSpPr>
            <p:nvPr/>
          </p:nvSpPr>
          <p:spPr bwMode="auto">
            <a:xfrm>
              <a:off x="971497" y="2061011"/>
              <a:ext cx="504000" cy="50389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07" name="Line 13"/>
            <p:cNvSpPr>
              <a:spLocks noChangeShapeType="1"/>
            </p:cNvSpPr>
            <p:nvPr/>
          </p:nvSpPr>
          <p:spPr bwMode="auto">
            <a:xfrm>
              <a:off x="1229039" y="2132957"/>
              <a:ext cx="0" cy="360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58914"/>
              </p:ext>
            </p:extLst>
          </p:nvPr>
        </p:nvGraphicFramePr>
        <p:xfrm>
          <a:off x="1800000" y="2088000"/>
          <a:ext cx="2050030" cy="44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7" imgW="1688760" imgH="368280" progId="Equation.DSMT4">
                  <p:embed/>
                </p:oleObj>
              </mc:Choice>
              <mc:Fallback>
                <p:oleObj name="Equation" r:id="rId7" imgW="1688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0" y="2088000"/>
                        <a:ext cx="2050030" cy="446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41661"/>
              </p:ext>
            </p:extLst>
          </p:nvPr>
        </p:nvGraphicFramePr>
        <p:xfrm>
          <a:off x="1800000" y="3009530"/>
          <a:ext cx="1815658" cy="47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9" imgW="1396800" imgH="368280" progId="Equation.3">
                  <p:embed/>
                </p:oleObj>
              </mc:Choice>
              <mc:Fallback>
                <p:oleObj name="Equation" r:id="rId9" imgW="13968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0" y="3009530"/>
                        <a:ext cx="1815658" cy="476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07"/>
          <p:cNvSpPr/>
          <p:nvPr/>
        </p:nvSpPr>
        <p:spPr>
          <a:xfrm>
            <a:off x="5285725" y="1477634"/>
            <a:ext cx="750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SW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932000" y="1844728"/>
            <a:ext cx="1521001" cy="1908000"/>
            <a:chOff x="4932000" y="1844728"/>
            <a:chExt cx="1521001" cy="19080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5661157" y="1844728"/>
              <a:ext cx="0" cy="190800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932000" y="1865623"/>
              <a:ext cx="720000" cy="1396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5733001" y="3717859"/>
              <a:ext cx="720000" cy="1396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661157" y="2318864"/>
            <a:ext cx="271944" cy="1009043"/>
            <a:chOff x="5661157" y="2160000"/>
            <a:chExt cx="271944" cy="1328258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5661157" y="2160000"/>
              <a:ext cx="0" cy="13282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Down Arrow 117"/>
            <p:cNvSpPr/>
            <p:nvPr/>
          </p:nvSpPr>
          <p:spPr bwMode="auto">
            <a:xfrm rot="5400000">
              <a:off x="5740015" y="2705232"/>
              <a:ext cx="187635" cy="198536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120" name="Oval 119"/>
          <p:cNvSpPr/>
          <p:nvPr/>
        </p:nvSpPr>
        <p:spPr bwMode="auto">
          <a:xfrm>
            <a:off x="5590548" y="2777768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sv-SE" dirty="0"/>
          </a:p>
        </p:txBody>
      </p:sp>
      <p:sp>
        <p:nvSpPr>
          <p:cNvPr id="64" name="Rectangle 63"/>
          <p:cNvSpPr/>
          <p:nvPr/>
        </p:nvSpPr>
        <p:spPr>
          <a:xfrm>
            <a:off x="6306045" y="1412580"/>
            <a:ext cx="1117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/>
              <a:t>V</a:t>
            </a:r>
            <a:r>
              <a:rPr lang="sv-SE" b="1" baseline="-25000" dirty="0" smtClean="0"/>
              <a:t>DD</a:t>
            </a:r>
            <a:r>
              <a:rPr lang="sv-SE" b="1" dirty="0" smtClean="0"/>
              <a:t>, V</a:t>
            </a:r>
            <a:r>
              <a:rPr lang="sv-SE" b="1" baseline="-25000" dirty="0" smtClean="0"/>
              <a:t>DD</a:t>
            </a:r>
            <a:endParaRPr lang="sv-SE" b="1" dirty="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626948" y="4032000"/>
            <a:ext cx="4337540" cy="6279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None/>
            </a:pPr>
            <a:r>
              <a:rPr lang="sv-SE" sz="2000" dirty="0" smtClean="0"/>
              <a:t>Switching occurs in the </a:t>
            </a:r>
            <a:r>
              <a:rPr lang="sv-SE" sz="2000" b="1" dirty="0" smtClean="0">
                <a:solidFill>
                  <a:srgbClr val="00B050"/>
                </a:solidFill>
              </a:rPr>
              <a:t>green region </a:t>
            </a:r>
            <a:r>
              <a:rPr lang="sv-SE" sz="2000" dirty="0" smtClean="0"/>
              <a:t>where both MOSFETs are saturated . . .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453138" y="3689808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DD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6327590" y="3717859"/>
            <a:ext cx="475676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10469" y="2510413"/>
            <a:ext cx="1821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Switching means:</a:t>
            </a:r>
          </a:p>
          <a:p>
            <a:r>
              <a:rPr lang="sv-SE" i="1" dirty="0" smtClean="0"/>
              <a:t>V</a:t>
            </a:r>
            <a:r>
              <a:rPr lang="sv-SE" i="1" baseline="-25000" dirty="0" smtClean="0"/>
              <a:t>IN</a:t>
            </a:r>
            <a:r>
              <a:rPr lang="sv-SE" i="1" dirty="0" smtClean="0"/>
              <a:t>=V</a:t>
            </a:r>
            <a:r>
              <a:rPr lang="sv-SE" i="1" baseline="-25000" dirty="0" smtClean="0"/>
              <a:t>OUT</a:t>
            </a:r>
            <a:endParaRPr lang="sv-SE" i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626948" y="5472000"/>
            <a:ext cx="336175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Solving for </a:t>
            </a:r>
            <a:r>
              <a:rPr lang="sv-SE" i="1" dirty="0"/>
              <a:t>V</a:t>
            </a:r>
            <a:r>
              <a:rPr lang="sv-SE" i="1" baseline="-25000" dirty="0"/>
              <a:t>IN</a:t>
            </a:r>
            <a:r>
              <a:rPr lang="sv-SE" baseline="-25000" dirty="0"/>
              <a:t> </a:t>
            </a:r>
            <a:r>
              <a:rPr lang="sv-SE" dirty="0"/>
              <a:t>using </a:t>
            </a:r>
            <a:r>
              <a:rPr lang="sv-SE" i="1" dirty="0"/>
              <a:t>x</a:t>
            </a:r>
            <a:r>
              <a:rPr lang="sv-SE" dirty="0"/>
              <a:t>=</a:t>
            </a:r>
            <a:r>
              <a:rPr lang="sv-SE" i="1" dirty="0"/>
              <a:t>k</a:t>
            </a:r>
            <a:r>
              <a:rPr lang="sv-SE" i="1" baseline="-25000" dirty="0"/>
              <a:t>N</a:t>
            </a:r>
            <a:r>
              <a:rPr lang="sv-SE" dirty="0"/>
              <a:t>/</a:t>
            </a:r>
            <a:r>
              <a:rPr lang="sv-SE" i="1" dirty="0"/>
              <a:t>k</a:t>
            </a:r>
            <a:r>
              <a:rPr lang="sv-SE" i="1" baseline="-25000" dirty="0"/>
              <a:t>P</a:t>
            </a:r>
            <a:r>
              <a:rPr lang="sv-SE" dirty="0"/>
              <a:t> yields</a:t>
            </a:r>
            <a:endParaRPr lang="sv-SE" i="1" baseline="-25000" dirty="0"/>
          </a:p>
        </p:txBody>
      </p:sp>
    </p:spTree>
    <p:extLst>
      <p:ext uri="{BB962C8B-B14F-4D97-AF65-F5344CB8AC3E}">
        <p14:creationId xmlns:p14="http://schemas.microsoft.com/office/powerpoint/2010/main" val="72090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20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40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2051720" y="22048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technology time constant tau, 𝜏: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94243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7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41</a:t>
            </a:fld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Go to </a:t>
            </a:r>
            <a:r>
              <a:rPr lang="en-US" dirty="0" err="1" smtClean="0"/>
              <a:t>socrative.com</a:t>
            </a:r>
            <a:endParaRPr lang="en-US" dirty="0" smtClean="0"/>
          </a:p>
          <a:p>
            <a:pPr lvl="1"/>
            <a:r>
              <a:rPr lang="en-US" dirty="0" smtClean="0"/>
              <a:t>Select Student login</a:t>
            </a:r>
          </a:p>
          <a:p>
            <a:pPr lvl="1"/>
            <a:r>
              <a:rPr lang="en-US" dirty="0" smtClean="0"/>
              <a:t>Go to room: “MCC0922018”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5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240"/>
            <a:ext cx="8229600" cy="1143000"/>
          </a:xfrm>
        </p:spPr>
        <p:txBody>
          <a:bodyPr/>
          <a:lstStyle/>
          <a:p>
            <a:r>
              <a:rPr lang="sv-SE" dirty="0" smtClean="0"/>
              <a:t>Inverter FO4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2018-09-13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42</a:t>
            </a:fld>
            <a:endParaRPr lang="sv-SE"/>
          </a:p>
        </p:txBody>
      </p:sp>
      <p:sp>
        <p:nvSpPr>
          <p:cNvPr id="91" name="Rectangle 90"/>
          <p:cNvSpPr/>
          <p:nvPr/>
        </p:nvSpPr>
        <p:spPr>
          <a:xfrm>
            <a:off x="467544" y="4941168"/>
            <a:ext cx="479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The FO4 propagation delay in our 65 nm process:</a:t>
            </a:r>
            <a:endParaRPr lang="sv-SE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105825"/>
              </p:ext>
            </p:extLst>
          </p:nvPr>
        </p:nvGraphicFramePr>
        <p:xfrm>
          <a:off x="1475656" y="5517232"/>
          <a:ext cx="645925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4" imgW="3619500" imgH="444500" progId="Equation.3">
                  <p:embed/>
                </p:oleObj>
              </mc:Choice>
              <mc:Fallback>
                <p:oleObj name="Equation" r:id="rId4" imgW="3619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517232"/>
                        <a:ext cx="6459256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477087" y="1493830"/>
            <a:ext cx="6189829" cy="3710271"/>
            <a:chOff x="1477086" y="1493828"/>
            <a:chExt cx="6189829" cy="3710271"/>
          </a:xfrm>
        </p:grpSpPr>
        <p:grpSp>
          <p:nvGrpSpPr>
            <p:cNvPr id="96" name="Group 95"/>
            <p:cNvGrpSpPr/>
            <p:nvPr/>
          </p:nvGrpSpPr>
          <p:grpSpPr>
            <a:xfrm>
              <a:off x="3720982" y="1493828"/>
              <a:ext cx="2381049" cy="1644193"/>
              <a:chOff x="5178009" y="2428041"/>
              <a:chExt cx="3122343" cy="215608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5178009" y="3510386"/>
                <a:ext cx="3122343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 bwMode="auto">
              <a:xfrm>
                <a:off x="7828600" y="34290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99" name="Isosceles Triangle 98"/>
              <p:cNvSpPr/>
              <p:nvPr/>
            </p:nvSpPr>
            <p:spPr bwMode="auto">
              <a:xfrm rot="5400000">
                <a:off x="5888464" y="2643985"/>
                <a:ext cx="2156080" cy="1724191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v-SE" dirty="0" smtClean="0"/>
                  <a:t>X1</a:t>
                </a:r>
                <a:endParaRPr lang="sv-SE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333377" y="3559906"/>
              <a:ext cx="2333538" cy="1644193"/>
              <a:chOff x="5167936" y="2428041"/>
              <a:chExt cx="3060040" cy="215608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5167936" y="3510386"/>
                <a:ext cx="306004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 bwMode="auto">
              <a:xfrm>
                <a:off x="7828600" y="34290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95" name="Isosceles Triangle 94"/>
              <p:cNvSpPr/>
              <p:nvPr/>
            </p:nvSpPr>
            <p:spPr bwMode="auto">
              <a:xfrm rot="5400000">
                <a:off x="5888464" y="2643985"/>
                <a:ext cx="2156080" cy="1724191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v-SE" dirty="0" smtClean="0"/>
                  <a:t>X1</a:t>
                </a:r>
                <a:endParaRPr lang="sv-SE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477086" y="1878719"/>
              <a:ext cx="5699341" cy="2951379"/>
              <a:chOff x="1477086" y="1878719"/>
              <a:chExt cx="5699341" cy="295137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4262709" y="2187255"/>
                <a:ext cx="2341371" cy="1644193"/>
                <a:chOff x="5168312" y="2428041"/>
                <a:chExt cx="3070311" cy="215608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168312" y="3497496"/>
                  <a:ext cx="3070311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/>
                <p:cNvSpPr/>
                <p:nvPr/>
              </p:nvSpPr>
              <p:spPr bwMode="auto">
                <a:xfrm>
                  <a:off x="7828600" y="342900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78" name="Isosceles Triangle 77"/>
                <p:cNvSpPr/>
                <p:nvPr/>
              </p:nvSpPr>
              <p:spPr bwMode="auto">
                <a:xfrm rot="5400000">
                  <a:off x="5888464" y="2643985"/>
                  <a:ext cx="2156080" cy="1724191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sv-SE" dirty="0" smtClean="0"/>
                    <a:t>X1</a:t>
                  </a:r>
                  <a:endParaRPr lang="sv-SE" dirty="0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2490306" y="3691578"/>
                <a:ext cx="3584498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Isosceles Triangle 5"/>
              <p:cNvSpPr/>
              <p:nvPr/>
            </p:nvSpPr>
            <p:spPr bwMode="auto">
              <a:xfrm rot="5400000">
                <a:off x="1809670" y="3034158"/>
                <a:ext cx="1644193" cy="131484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43" name="Line 35"/>
              <p:cNvSpPr>
                <a:spLocks noChangeShapeType="1"/>
              </p:cNvSpPr>
              <p:nvPr/>
            </p:nvSpPr>
            <p:spPr bwMode="auto">
              <a:xfrm flipV="1">
                <a:off x="1477086" y="3691900"/>
                <a:ext cx="497260" cy="0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163772" y="3607974"/>
                <a:ext cx="329436" cy="247077"/>
                <a:chOff x="1948961" y="4746992"/>
                <a:chExt cx="432000" cy="324000"/>
              </a:xfrm>
            </p:grpSpPr>
            <p:sp>
              <p:nvSpPr>
                <p:cNvPr id="4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948961" y="4860040"/>
                  <a:ext cx="432000" cy="1875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46" name="Line 15"/>
                <p:cNvSpPr>
                  <a:spLocks noChangeShapeType="1"/>
                </p:cNvSpPr>
                <p:nvPr/>
              </p:nvSpPr>
              <p:spPr bwMode="auto">
                <a:xfrm>
                  <a:off x="2236993" y="4746992"/>
                  <a:ext cx="0" cy="324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465505" y="3340376"/>
                <a:ext cx="593880" cy="433883"/>
                <a:chOff x="1695837" y="3042123"/>
                <a:chExt cx="778773" cy="568964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1970610" y="3395087"/>
                  <a:ext cx="504000" cy="21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bIns="36000" rtlCol="0" anchor="ctr"/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9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695837" y="3042123"/>
                  <a:ext cx="765516" cy="352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dirty="0" err="1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R</a:t>
                  </a:r>
                  <a:r>
                    <a:rPr lang="en-US" i="1" baseline="-30000" dirty="0" err="1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eff</a:t>
                  </a:r>
                  <a:endParaRPr lang="en-US" i="1" dirty="0">
                    <a:latin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3427241" y="3690314"/>
                <a:ext cx="640703" cy="576561"/>
                <a:chOff x="4965359" y="3469196"/>
                <a:chExt cx="1150990" cy="1035763"/>
              </a:xfrm>
            </p:grpSpPr>
            <p:sp>
              <p:nvSpPr>
                <p:cNvPr id="60" name="Rectangle 9"/>
                <p:cNvSpPr>
                  <a:spLocks noChangeArrowheads="1"/>
                </p:cNvSpPr>
                <p:nvPr/>
              </p:nvSpPr>
              <p:spPr bwMode="auto">
                <a:xfrm>
                  <a:off x="5502747" y="3826463"/>
                  <a:ext cx="613602" cy="430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C</a:t>
                  </a:r>
                  <a:r>
                    <a:rPr lang="en-US" i="1" baseline="-30000" dirty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</a:t>
                  </a:r>
                  <a:endParaRPr lang="en-US" i="1" dirty="0">
                    <a:latin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4965359" y="3469196"/>
                  <a:ext cx="470637" cy="1035763"/>
                  <a:chOff x="5253491" y="4576924"/>
                  <a:chExt cx="470637" cy="1035763"/>
                </a:xfrm>
              </p:grpSpPr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5253491" y="5044155"/>
                    <a:ext cx="470637" cy="110625"/>
                    <a:chOff x="5201109" y="5044155"/>
                    <a:chExt cx="470637" cy="110625"/>
                  </a:xfrm>
                </p:grpSpPr>
                <p:sp>
                  <p:nvSpPr>
                    <p:cNvPr id="66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1109" y="5044155"/>
                      <a:ext cx="47063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1109" y="5154780"/>
                      <a:ext cx="47063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3" name="Line 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88809" y="4576924"/>
                    <a:ext cx="0" cy="4579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Line 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88809" y="5154780"/>
                    <a:ext cx="0" cy="4579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416809" y="5612687"/>
                    <a:ext cx="14400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2202317" y="3800218"/>
                <a:ext cx="109812" cy="658873"/>
                <a:chOff x="1466840" y="3443019"/>
                <a:chExt cx="144000" cy="864000"/>
              </a:xfrm>
            </p:grpSpPr>
            <p:sp>
              <p:nvSpPr>
                <p:cNvPr id="4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538840" y="3443019"/>
                  <a:ext cx="0" cy="864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Line 31"/>
                <p:cNvSpPr>
                  <a:spLocks noChangeShapeType="1"/>
                </p:cNvSpPr>
                <p:nvPr/>
              </p:nvSpPr>
              <p:spPr bwMode="auto">
                <a:xfrm>
                  <a:off x="1466840" y="4302850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202317" y="2920445"/>
                <a:ext cx="109812" cy="690698"/>
                <a:chOff x="1466840" y="3401286"/>
                <a:chExt cx="144000" cy="905733"/>
              </a:xfrm>
            </p:grpSpPr>
            <p:sp>
              <p:nvSpPr>
                <p:cNvPr id="7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538840" y="3443019"/>
                  <a:ext cx="0" cy="864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466840" y="3401286"/>
                  <a:ext cx="144000" cy="108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1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2347698" y="277883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3289187" y="3636988"/>
                <a:ext cx="109824" cy="1098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498095" y="2872087"/>
                <a:ext cx="1678332" cy="1644193"/>
                <a:chOff x="6104408" y="2428041"/>
                <a:chExt cx="2200848" cy="215608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236296" y="3510386"/>
                  <a:ext cx="10689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/>
                <p:cNvSpPr/>
                <p:nvPr/>
              </p:nvSpPr>
              <p:spPr bwMode="auto">
                <a:xfrm>
                  <a:off x="7828600" y="3429000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85" name="Isosceles Triangle 84"/>
                <p:cNvSpPr/>
                <p:nvPr/>
              </p:nvSpPr>
              <p:spPr bwMode="auto">
                <a:xfrm rot="5400000">
                  <a:off x="5888464" y="2643985"/>
                  <a:ext cx="2156080" cy="1724191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sv-SE" dirty="0" smtClean="0"/>
                    <a:t>X1</a:t>
                  </a:r>
                  <a:endParaRPr lang="sv-SE" dirty="0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974346" y="2592071"/>
                <a:ext cx="1314841" cy="2195969"/>
                <a:chOff x="1499200" y="2060848"/>
                <a:chExt cx="1724191" cy="2879642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91680" y="2060848"/>
                  <a:ext cx="726365" cy="9043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691680" y="4036150"/>
                  <a:ext cx="726365" cy="90434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87" name="Isosceles Triangle 86"/>
                <p:cNvSpPr/>
                <p:nvPr/>
              </p:nvSpPr>
              <p:spPr bwMode="auto">
                <a:xfrm rot="5400000">
                  <a:off x="1283256" y="2640570"/>
                  <a:ext cx="2156080" cy="1724191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sv-SE" dirty="0" smtClean="0"/>
                    <a:t>X1</a:t>
                  </a:r>
                  <a:endParaRPr lang="sv-SE" dirty="0"/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3384108" y="1878719"/>
                <a:ext cx="2196487" cy="2805975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5777804" y="4389434"/>
                <a:ext cx="234356" cy="440664"/>
                <a:chOff x="5253491" y="4576924"/>
                <a:chExt cx="470637" cy="1035763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10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5220072" y="3697529"/>
                <a:ext cx="234356" cy="440664"/>
                <a:chOff x="5253491" y="4576924"/>
                <a:chExt cx="470637" cy="1035763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11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4697684" y="3005483"/>
                <a:ext cx="234356" cy="440664"/>
                <a:chOff x="5253491" y="4576924"/>
                <a:chExt cx="470637" cy="1035763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11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4141262" y="2313578"/>
                <a:ext cx="234356" cy="440664"/>
                <a:chOff x="5253491" y="4576924"/>
                <a:chExt cx="470637" cy="1035763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12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7" name="Rectangle 9"/>
              <p:cNvSpPr>
                <a:spLocks noChangeArrowheads="1"/>
              </p:cNvSpPr>
              <p:nvPr/>
            </p:nvSpPr>
            <p:spPr bwMode="auto">
              <a:xfrm>
                <a:off x="3951883" y="2315924"/>
                <a:ext cx="404093" cy="328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sz="1400" i="1" baseline="-30000" dirty="0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G</a:t>
                </a:r>
                <a:endParaRPr lang="en-US" sz="1400" i="1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4527947" y="3009575"/>
                <a:ext cx="404093" cy="328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sz="1400" i="1" baseline="-30000" dirty="0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G</a:t>
                </a:r>
                <a:endParaRPr lang="en-US" sz="1400" i="1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" name="Rectangle 9"/>
              <p:cNvSpPr>
                <a:spLocks noChangeArrowheads="1"/>
              </p:cNvSpPr>
              <p:nvPr/>
            </p:nvSpPr>
            <p:spPr bwMode="auto">
              <a:xfrm>
                <a:off x="5032003" y="3748706"/>
                <a:ext cx="404093" cy="328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sz="1400" i="1" baseline="-30000" dirty="0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G</a:t>
                </a:r>
                <a:endParaRPr lang="en-US" sz="1400" i="1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0" name="Rectangle 9"/>
              <p:cNvSpPr>
                <a:spLocks noChangeArrowheads="1"/>
              </p:cNvSpPr>
              <p:nvPr/>
            </p:nvSpPr>
            <p:spPr bwMode="auto">
              <a:xfrm>
                <a:off x="5608067" y="4387834"/>
                <a:ext cx="404093" cy="328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sz="1400" i="1" baseline="-30000" dirty="0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G</a:t>
                </a:r>
                <a:endParaRPr lang="en-US" sz="1400" i="1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267744" y="1052736"/>
            <a:ext cx="402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inverter drives 4 identical inverters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FO4 delay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43</a:t>
            </a:fld>
            <a:endParaRPr lang="sv-SE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27813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4563033" cy="504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4437112"/>
            <a:ext cx="544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Normalized delay means </a:t>
            </a:r>
            <a:r>
              <a:rPr lang="en-US" sz="2400" dirty="0" smtClean="0"/>
              <a:t>normalized </a:t>
            </a:r>
            <a:r>
              <a:rPr lang="en-US" sz="2400" dirty="0" smtClean="0"/>
              <a:t>to 𝜏</a:t>
            </a:r>
            <a:endParaRPr lang="en-US" sz="2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092658" y="1268760"/>
            <a:ext cx="1495218" cy="1049025"/>
            <a:chOff x="5178009" y="2428041"/>
            <a:chExt cx="3122343" cy="215608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5178009" y="3510386"/>
              <a:ext cx="3122343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 bwMode="auto">
            <a:xfrm>
              <a:off x="7828600" y="3429000"/>
              <a:ext cx="144016" cy="1440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161" name="Isosceles Triangle 160"/>
            <p:cNvSpPr/>
            <p:nvPr/>
          </p:nvSpPr>
          <p:spPr bwMode="auto">
            <a:xfrm rot="5400000">
              <a:off x="5888464" y="2643985"/>
              <a:ext cx="2156080" cy="172419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dirty="0" smtClean="0"/>
                <a:t>X1</a:t>
              </a:r>
              <a:endParaRPr lang="sv-SE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83568" y="1514327"/>
            <a:ext cx="3578992" cy="1883033"/>
            <a:chOff x="1477086" y="1878719"/>
            <a:chExt cx="5699341" cy="2951379"/>
          </a:xfrm>
        </p:grpSpPr>
        <p:grpSp>
          <p:nvGrpSpPr>
            <p:cNvPr id="85" name="Group 84"/>
            <p:cNvGrpSpPr/>
            <p:nvPr/>
          </p:nvGrpSpPr>
          <p:grpSpPr>
            <a:xfrm>
              <a:off x="4262709" y="2187255"/>
              <a:ext cx="2341371" cy="1644193"/>
              <a:chOff x="5168312" y="2428041"/>
              <a:chExt cx="3070311" cy="215608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5168312" y="3497496"/>
                <a:ext cx="3070311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/>
              <p:nvPr/>
            </p:nvSpPr>
            <p:spPr bwMode="auto">
              <a:xfrm>
                <a:off x="7828600" y="34290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155" name="Isosceles Triangle 154"/>
              <p:cNvSpPr/>
              <p:nvPr/>
            </p:nvSpPr>
            <p:spPr bwMode="auto">
              <a:xfrm rot="5400000">
                <a:off x="5888464" y="2643985"/>
                <a:ext cx="2156080" cy="1724191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v-SE" dirty="0" smtClean="0"/>
                  <a:t>X1</a:t>
                </a:r>
                <a:endParaRPr lang="sv-SE" dirty="0"/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>
              <a:off x="2490306" y="3691578"/>
              <a:ext cx="358449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 bwMode="auto">
            <a:xfrm rot="5400000">
              <a:off x="1809670" y="3034158"/>
              <a:ext cx="1644193" cy="1314841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8" name="Line 35"/>
            <p:cNvSpPr>
              <a:spLocks noChangeShapeType="1"/>
            </p:cNvSpPr>
            <p:nvPr/>
          </p:nvSpPr>
          <p:spPr bwMode="auto">
            <a:xfrm flipV="1">
              <a:off x="1477086" y="3691900"/>
              <a:ext cx="49726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163772" y="3607974"/>
              <a:ext cx="329436" cy="247077"/>
              <a:chOff x="1948961" y="4746992"/>
              <a:chExt cx="432000" cy="324000"/>
            </a:xfrm>
          </p:grpSpPr>
          <p:sp>
            <p:nvSpPr>
              <p:cNvPr id="151" name="Line 16"/>
              <p:cNvSpPr>
                <a:spLocks noChangeShapeType="1"/>
              </p:cNvSpPr>
              <p:nvPr/>
            </p:nvSpPr>
            <p:spPr bwMode="auto">
              <a:xfrm flipH="1">
                <a:off x="1948961" y="4860040"/>
                <a:ext cx="432000" cy="1875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52" name="Line 15"/>
              <p:cNvSpPr>
                <a:spLocks noChangeShapeType="1"/>
              </p:cNvSpPr>
              <p:nvPr/>
            </p:nvSpPr>
            <p:spPr bwMode="auto">
              <a:xfrm>
                <a:off x="2236993" y="4746992"/>
                <a:ext cx="0" cy="32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465505" y="3340376"/>
              <a:ext cx="593880" cy="433883"/>
              <a:chOff x="1695837" y="3042123"/>
              <a:chExt cx="778773" cy="568964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1970610" y="3395087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1695837" y="3042123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r>
                  <a:rPr lang="en-US" i="1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eff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427241" y="3690314"/>
              <a:ext cx="640703" cy="576561"/>
              <a:chOff x="4965359" y="3469196"/>
              <a:chExt cx="1150990" cy="1035763"/>
            </a:xfrm>
          </p:grpSpPr>
          <p:sp>
            <p:nvSpPr>
              <p:cNvPr id="141" name="Rectangle 9"/>
              <p:cNvSpPr>
                <a:spLocks noChangeArrowheads="1"/>
              </p:cNvSpPr>
              <p:nvPr/>
            </p:nvSpPr>
            <p:spPr bwMode="auto">
              <a:xfrm>
                <a:off x="5502747" y="3826463"/>
                <a:ext cx="613602" cy="430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4965359" y="3469196"/>
                <a:ext cx="470637" cy="1035763"/>
                <a:chOff x="5253491" y="4576924"/>
                <a:chExt cx="470637" cy="1035763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14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2202317" y="3800218"/>
              <a:ext cx="109812" cy="658873"/>
              <a:chOff x="1466840" y="3443019"/>
              <a:chExt cx="144000" cy="864000"/>
            </a:xfrm>
          </p:grpSpPr>
          <p:sp>
            <p:nvSpPr>
              <p:cNvPr id="139" name="Line 43"/>
              <p:cNvSpPr>
                <a:spLocks noChangeShapeType="1"/>
              </p:cNvSpPr>
              <p:nvPr/>
            </p:nvSpPr>
            <p:spPr bwMode="auto">
              <a:xfrm flipH="1">
                <a:off x="1538840" y="3443019"/>
                <a:ext cx="0" cy="86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Line 31"/>
              <p:cNvSpPr>
                <a:spLocks noChangeShapeType="1"/>
              </p:cNvSpPr>
              <p:nvPr/>
            </p:nvSpPr>
            <p:spPr bwMode="auto">
              <a:xfrm>
                <a:off x="1466840" y="4302850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202317" y="2920445"/>
              <a:ext cx="109812" cy="690698"/>
              <a:chOff x="1466840" y="3401286"/>
              <a:chExt cx="144000" cy="905733"/>
            </a:xfrm>
          </p:grpSpPr>
          <p:sp>
            <p:nvSpPr>
              <p:cNvPr id="137" name="Line 43"/>
              <p:cNvSpPr>
                <a:spLocks noChangeShapeType="1"/>
              </p:cNvSpPr>
              <p:nvPr/>
            </p:nvSpPr>
            <p:spPr bwMode="auto">
              <a:xfrm flipH="1">
                <a:off x="1538840" y="3443019"/>
                <a:ext cx="0" cy="86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Line 31"/>
              <p:cNvSpPr>
                <a:spLocks noChangeShapeType="1"/>
              </p:cNvSpPr>
              <p:nvPr/>
            </p:nvSpPr>
            <p:spPr bwMode="auto">
              <a:xfrm flipH="1">
                <a:off x="1466840" y="3401286"/>
                <a:ext cx="144000" cy="10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" name="Rectangle 27"/>
            <p:cNvSpPr>
              <a:spLocks noChangeArrowheads="1"/>
            </p:cNvSpPr>
            <p:nvPr/>
          </p:nvSpPr>
          <p:spPr bwMode="auto">
            <a:xfrm rot="10800000" flipV="1">
              <a:off x="2252728" y="2700260"/>
              <a:ext cx="510539" cy="43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289187" y="3636988"/>
              <a:ext cx="109824" cy="109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5498095" y="2872087"/>
              <a:ext cx="1678332" cy="1644193"/>
              <a:chOff x="6104408" y="2428041"/>
              <a:chExt cx="2200848" cy="215608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7236296" y="3510386"/>
                <a:ext cx="1068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/>
              <p:cNvSpPr/>
              <p:nvPr/>
            </p:nvSpPr>
            <p:spPr bwMode="auto">
              <a:xfrm>
                <a:off x="7828600" y="34290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136" name="Isosceles Triangle 135"/>
              <p:cNvSpPr/>
              <p:nvPr/>
            </p:nvSpPr>
            <p:spPr bwMode="auto">
              <a:xfrm rot="5400000">
                <a:off x="5888464" y="2643985"/>
                <a:ext cx="2156080" cy="1724191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v-SE" dirty="0" smtClean="0"/>
                  <a:t>X1</a:t>
                </a:r>
                <a:endParaRPr lang="sv-SE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974346" y="2592071"/>
              <a:ext cx="1314841" cy="2195969"/>
              <a:chOff x="1499200" y="2060848"/>
              <a:chExt cx="1724191" cy="2879642"/>
            </a:xfrm>
          </p:grpSpPr>
          <p:sp>
            <p:nvSpPr>
              <p:cNvPr id="131" name="Rectangle 130"/>
              <p:cNvSpPr/>
              <p:nvPr/>
            </p:nvSpPr>
            <p:spPr bwMode="auto">
              <a:xfrm>
                <a:off x="1691680" y="2060848"/>
                <a:ext cx="726365" cy="9043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1691680" y="4036150"/>
                <a:ext cx="726365" cy="90434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133" name="Isosceles Triangle 132"/>
              <p:cNvSpPr/>
              <p:nvPr/>
            </p:nvSpPr>
            <p:spPr bwMode="auto">
              <a:xfrm rot="5400000">
                <a:off x="1283256" y="2640570"/>
                <a:ext cx="2156080" cy="1724191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v-SE" dirty="0" smtClean="0"/>
                  <a:t>X1</a:t>
                </a:r>
                <a:endParaRPr lang="sv-SE" dirty="0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>
              <a:off x="3384108" y="1878719"/>
              <a:ext cx="2196487" cy="2805975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5777804" y="4389434"/>
              <a:ext cx="234356" cy="440664"/>
              <a:chOff x="5253491" y="4576924"/>
              <a:chExt cx="470637" cy="1035763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129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6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220072" y="3697529"/>
              <a:ext cx="234356" cy="440664"/>
              <a:chOff x="5253491" y="4576924"/>
              <a:chExt cx="470637" cy="103576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697684" y="3005483"/>
              <a:ext cx="234356" cy="440664"/>
              <a:chOff x="5253491" y="4576924"/>
              <a:chExt cx="470637" cy="1035763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117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4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141262" y="2313578"/>
              <a:ext cx="234356" cy="440664"/>
              <a:chOff x="5253491" y="4576924"/>
              <a:chExt cx="470637" cy="1035763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111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3951883" y="2315924"/>
              <a:ext cx="404093" cy="32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sz="1400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G</a:t>
              </a:r>
              <a:endParaRPr lang="en-US" sz="1400" i="1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4527947" y="3009575"/>
              <a:ext cx="404093" cy="32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sz="1400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G</a:t>
              </a:r>
              <a:endParaRPr lang="en-US" sz="1400" i="1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5032003" y="3748706"/>
              <a:ext cx="404093" cy="32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sz="1400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G</a:t>
              </a:r>
              <a:endParaRPr lang="en-US" sz="1400" i="1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Rectangle 9"/>
            <p:cNvSpPr>
              <a:spLocks noChangeArrowheads="1"/>
            </p:cNvSpPr>
            <p:nvPr/>
          </p:nvSpPr>
          <p:spPr bwMode="auto">
            <a:xfrm>
              <a:off x="5608067" y="4387834"/>
              <a:ext cx="404093" cy="32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sz="1400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G</a:t>
              </a:r>
              <a:endParaRPr lang="en-US" sz="1400" i="1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62" name="Picture 16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5085184"/>
            <a:ext cx="1265141" cy="792088"/>
          </a:xfrm>
          <a:prstGeom prst="rect">
            <a:avLst/>
          </a:prstGeom>
        </p:spPr>
      </p:pic>
      <p:pic>
        <p:nvPicPr>
          <p:cNvPr id="163" name="Picture 16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5373218"/>
            <a:ext cx="870571" cy="286651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3347864" y="5301208"/>
            <a:ext cx="2826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FO4 normalized delay:</a:t>
            </a:r>
            <a:endParaRPr lang="en-US" sz="2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3105188" y="2586955"/>
            <a:ext cx="1465382" cy="1049025"/>
            <a:chOff x="5167936" y="2428041"/>
            <a:chExt cx="3060040" cy="215608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5167936" y="3510386"/>
              <a:ext cx="306004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 bwMode="auto">
            <a:xfrm>
              <a:off x="7828600" y="3429000"/>
              <a:ext cx="144016" cy="1440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158" name="Isosceles Triangle 157"/>
            <p:cNvSpPr/>
            <p:nvPr/>
          </p:nvSpPr>
          <p:spPr bwMode="auto">
            <a:xfrm rot="5400000">
              <a:off x="5888464" y="2643985"/>
              <a:ext cx="2156080" cy="172419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dirty="0" smtClean="0"/>
                <a:t>X1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23098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concept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44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2051720" y="22048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normalized delay, d: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1610179" cy="100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458112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tau, 𝜏, is the  technology time constant, 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35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FO4 delay trends vs. feature </a:t>
            </a:r>
            <a:r>
              <a:rPr lang="sv-SE" dirty="0" err="1" smtClean="0"/>
              <a:t>size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45</a:t>
            </a:fld>
            <a:endParaRPr lang="sv-SE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16" y="1697038"/>
            <a:ext cx="6935171" cy="418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5097" y="1506562"/>
            <a:ext cx="67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102496" y="1506562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1/4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4155970" y="1506562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0.13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5244097" y="1506562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65 </a:t>
            </a:r>
            <a:r>
              <a:rPr lang="sv-SE" dirty="0" err="1" smtClean="0"/>
              <a:t>nm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1506562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22 </a:t>
            </a:r>
            <a:r>
              <a:rPr lang="sv-SE" dirty="0" err="1" smtClean="0"/>
              <a:t>nm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2019739" y="1506562"/>
            <a:ext cx="84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0.5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9" y="1506562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32 </a:t>
            </a:r>
            <a:r>
              <a:rPr lang="sv-SE" dirty="0" err="1" smtClean="0"/>
              <a:t>nm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430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Microprocessor cycle time trends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 smtClean="0"/>
              <a:t>Lecture</a:t>
            </a:r>
            <a:r>
              <a:rPr lang="sv-SE" dirty="0" smtClean="0"/>
              <a:t> 4: CMOS </a:t>
            </a:r>
            <a:r>
              <a:rPr lang="sv-SE" dirty="0" err="1" smtClean="0"/>
              <a:t>Inverter</a:t>
            </a:r>
            <a:r>
              <a:rPr lang="sv-SE" dirty="0" smtClean="0"/>
              <a:t> </a:t>
            </a:r>
            <a:r>
              <a:rPr lang="sv-SE" dirty="0" err="1" smtClean="0"/>
              <a:t>dynamics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46</a:t>
            </a:fld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7169" name="Picture 9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8" y="1916832"/>
            <a:ext cx="88557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00192" y="6165304"/>
            <a:ext cx="1537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kumimoji="0" lang="en-US" altLang="sv-SE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Weste</a:t>
            </a:r>
            <a:r>
              <a:rPr kumimoji="0" lang="en-US" altLang="sv-SE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Harris.</a:t>
            </a:r>
            <a:endParaRPr kumimoji="0" lang="en-US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80010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6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Size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In most vendor cell libraries, inverters and other logic gates come in a number of different varieties concerning their driving capability (</a:t>
            </a:r>
            <a:r>
              <a:rPr lang="sv-SE" sz="2800" i="1" dirty="0" smtClean="0"/>
              <a:t>R</a:t>
            </a:r>
            <a:r>
              <a:rPr lang="sv-SE" sz="2800" i="1" baseline="-25000" dirty="0" smtClean="0"/>
              <a:t>eff</a:t>
            </a:r>
            <a:r>
              <a:rPr lang="sv-SE" sz="2800" dirty="0" smtClean="0"/>
              <a:t>) and input capacitance (C</a:t>
            </a:r>
            <a:r>
              <a:rPr lang="sv-SE" sz="2800" baseline="-25000" dirty="0" smtClean="0"/>
              <a:t>G</a:t>
            </a:r>
            <a:r>
              <a:rPr lang="sv-SE" sz="2800" dirty="0" smtClean="0"/>
              <a:t>).</a:t>
            </a:r>
          </a:p>
          <a:p>
            <a:r>
              <a:rPr lang="sv-SE" sz="2800" dirty="0" smtClean="0"/>
              <a:t>In the following all inverters and logic gates of a certain size, e.g. </a:t>
            </a:r>
            <a:r>
              <a:rPr lang="sv-SE" sz="2800" dirty="0"/>
              <a:t>s</a:t>
            </a:r>
            <a:r>
              <a:rPr lang="sv-SE" sz="2800" dirty="0" smtClean="0"/>
              <a:t>ize X=8, will have the same input capacitance, and, as an example, this input capacitance will be only half the input capacitance of a gate of size X=16.</a:t>
            </a:r>
            <a:endParaRPr lang="sv-S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44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Minimizing delay through multiple inverters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91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definitions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Lecture 4: CMOS </a:t>
            </a:r>
            <a:r>
              <a:rPr lang="fr-FR" dirty="0" err="1" smtClean="0"/>
              <a:t>Inverter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49</a:t>
            </a:fld>
            <a:endParaRPr lang="sv-SE"/>
          </a:p>
        </p:txBody>
      </p:sp>
      <p:grpSp>
        <p:nvGrpSpPr>
          <p:cNvPr id="50" name="Group 49"/>
          <p:cNvGrpSpPr/>
          <p:nvPr/>
        </p:nvGrpSpPr>
        <p:grpSpPr>
          <a:xfrm>
            <a:off x="683568" y="2230966"/>
            <a:ext cx="7977975" cy="1630082"/>
            <a:chOff x="709323" y="2222773"/>
            <a:chExt cx="7977975" cy="1630082"/>
          </a:xfrm>
        </p:grpSpPr>
        <p:sp>
          <p:nvSpPr>
            <p:cNvPr id="51" name="AutoShape 6"/>
            <p:cNvSpPr>
              <a:spLocks noChangeAspect="1" noChangeArrowheads="1"/>
            </p:cNvSpPr>
            <p:nvPr/>
          </p:nvSpPr>
          <p:spPr bwMode="auto">
            <a:xfrm rot="5400000">
              <a:off x="4910969" y="2342798"/>
              <a:ext cx="1453258" cy="1213208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09323" y="2312461"/>
              <a:ext cx="7977975" cy="1540394"/>
              <a:chOff x="709323" y="2312461"/>
              <a:chExt cx="7977975" cy="1540394"/>
            </a:xfrm>
          </p:grpSpPr>
          <p:sp>
            <p:nvSpPr>
              <p:cNvPr id="53" name="Line 42"/>
              <p:cNvSpPr>
                <a:spLocks noChangeShapeType="1"/>
              </p:cNvSpPr>
              <p:nvPr/>
            </p:nvSpPr>
            <p:spPr bwMode="auto">
              <a:xfrm flipH="1">
                <a:off x="6393860" y="2947562"/>
                <a:ext cx="1767678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9"/>
              <p:cNvSpPr>
                <a:spLocks noChangeArrowheads="1"/>
              </p:cNvSpPr>
              <p:nvPr/>
            </p:nvSpPr>
            <p:spPr bwMode="auto">
              <a:xfrm>
                <a:off x="2858506" y="3354721"/>
                <a:ext cx="55882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/x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1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Freeform 26"/>
              <p:cNvSpPr>
                <a:spLocks/>
              </p:cNvSpPr>
              <p:nvPr/>
            </p:nvSpPr>
            <p:spPr bwMode="auto">
              <a:xfrm>
                <a:off x="1002506" y="2589460"/>
                <a:ext cx="540976" cy="71988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92" y="58"/>
                  </a:cxn>
                  <a:cxn ang="0">
                    <a:pos x="0" y="0"/>
                  </a:cxn>
                </a:cxnLst>
                <a:rect l="0" t="0" r="r" b="b"/>
                <a:pathLst>
                  <a:path w="92" h="120">
                    <a:moveTo>
                      <a:pt x="0" y="120"/>
                    </a:moveTo>
                    <a:lnTo>
                      <a:pt x="92" y="5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6" name="Group 55"/>
              <p:cNvGrpSpPr>
                <a:grpSpLocks noChangeAspect="1"/>
              </p:cNvGrpSpPr>
              <p:nvPr/>
            </p:nvGrpSpPr>
            <p:grpSpPr>
              <a:xfrm>
                <a:off x="2189339" y="2950017"/>
                <a:ext cx="366437" cy="603378"/>
                <a:chOff x="1861196" y="3851715"/>
                <a:chExt cx="625618" cy="754222"/>
              </a:xfrm>
            </p:grpSpPr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12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0" cy="3176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1227" cy="3176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1133762" y="3354721"/>
                <a:ext cx="29495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8" name="Oval 18"/>
              <p:cNvSpPr>
                <a:spLocks noChangeArrowheads="1"/>
              </p:cNvSpPr>
              <p:nvPr/>
            </p:nvSpPr>
            <p:spPr bwMode="auto">
              <a:xfrm>
                <a:off x="3642369" y="2866623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17"/>
              <p:cNvSpPr>
                <a:spLocks noChangeArrowheads="1"/>
              </p:cNvSpPr>
              <p:nvPr/>
            </p:nvSpPr>
            <p:spPr bwMode="auto">
              <a:xfrm>
                <a:off x="6245430" y="2866623"/>
                <a:ext cx="153338" cy="1643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5551117" y="3354721"/>
                <a:ext cx="94210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/x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2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 flipV="1">
                <a:off x="1010321" y="2595904"/>
                <a:ext cx="1227" cy="7198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8110217" y="3208757"/>
                <a:ext cx="57708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L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=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H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2258649" y="2625026"/>
                <a:ext cx="3077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1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4577406" y="2625026"/>
                <a:ext cx="858691" cy="27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2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5" name="AutoShape 7"/>
              <p:cNvSpPr>
                <a:spLocks noChangeArrowheads="1"/>
              </p:cNvSpPr>
              <p:nvPr/>
            </p:nvSpPr>
            <p:spPr bwMode="auto">
              <a:xfrm rot="5400000">
                <a:off x="2608407" y="2482642"/>
                <a:ext cx="1119683" cy="933520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flipH="1">
                <a:off x="709323" y="2947562"/>
                <a:ext cx="294408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 flipH="1">
                <a:off x="1677191" y="2947562"/>
                <a:ext cx="10242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"/>
              <p:cNvSpPr>
                <a:spLocks noChangeShapeType="1"/>
              </p:cNvSpPr>
              <p:nvPr/>
            </p:nvSpPr>
            <p:spPr bwMode="auto">
              <a:xfrm flipH="1">
                <a:off x="3796933" y="2946336"/>
                <a:ext cx="1250009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2"/>
              <p:cNvSpPr>
                <a:spLocks noChangeArrowheads="1"/>
              </p:cNvSpPr>
              <p:nvPr/>
            </p:nvSpPr>
            <p:spPr bwMode="auto">
              <a:xfrm>
                <a:off x="1554522" y="2866623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4306422" y="2957522"/>
                <a:ext cx="625618" cy="754222"/>
                <a:chOff x="1861196" y="3851715"/>
                <a:chExt cx="625618" cy="754222"/>
              </a:xfrm>
            </p:grpSpPr>
            <p:sp>
              <p:nvSpPr>
                <p:cNvPr id="8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1227" cy="3176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1227" cy="3176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70"/>
              <p:cNvGrpSpPr>
                <a:grpSpLocks noChangeAspect="1"/>
              </p:cNvGrpSpPr>
              <p:nvPr/>
            </p:nvGrpSpPr>
            <p:grpSpPr>
              <a:xfrm>
                <a:off x="7232925" y="2947789"/>
                <a:ext cx="750740" cy="905066"/>
                <a:chOff x="1861196" y="3851715"/>
                <a:chExt cx="625618" cy="754222"/>
              </a:xfrm>
            </p:grpSpPr>
            <p:sp>
              <p:nvSpPr>
                <p:cNvPr id="8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12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0" cy="3176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0" cy="3176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" name="Rectangle 14"/>
              <p:cNvSpPr>
                <a:spLocks noChangeArrowheads="1"/>
              </p:cNvSpPr>
              <p:nvPr/>
            </p:nvSpPr>
            <p:spPr bwMode="auto">
              <a:xfrm>
                <a:off x="6768887" y="2312461"/>
                <a:ext cx="19160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H is the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path electrical effort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20877" y="2963910"/>
                <a:ext cx="234356" cy="440664"/>
                <a:chOff x="5253491" y="4576924"/>
                <a:chExt cx="470637" cy="1035763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7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8" name="Rectangle 11"/>
          <p:cNvSpPr>
            <a:spLocks noChangeArrowheads="1"/>
          </p:cNvSpPr>
          <p:nvPr/>
        </p:nvSpPr>
        <p:spPr bwMode="auto">
          <a:xfrm>
            <a:off x="614867" y="262502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259632" y="4149080"/>
            <a:ext cx="698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Path</a:t>
            </a:r>
            <a:r>
              <a:rPr lang="en-US" dirty="0" smtClean="0"/>
              <a:t> electrical effort: H = C</a:t>
            </a:r>
            <a:r>
              <a:rPr lang="en-US" baseline="-25000" dirty="0" smtClean="0"/>
              <a:t>L</a:t>
            </a:r>
            <a:r>
              <a:rPr lang="en-US" dirty="0" smtClean="0"/>
              <a:t>/C</a:t>
            </a:r>
            <a:r>
              <a:rPr lang="en-US" baseline="-25000" dirty="0" smtClean="0"/>
              <a:t>IN</a:t>
            </a:r>
          </a:p>
          <a:p>
            <a:endParaRPr lang="en-US" dirty="0"/>
          </a:p>
          <a:p>
            <a:r>
              <a:rPr lang="en-US" b="1" dirty="0" smtClean="0"/>
              <a:t>Stage </a:t>
            </a:r>
            <a:r>
              <a:rPr lang="en-US" dirty="0" smtClean="0"/>
              <a:t>electrical effort or</a:t>
            </a:r>
            <a:r>
              <a:rPr lang="en-US" b="1" dirty="0" smtClean="0"/>
              <a:t> </a:t>
            </a:r>
            <a:r>
              <a:rPr lang="en-US" b="1" dirty="0" err="1"/>
              <a:t>f</a:t>
            </a:r>
            <a:r>
              <a:rPr lang="en-US" b="1" dirty="0" err="1" smtClean="0"/>
              <a:t>anout</a:t>
            </a:r>
            <a:r>
              <a:rPr lang="en-US" dirty="0" smtClean="0"/>
              <a:t> for inverter n: 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n</a:t>
            </a:r>
            <a:r>
              <a:rPr lang="en-US" dirty="0" smtClean="0"/>
              <a:t> = C</a:t>
            </a:r>
            <a:r>
              <a:rPr lang="en-US" baseline="-25000" dirty="0" smtClean="0"/>
              <a:t>INn+1</a:t>
            </a:r>
            <a:r>
              <a:rPr lang="en-US" dirty="0" smtClean="0"/>
              <a:t>/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INn</a:t>
            </a:r>
            <a:r>
              <a:rPr lang="en-US" baseline="-25000" dirty="0"/>
              <a:t> </a:t>
            </a:r>
            <a:r>
              <a:rPr lang="en-US" dirty="0" smtClean="0"/>
              <a:t>= x</a:t>
            </a:r>
            <a:r>
              <a:rPr lang="en-US" baseline="-25000" dirty="0" smtClean="0"/>
              <a:t>n+1</a:t>
            </a:r>
            <a:r>
              <a:rPr lang="en-US" dirty="0" smtClean="0"/>
              <a:t>/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b="1" dirty="0" smtClean="0"/>
              <a:t>Normalized delay </a:t>
            </a:r>
            <a:r>
              <a:rPr lang="en-US" dirty="0" smtClean="0"/>
              <a:t>for inverter n: </a:t>
            </a:r>
            <a:r>
              <a:rPr lang="en-US" i="1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=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n</a:t>
            </a:r>
            <a:r>
              <a:rPr lang="en-US" dirty="0" smtClean="0"/>
              <a:t> +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inv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b="1" dirty="0"/>
              <a:t>N</a:t>
            </a:r>
            <a:r>
              <a:rPr lang="en-US" b="1" dirty="0" smtClean="0"/>
              <a:t>ormalized path delay </a:t>
            </a:r>
            <a:r>
              <a:rPr lang="en-US" dirty="0" smtClean="0"/>
              <a:t>with N stages : </a:t>
            </a:r>
            <a:r>
              <a:rPr lang="en-US" i="1" dirty="0" smtClean="0"/>
              <a:t>D</a:t>
            </a:r>
            <a:r>
              <a:rPr lang="en-US" dirty="0" smtClean="0"/>
              <a:t> = N ×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inv</a:t>
            </a:r>
            <a:r>
              <a:rPr lang="en-US" baseline="-25000" dirty="0"/>
              <a:t> </a:t>
            </a:r>
            <a:r>
              <a:rPr lang="en-US" dirty="0" smtClean="0"/>
              <a:t>+ </a:t>
            </a:r>
            <a:r>
              <a:rPr lang="en-US" i="1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i="1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+ … +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8761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Noise margins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683568" y="1772816"/>
            <a:ext cx="7488832" cy="4320480"/>
            <a:chOff x="1193801" y="1196752"/>
            <a:chExt cx="6756403" cy="3888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3801" y="1196752"/>
              <a:ext cx="6756403" cy="388843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4456645" y="1969307"/>
              <a:ext cx="341315" cy="487387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pic>
        <p:nvPicPr>
          <p:cNvPr id="11" name="Picture 10" descr="Unknow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r="26396"/>
          <a:stretch/>
        </p:blipFill>
        <p:spPr>
          <a:xfrm>
            <a:off x="4211960" y="1268760"/>
            <a:ext cx="417511" cy="754253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71904" cy="34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2600"/>
            <a:ext cx="3962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5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tapered</a:t>
            </a:r>
            <a:r>
              <a:rPr lang="sv-SE" dirty="0" smtClean="0"/>
              <a:t> </a:t>
            </a:r>
            <a:r>
              <a:rPr lang="sv-SE" dirty="0" err="1" smtClean="0"/>
              <a:t>buffer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3 </a:t>
            </a:r>
            <a:r>
              <a:rPr lang="sv-SE" dirty="0" err="1" smtClean="0"/>
              <a:t>stages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50</a:t>
            </a:fld>
            <a:endParaRPr lang="sv-SE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528999" y="1770240"/>
            <a:ext cx="2524553" cy="2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Reference inverter . . .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035150" y="1770241"/>
            <a:ext cx="4187961" cy="45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and two inserted buffer inverters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614867" y="262502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95536" y="4293096"/>
            <a:ext cx="8496944" cy="211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Normalized path delay: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3 </a:t>
            </a:r>
            <a:r>
              <a:rPr lang="en-US" i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where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=H/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But only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are independent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variables,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becomes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=H/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lang="en-US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i="1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H/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Show that minimum delay is obtained for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√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H, which gives: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</a:t>
            </a:r>
            <a:r>
              <a:rPr kumimoji="0" lang="en-US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lang="en-US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× 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√H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2977061" y="2215899"/>
            <a:ext cx="595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Size x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1252318" y="2215899"/>
            <a:ext cx="597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Size=1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5646118" y="2215899"/>
            <a:ext cx="942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Size x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09323" y="2222773"/>
            <a:ext cx="7977975" cy="1630082"/>
            <a:chOff x="709323" y="2222773"/>
            <a:chExt cx="7977975" cy="1630082"/>
          </a:xfrm>
        </p:grpSpPr>
        <p:sp>
          <p:nvSpPr>
            <p:cNvPr id="30" name="AutoShape 6"/>
            <p:cNvSpPr>
              <a:spLocks noChangeAspect="1" noChangeArrowheads="1"/>
            </p:cNvSpPr>
            <p:nvPr/>
          </p:nvSpPr>
          <p:spPr bwMode="auto">
            <a:xfrm rot="5400000">
              <a:off x="4910969" y="2342798"/>
              <a:ext cx="1453258" cy="1213208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09323" y="2312461"/>
              <a:ext cx="7977975" cy="1540394"/>
              <a:chOff x="709323" y="2312461"/>
              <a:chExt cx="7977975" cy="1540394"/>
            </a:xfrm>
          </p:grpSpPr>
          <p:sp>
            <p:nvSpPr>
              <p:cNvPr id="6" name="Line 42"/>
              <p:cNvSpPr>
                <a:spLocks noChangeShapeType="1"/>
              </p:cNvSpPr>
              <p:nvPr/>
            </p:nvSpPr>
            <p:spPr bwMode="auto">
              <a:xfrm flipH="1">
                <a:off x="6393860" y="2947562"/>
                <a:ext cx="1767678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2858506" y="3354721"/>
                <a:ext cx="55882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/x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1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1002506" y="2589460"/>
                <a:ext cx="540976" cy="71988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92" y="58"/>
                  </a:cxn>
                  <a:cxn ang="0">
                    <a:pos x="0" y="0"/>
                  </a:cxn>
                </a:cxnLst>
                <a:rect l="0" t="0" r="r" b="b"/>
                <a:pathLst>
                  <a:path w="92" h="120">
                    <a:moveTo>
                      <a:pt x="0" y="120"/>
                    </a:moveTo>
                    <a:lnTo>
                      <a:pt x="92" y="5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2189339" y="2950017"/>
                <a:ext cx="366437" cy="603378"/>
                <a:chOff x="1861196" y="3851715"/>
                <a:chExt cx="625618" cy="754222"/>
              </a:xfrm>
            </p:grpSpPr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12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0" cy="3176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1227" cy="3176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33762" y="3354721"/>
                <a:ext cx="29495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3642369" y="2866623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6245430" y="2866623"/>
                <a:ext cx="153338" cy="1643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5551117" y="3354721"/>
                <a:ext cx="94210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/x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2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1010321" y="2595904"/>
                <a:ext cx="1227" cy="7198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8110217" y="3208757"/>
                <a:ext cx="57708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L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=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H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2258649" y="2625026"/>
                <a:ext cx="3077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1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577406" y="2625026"/>
                <a:ext cx="858691" cy="27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2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 rot="5400000">
                <a:off x="2608407" y="2482642"/>
                <a:ext cx="1119683" cy="933520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 flipH="1">
                <a:off x="709323" y="2947562"/>
                <a:ext cx="294408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4"/>
              <p:cNvSpPr>
                <a:spLocks noChangeShapeType="1"/>
              </p:cNvSpPr>
              <p:nvPr/>
            </p:nvSpPr>
            <p:spPr bwMode="auto">
              <a:xfrm flipH="1">
                <a:off x="1677191" y="2947562"/>
                <a:ext cx="10242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 flipH="1">
                <a:off x="3796933" y="2946336"/>
                <a:ext cx="1250009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1554522" y="2866623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4306422" y="2957522"/>
                <a:ext cx="625618" cy="754222"/>
                <a:chOff x="1861196" y="3851715"/>
                <a:chExt cx="625618" cy="754222"/>
              </a:xfrm>
            </p:grpSpPr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1227" cy="3176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1227" cy="3176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/>
              <p:cNvGrpSpPr>
                <a:grpSpLocks noChangeAspect="1"/>
              </p:cNvGrpSpPr>
              <p:nvPr/>
            </p:nvGrpSpPr>
            <p:grpSpPr>
              <a:xfrm>
                <a:off x="7232925" y="2947789"/>
                <a:ext cx="750740" cy="905066"/>
                <a:chOff x="1861196" y="3851715"/>
                <a:chExt cx="625618" cy="754222"/>
              </a:xfrm>
            </p:grpSpPr>
            <p:sp>
              <p:nvSpPr>
                <p:cNvPr id="4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12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0" cy="3176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0" cy="3176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6768887" y="2312461"/>
                <a:ext cx="19160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H is the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path electrical effort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720877" y="2963910"/>
                <a:ext cx="234356" cy="440664"/>
                <a:chOff x="5253491" y="4576924"/>
                <a:chExt cx="470637" cy="1035763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43192"/>
              </p:ext>
            </p:extLst>
          </p:nvPr>
        </p:nvGraphicFramePr>
        <p:xfrm>
          <a:off x="6084168" y="5949280"/>
          <a:ext cx="28321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3" imgW="3378200" imgH="736600" progId="Equation.3">
                  <p:embed/>
                </p:oleObj>
              </mc:Choice>
              <mc:Fallback>
                <p:oleObj name="Equation" r:id="rId3" imgW="3378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949280"/>
                        <a:ext cx="28321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97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6804248" y="1556792"/>
            <a:ext cx="19784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Example with path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electrical effort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H=64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tapered</a:t>
            </a:r>
            <a:r>
              <a:rPr lang="sv-SE" dirty="0" smtClean="0"/>
              <a:t> </a:t>
            </a:r>
            <a:r>
              <a:rPr lang="sv-SE" dirty="0" err="1" smtClean="0"/>
              <a:t>buffer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3 </a:t>
            </a:r>
            <a:r>
              <a:rPr lang="sv-SE" dirty="0" err="1" smtClean="0"/>
              <a:t>stages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51</a:t>
            </a:fld>
            <a:endParaRPr lang="sv-SE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528999" y="1770240"/>
            <a:ext cx="2524553" cy="2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Reference inverter . . .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035150" y="1770241"/>
            <a:ext cx="4187961" cy="45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and two inserted buffer inverters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614867" y="2625026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95536" y="4293096"/>
            <a:ext cx="8496944" cy="211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Normalized path delay: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3 </a:t>
            </a:r>
            <a:r>
              <a:rPr lang="en-US" i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+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where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=H/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But only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are independent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variables,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becomes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=H/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lang="en-US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i="1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H/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Example: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 = 64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Minimum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delay is obtained for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√64=4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gives 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 3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baseline="-250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+4)=15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with </a:t>
            </a:r>
            <a:r>
              <a:rPr lang="en-US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=1</a:t>
            </a:r>
            <a:endParaRPr lang="en-US" dirty="0">
              <a:latin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2977061" y="2215899"/>
            <a:ext cx="9663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Size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1252318" y="2215899"/>
            <a:ext cx="597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Size=1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5646118" y="2215899"/>
            <a:ext cx="1086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Size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16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09323" y="2222773"/>
            <a:ext cx="8183157" cy="1630082"/>
            <a:chOff x="709323" y="2222773"/>
            <a:chExt cx="8183157" cy="1630082"/>
          </a:xfrm>
        </p:grpSpPr>
        <p:sp>
          <p:nvSpPr>
            <p:cNvPr id="30" name="AutoShape 6"/>
            <p:cNvSpPr>
              <a:spLocks noChangeAspect="1" noChangeArrowheads="1"/>
            </p:cNvSpPr>
            <p:nvPr/>
          </p:nvSpPr>
          <p:spPr bwMode="auto">
            <a:xfrm rot="5400000">
              <a:off x="4910969" y="2342798"/>
              <a:ext cx="1453258" cy="1213208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09323" y="2389560"/>
              <a:ext cx="8183157" cy="1463295"/>
              <a:chOff x="709323" y="2389560"/>
              <a:chExt cx="8183157" cy="1463295"/>
            </a:xfrm>
          </p:grpSpPr>
          <p:sp>
            <p:nvSpPr>
              <p:cNvPr id="6" name="Line 42"/>
              <p:cNvSpPr>
                <a:spLocks noChangeShapeType="1"/>
              </p:cNvSpPr>
              <p:nvPr/>
            </p:nvSpPr>
            <p:spPr bwMode="auto">
              <a:xfrm flipH="1">
                <a:off x="6393860" y="2947562"/>
                <a:ext cx="1767678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2858506" y="3354721"/>
                <a:ext cx="50013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4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1002506" y="2589460"/>
                <a:ext cx="540976" cy="71988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92" y="58"/>
                  </a:cxn>
                  <a:cxn ang="0">
                    <a:pos x="0" y="0"/>
                  </a:cxn>
                </a:cxnLst>
                <a:rect l="0" t="0" r="r" b="b"/>
                <a:pathLst>
                  <a:path w="92" h="120">
                    <a:moveTo>
                      <a:pt x="0" y="120"/>
                    </a:moveTo>
                    <a:lnTo>
                      <a:pt x="92" y="5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2189339" y="2950017"/>
                <a:ext cx="366437" cy="603378"/>
                <a:chOff x="1861196" y="3851715"/>
                <a:chExt cx="625618" cy="754222"/>
              </a:xfrm>
            </p:grpSpPr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12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0" cy="3176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1227" cy="3176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33762" y="3354721"/>
                <a:ext cx="29495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3642369" y="2866623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6245430" y="2866623"/>
                <a:ext cx="153338" cy="1643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5551117" y="3354721"/>
                <a:ext cx="94210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lang="en-US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eff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16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1010321" y="2595904"/>
                <a:ext cx="1227" cy="7198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8110217" y="3208757"/>
                <a:ext cx="7822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kumimoji="0" lang="en-US" b="0" i="0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L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=</a:t>
                </a:r>
                <a:r>
                  <a:rPr lang="en-US" dirty="0" smtClean="0">
                    <a:solidFill>
                      <a:srgbClr val="0070C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64</a:t>
                </a: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2258649" y="2625026"/>
                <a:ext cx="2436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4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577406" y="2625026"/>
                <a:ext cx="858691" cy="27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16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 rot="5400000">
                <a:off x="2608407" y="2482642"/>
                <a:ext cx="1119683" cy="933520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 flipH="1">
                <a:off x="709323" y="2947562"/>
                <a:ext cx="294408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4"/>
              <p:cNvSpPr>
                <a:spLocks noChangeShapeType="1"/>
              </p:cNvSpPr>
              <p:nvPr/>
            </p:nvSpPr>
            <p:spPr bwMode="auto">
              <a:xfrm flipH="1">
                <a:off x="1677191" y="2947562"/>
                <a:ext cx="10242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 flipH="1">
                <a:off x="3796933" y="2946336"/>
                <a:ext cx="1250009" cy="12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1554522" y="2866623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4306422" y="2957522"/>
                <a:ext cx="625618" cy="754222"/>
                <a:chOff x="1861196" y="3851715"/>
                <a:chExt cx="625618" cy="754222"/>
              </a:xfrm>
            </p:grpSpPr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1227" cy="3176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1227" cy="3176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/>
              <p:cNvGrpSpPr>
                <a:grpSpLocks noChangeAspect="1"/>
              </p:cNvGrpSpPr>
              <p:nvPr/>
            </p:nvGrpSpPr>
            <p:grpSpPr>
              <a:xfrm>
                <a:off x="7232925" y="2947789"/>
                <a:ext cx="750740" cy="905066"/>
                <a:chOff x="1861196" y="3851715"/>
                <a:chExt cx="625618" cy="754222"/>
              </a:xfrm>
            </p:grpSpPr>
            <p:sp>
              <p:nvSpPr>
                <p:cNvPr id="4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861196" y="4161988"/>
                  <a:ext cx="625618" cy="12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861196" y="4272362"/>
                  <a:ext cx="625618" cy="12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>
                  <a:off x="2174005" y="3851715"/>
                  <a:ext cx="0" cy="3176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34161" y="4605937"/>
                  <a:ext cx="29440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20"/>
                <p:cNvSpPr>
                  <a:spLocks noChangeShapeType="1"/>
                </p:cNvSpPr>
                <p:nvPr/>
              </p:nvSpPr>
              <p:spPr bwMode="auto">
                <a:xfrm>
                  <a:off x="2176459" y="4282173"/>
                  <a:ext cx="0" cy="3176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20877" y="2963910"/>
                <a:ext cx="234356" cy="440664"/>
                <a:chOff x="5253491" y="4576924"/>
                <a:chExt cx="470637" cy="1035763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5253491" y="5044155"/>
                  <a:ext cx="470637" cy="110625"/>
                  <a:chOff x="5201109" y="5044155"/>
                  <a:chExt cx="470637" cy="110625"/>
                </a:xfrm>
              </p:grpSpPr>
              <p:sp>
                <p:nvSpPr>
                  <p:cNvPr id="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044155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201109" y="5154780"/>
                    <a:ext cx="47063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4576924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488809" y="5154780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31"/>
                <p:cNvSpPr>
                  <a:spLocks noChangeShapeType="1"/>
                </p:cNvSpPr>
                <p:nvPr/>
              </p:nvSpPr>
              <p:spPr bwMode="auto">
                <a:xfrm>
                  <a:off x="5416809" y="5612687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2588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3"/>
          <p:cNvSpPr>
            <a:spLocks noChangeShapeType="1"/>
          </p:cNvSpPr>
          <p:nvPr/>
        </p:nvSpPr>
        <p:spPr bwMode="auto">
          <a:xfrm flipH="1">
            <a:off x="614868" y="4842197"/>
            <a:ext cx="749534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/>
              <a:t>t</a:t>
            </a:r>
            <a:r>
              <a:rPr lang="sv-SE" dirty="0" err="1" smtClean="0"/>
              <a:t>apered</a:t>
            </a:r>
            <a:r>
              <a:rPr lang="sv-SE" dirty="0" smtClean="0"/>
              <a:t> </a:t>
            </a:r>
            <a:r>
              <a:rPr lang="sv-SE" dirty="0" err="1"/>
              <a:t>b</a:t>
            </a:r>
            <a:r>
              <a:rPr lang="sv-SE" dirty="0" err="1" smtClean="0"/>
              <a:t>uffer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N </a:t>
            </a:r>
            <a:r>
              <a:rPr lang="sv-SE" dirty="0" err="1" smtClean="0"/>
              <a:t>stages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What if the path electrical effort, for some reason, is very large, e.g. H=4096.</a:t>
            </a:r>
          </a:p>
          <a:p>
            <a:r>
              <a:rPr lang="sv-SE" dirty="0" smtClean="0"/>
              <a:t>How many inverters, </a:t>
            </a:r>
            <a:r>
              <a:rPr lang="sv-SE" i="1" dirty="0" smtClean="0"/>
              <a:t>N</a:t>
            </a:r>
            <a:r>
              <a:rPr lang="sv-SE" dirty="0" smtClean="0"/>
              <a:t>, are needed to minimize the delay?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771" y="6356352"/>
            <a:ext cx="893029" cy="365125"/>
          </a:xfrm>
        </p:spPr>
        <p:txBody>
          <a:bodyPr/>
          <a:lstStyle/>
          <a:p>
            <a:fld id="{5D854F34-EE3E-4FEC-9CD0-2FD80BC80D30}" type="slidenum">
              <a:rPr lang="sv-SE" smtClean="0"/>
              <a:t>52</a:t>
            </a:fld>
            <a:endParaRPr lang="sv-SE" dirty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110217" y="5089158"/>
            <a:ext cx="5770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39552" y="4869162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008001" y="4479033"/>
            <a:ext cx="706580" cy="726328"/>
            <a:chOff x="1002505" y="4469861"/>
            <a:chExt cx="706580" cy="726328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1002505" y="4469861"/>
              <a:ext cx="540976" cy="719884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92" y="58"/>
                </a:cxn>
                <a:cxn ang="0">
                  <a:pos x="0" y="0"/>
                </a:cxn>
              </a:cxnLst>
              <a:rect l="0" t="0" r="r" b="b"/>
              <a:pathLst>
                <a:path w="92" h="120">
                  <a:moveTo>
                    <a:pt x="0" y="120"/>
                  </a:moveTo>
                  <a:lnTo>
                    <a:pt x="92" y="5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1010320" y="4476305"/>
              <a:ext cx="1227" cy="71988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1554521" y="4747022"/>
              <a:ext cx="154564" cy="164335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7232925" y="4828190"/>
            <a:ext cx="750740" cy="905066"/>
            <a:chOff x="1861196" y="3851715"/>
            <a:chExt cx="625618" cy="754222"/>
          </a:xfrm>
        </p:grpSpPr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H="1">
              <a:off x="1861196" y="4161988"/>
              <a:ext cx="625618" cy="12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>
              <a:off x="1861196" y="4272362"/>
              <a:ext cx="625618" cy="12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174005" y="3851715"/>
              <a:ext cx="0" cy="3176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 flipH="1">
              <a:off x="2034161" y="4605937"/>
              <a:ext cx="2944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2176459" y="4282173"/>
              <a:ext cx="0" cy="3176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899593" y="4096300"/>
            <a:ext cx="5970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Size=1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6768888" y="4188251"/>
            <a:ext cx="18986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Large path electrical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effort H=4096=2</a:t>
            </a:r>
            <a:r>
              <a:rPr lang="en-US" baseline="300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12</a:t>
            </a:r>
            <a:endParaRPr kumimoji="0" lang="en-US" b="0" i="0" u="none" strike="noStrike" cap="none" normalizeH="0" baseline="3000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0877" y="4827963"/>
            <a:ext cx="234356" cy="440664"/>
            <a:chOff x="5253491" y="4576924"/>
            <a:chExt cx="470637" cy="1035763"/>
          </a:xfrm>
        </p:grpSpPr>
        <p:grpSp>
          <p:nvGrpSpPr>
            <p:cNvPr id="48" name="Group 47"/>
            <p:cNvGrpSpPr/>
            <p:nvPr/>
          </p:nvGrpSpPr>
          <p:grpSpPr>
            <a:xfrm>
              <a:off x="5253491" y="5044155"/>
              <a:ext cx="470637" cy="110625"/>
              <a:chOff x="5201109" y="5044155"/>
              <a:chExt cx="470637" cy="110625"/>
            </a:xfrm>
          </p:grpSpPr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5201109" y="5044155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>
                <a:off x="5201109" y="5154780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flipH="1">
              <a:off x="5488809" y="4576924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 flipH="1">
              <a:off x="5488809" y="5154780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5416809" y="5612687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53636" y="4479033"/>
            <a:ext cx="4162580" cy="727370"/>
            <a:chOff x="2160000" y="4479033"/>
            <a:chExt cx="4162580" cy="727370"/>
          </a:xfrm>
        </p:grpSpPr>
        <p:grpSp>
          <p:nvGrpSpPr>
            <p:cNvPr id="55" name="Group 54"/>
            <p:cNvGrpSpPr/>
            <p:nvPr/>
          </p:nvGrpSpPr>
          <p:grpSpPr>
            <a:xfrm>
              <a:off x="2160000" y="4479033"/>
              <a:ext cx="706580" cy="726328"/>
              <a:chOff x="1002505" y="4469861"/>
              <a:chExt cx="706580" cy="726328"/>
            </a:xfrm>
          </p:grpSpPr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1002505" y="4469861"/>
                <a:ext cx="540976" cy="71988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92" y="58"/>
                  </a:cxn>
                  <a:cxn ang="0">
                    <a:pos x="0" y="0"/>
                  </a:cxn>
                </a:cxnLst>
                <a:rect l="0" t="0" r="r" b="b"/>
                <a:pathLst>
                  <a:path w="92" h="120">
                    <a:moveTo>
                      <a:pt x="0" y="120"/>
                    </a:moveTo>
                    <a:lnTo>
                      <a:pt x="92" y="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 flipV="1">
                <a:off x="1010320" y="4476305"/>
                <a:ext cx="1227" cy="7198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2"/>
              <p:cNvSpPr>
                <a:spLocks noChangeArrowheads="1"/>
              </p:cNvSpPr>
              <p:nvPr/>
            </p:nvSpPr>
            <p:spPr bwMode="auto">
              <a:xfrm>
                <a:off x="1554521" y="4747022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312000" y="4479033"/>
              <a:ext cx="706580" cy="726328"/>
              <a:chOff x="1002505" y="4469861"/>
              <a:chExt cx="706580" cy="726328"/>
            </a:xfrm>
          </p:grpSpPr>
          <p:sp>
            <p:nvSpPr>
              <p:cNvPr id="60" name="Freeform 26"/>
              <p:cNvSpPr>
                <a:spLocks/>
              </p:cNvSpPr>
              <p:nvPr/>
            </p:nvSpPr>
            <p:spPr bwMode="auto">
              <a:xfrm>
                <a:off x="1002505" y="4469861"/>
                <a:ext cx="540976" cy="71988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92" y="58"/>
                  </a:cxn>
                  <a:cxn ang="0">
                    <a:pos x="0" y="0"/>
                  </a:cxn>
                </a:cxnLst>
                <a:rect l="0" t="0" r="r" b="b"/>
                <a:pathLst>
                  <a:path w="92" h="120">
                    <a:moveTo>
                      <a:pt x="0" y="120"/>
                    </a:moveTo>
                    <a:lnTo>
                      <a:pt x="92" y="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 flipV="1">
                <a:off x="1010320" y="4476305"/>
                <a:ext cx="1227" cy="7198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2"/>
              <p:cNvSpPr>
                <a:spLocks noChangeArrowheads="1"/>
              </p:cNvSpPr>
              <p:nvPr/>
            </p:nvSpPr>
            <p:spPr bwMode="auto">
              <a:xfrm>
                <a:off x="1554521" y="4747022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464000" y="4479033"/>
              <a:ext cx="706580" cy="726328"/>
              <a:chOff x="1002505" y="4469861"/>
              <a:chExt cx="706580" cy="726328"/>
            </a:xfrm>
          </p:grpSpPr>
          <p:sp>
            <p:nvSpPr>
              <p:cNvPr id="64" name="Freeform 26"/>
              <p:cNvSpPr>
                <a:spLocks/>
              </p:cNvSpPr>
              <p:nvPr/>
            </p:nvSpPr>
            <p:spPr bwMode="auto">
              <a:xfrm>
                <a:off x="1002505" y="4469861"/>
                <a:ext cx="540976" cy="71988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92" y="58"/>
                  </a:cxn>
                  <a:cxn ang="0">
                    <a:pos x="0" y="0"/>
                  </a:cxn>
                </a:cxnLst>
                <a:rect l="0" t="0" r="r" b="b"/>
                <a:pathLst>
                  <a:path w="92" h="120">
                    <a:moveTo>
                      <a:pt x="0" y="120"/>
                    </a:moveTo>
                    <a:lnTo>
                      <a:pt x="92" y="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 flipV="1">
                <a:off x="1010320" y="4476305"/>
                <a:ext cx="1227" cy="7198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2"/>
              <p:cNvSpPr>
                <a:spLocks noChangeArrowheads="1"/>
              </p:cNvSpPr>
              <p:nvPr/>
            </p:nvSpPr>
            <p:spPr bwMode="auto">
              <a:xfrm>
                <a:off x="1554521" y="4747022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616000" y="4480075"/>
              <a:ext cx="706580" cy="726328"/>
              <a:chOff x="1002505" y="4469861"/>
              <a:chExt cx="706580" cy="726328"/>
            </a:xfrm>
          </p:grpSpPr>
          <p:sp>
            <p:nvSpPr>
              <p:cNvPr id="68" name="Freeform 26"/>
              <p:cNvSpPr>
                <a:spLocks/>
              </p:cNvSpPr>
              <p:nvPr/>
            </p:nvSpPr>
            <p:spPr bwMode="auto">
              <a:xfrm>
                <a:off x="1002505" y="4469861"/>
                <a:ext cx="540976" cy="71988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92" y="58"/>
                  </a:cxn>
                  <a:cxn ang="0">
                    <a:pos x="0" y="0"/>
                  </a:cxn>
                </a:cxnLst>
                <a:rect l="0" t="0" r="r" b="b"/>
                <a:pathLst>
                  <a:path w="92" h="120">
                    <a:moveTo>
                      <a:pt x="0" y="120"/>
                    </a:moveTo>
                    <a:lnTo>
                      <a:pt x="92" y="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5"/>
              <p:cNvSpPr>
                <a:spLocks noChangeShapeType="1"/>
              </p:cNvSpPr>
              <p:nvPr/>
            </p:nvSpPr>
            <p:spPr bwMode="auto">
              <a:xfrm flipV="1">
                <a:off x="1010320" y="4476305"/>
                <a:ext cx="1227" cy="7198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2"/>
              <p:cNvSpPr>
                <a:spLocks noChangeArrowheads="1"/>
              </p:cNvSpPr>
              <p:nvPr/>
            </p:nvSpPr>
            <p:spPr bwMode="auto">
              <a:xfrm>
                <a:off x="1554521" y="4747022"/>
                <a:ext cx="154564" cy="164335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6" name="Rectangle 75"/>
          <p:cNvSpPr/>
          <p:nvPr/>
        </p:nvSpPr>
        <p:spPr>
          <a:xfrm>
            <a:off x="1115617" y="5661248"/>
            <a:ext cx="574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Minimum </a:t>
            </a:r>
            <a:r>
              <a:rPr lang="sv-SE" dirty="0" err="1" smtClean="0"/>
              <a:t>path</a:t>
            </a:r>
            <a:r>
              <a:rPr lang="sv-SE" dirty="0" smtClean="0"/>
              <a:t> </a:t>
            </a:r>
            <a:r>
              <a:rPr lang="sv-SE" dirty="0" err="1" smtClean="0"/>
              <a:t>delay</a:t>
            </a:r>
            <a:r>
              <a:rPr lang="sv-SE" dirty="0" smtClean="0"/>
              <a:t> </a:t>
            </a:r>
            <a:r>
              <a:rPr lang="sv-SE" i="1" dirty="0"/>
              <a:t>D</a:t>
            </a:r>
            <a:r>
              <a:rPr lang="sv-SE" dirty="0" smtClean="0"/>
              <a:t>=</a:t>
            </a:r>
            <a:r>
              <a:rPr lang="sv-SE" i="1" dirty="0" smtClean="0"/>
              <a:t>N</a:t>
            </a:r>
            <a:r>
              <a:rPr lang="sv-SE" dirty="0" smtClean="0"/>
              <a:t>(</a:t>
            </a:r>
            <a:r>
              <a:rPr lang="sv-SE" i="1" dirty="0" smtClean="0"/>
              <a:t>p</a:t>
            </a:r>
            <a:r>
              <a:rPr lang="sv-SE" i="1" baseline="-25000" dirty="0" smtClean="0"/>
              <a:t>inv</a:t>
            </a:r>
            <a:r>
              <a:rPr lang="sv-SE" dirty="0" smtClean="0"/>
              <a:t>+</a:t>
            </a:r>
            <a:r>
              <a:rPr lang="sv-SE" i="1" dirty="0" smtClean="0"/>
              <a:t>h</a:t>
            </a:r>
            <a:r>
              <a:rPr lang="sv-SE" dirty="0" smtClean="0"/>
              <a:t>)? Determine best </a:t>
            </a:r>
            <a:r>
              <a:rPr lang="sv-SE" i="1" dirty="0" smtClean="0"/>
              <a:t>N</a:t>
            </a:r>
            <a:r>
              <a:rPr lang="sv-SE" dirty="0" smtClean="0"/>
              <a:t> and </a:t>
            </a:r>
            <a:r>
              <a:rPr lang="sv-SE" i="1" dirty="0" smtClean="0"/>
              <a:t>h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11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h &amp; 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h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inv</a:t>
            </a:r>
            <a:r>
              <a:rPr lang="en-US" dirty="0" smtClean="0"/>
              <a:t>=0 can be shown analytically to be h=e= 2.72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opt</a:t>
            </a:r>
            <a:r>
              <a:rPr lang="en-US" dirty="0" smtClean="0"/>
              <a:t> = </a:t>
            </a:r>
            <a:r>
              <a:rPr lang="en-US" dirty="0" err="1" smtClean="0"/>
              <a:t>ln</a:t>
            </a:r>
            <a:r>
              <a:rPr lang="en-US" dirty="0" smtClean="0"/>
              <a:t>(H)</a:t>
            </a:r>
          </a:p>
          <a:p>
            <a:r>
              <a:rPr lang="en-US" dirty="0" smtClean="0"/>
              <a:t>With larger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inv</a:t>
            </a:r>
            <a:r>
              <a:rPr lang="en-US" baseline="-25000" dirty="0" smtClean="0"/>
              <a:t> </a:t>
            </a:r>
            <a:r>
              <a:rPr lang="en-US" dirty="0" smtClean="0"/>
              <a:t>numerical solution gives h≈4</a:t>
            </a:r>
          </a:p>
          <a:p>
            <a:pPr lvl="1"/>
            <a:r>
              <a:rPr lang="en-US" dirty="0" smtClean="0"/>
              <a:t>That is why the FO4 delay is so important!</a:t>
            </a:r>
          </a:p>
          <a:p>
            <a:r>
              <a:rPr lang="en-US" dirty="0" smtClean="0"/>
              <a:t>The minimum is, so a bit larger h does only increase delay marginally and  </a:t>
            </a:r>
            <a:r>
              <a:rPr lang="en-US" dirty="0" err="1" smtClean="0"/>
              <a:t>substancially</a:t>
            </a:r>
            <a:r>
              <a:rPr lang="en-US" dirty="0" smtClean="0"/>
              <a:t> smaller 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4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to design a tapered buffer where the load capacitance is 1500 times larger than the input capacitance, and you are not allowed to invert the signal, how many inverters would you choose? </a:t>
            </a:r>
          </a:p>
          <a:p>
            <a:r>
              <a:rPr lang="en-US" dirty="0" smtClean="0"/>
              <a:t>What would be the resulting normalized delay for the buffer?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19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H-tree clock distribution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55</a:t>
            </a:fld>
            <a:endParaRPr lang="sv-SE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1268762"/>
            <a:ext cx="57658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8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H-tree clock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What is the timing path electrical effort?</a:t>
            </a:r>
          </a:p>
          <a:p>
            <a:r>
              <a:rPr lang="sv-SE" sz="2400" dirty="0" smtClean="0"/>
              <a:t>What sizes to choose for inverters in the H-tree?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56</a:t>
            </a:fld>
            <a:endParaRPr lang="sv-SE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2780930"/>
            <a:ext cx="5765800" cy="32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7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57</a:t>
            </a:fld>
            <a:endParaRPr lang="sv-S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32335"/>
              </p:ext>
            </p:extLst>
          </p:nvPr>
        </p:nvGraphicFramePr>
        <p:xfrm>
          <a:off x="1259632" y="1916832"/>
          <a:ext cx="2376264" cy="95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3" imgW="1079280" imgH="431640" progId="Equation.3">
                  <p:embed/>
                </p:oleObj>
              </mc:Choice>
              <mc:Fallback>
                <p:oleObj name="Equation" r:id="rId3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16832"/>
                        <a:ext cx="2376264" cy="95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232145"/>
              </p:ext>
            </p:extLst>
          </p:nvPr>
        </p:nvGraphicFramePr>
        <p:xfrm>
          <a:off x="4716016" y="2060848"/>
          <a:ext cx="2376264" cy="70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5" imgW="901700" imgH="266700" progId="Equation.3">
                  <p:embed/>
                </p:oleObj>
              </mc:Choice>
              <mc:Fallback>
                <p:oleObj name="Equation" r:id="rId5" imgW="901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060848"/>
                        <a:ext cx="2376264" cy="702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2464024" cy="360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3140968"/>
            <a:ext cx="339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technology time constant, tau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1412776"/>
            <a:ext cx="547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inverter propagation delay, with effective resistance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1409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normalized delay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6516216" y="2060848"/>
            <a:ext cx="576064" cy="720080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71800" y="1916832"/>
            <a:ext cx="936104" cy="1008112"/>
          </a:xfrm>
          <a:prstGeom prst="rect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293096"/>
            <a:ext cx="303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inverter pair delay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4293096"/>
            <a:ext cx="384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</a:t>
            </a:r>
            <a:r>
              <a:rPr lang="en-US" dirty="0" err="1" smtClean="0"/>
              <a:t>fanout</a:t>
            </a:r>
            <a:r>
              <a:rPr lang="en-US" dirty="0" smtClean="0"/>
              <a:t>-of-four ( FO4) delay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5157192"/>
            <a:ext cx="7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Tapered buffer with path </a:t>
            </a:r>
            <a:r>
              <a:rPr lang="en-US" dirty="0" err="1" smtClean="0"/>
              <a:t>fanout</a:t>
            </a:r>
            <a:r>
              <a:rPr lang="en-US" dirty="0" smtClean="0"/>
              <a:t> H and N stages (D is normalized path delay)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61248"/>
            <a:ext cx="2959100" cy="3302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61248"/>
            <a:ext cx="1562100" cy="393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58" y="4779879"/>
            <a:ext cx="15494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53141"/>
            <a:ext cx="1570694" cy="280937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1150128" cy="7200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19872" y="6093296"/>
            <a:ext cx="220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h is around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7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Long </a:t>
            </a:r>
            <a:r>
              <a:rPr lang="sv-SE" dirty="0" err="1"/>
              <a:t>s</a:t>
            </a:r>
            <a:r>
              <a:rPr lang="sv-SE" dirty="0" err="1" smtClean="0"/>
              <a:t>ummary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896544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 </a:t>
            </a:r>
            <a:r>
              <a:rPr lang="sv-SE" dirty="0" err="1"/>
              <a:t>D</a:t>
            </a:r>
            <a:r>
              <a:rPr lang="sv-SE" dirty="0" err="1" smtClean="0"/>
              <a:t>efined</a:t>
            </a:r>
            <a:r>
              <a:rPr lang="sv-SE" dirty="0" smtClean="0"/>
              <a:t> </a:t>
            </a:r>
            <a:r>
              <a:rPr lang="sv-SE" dirty="0" smtClean="0"/>
              <a:t>rise and fall delays at the 50% level (V</a:t>
            </a:r>
            <a:r>
              <a:rPr lang="sv-SE" baseline="-25000" dirty="0" smtClean="0"/>
              <a:t>DD</a:t>
            </a:r>
            <a:r>
              <a:rPr lang="sv-SE" dirty="0" smtClean="0"/>
              <a:t>/2</a:t>
            </a:r>
            <a:r>
              <a:rPr lang="sv-SE" dirty="0" smtClean="0"/>
              <a:t>) </a:t>
            </a:r>
            <a:r>
              <a:rPr lang="sv-SE" dirty="0" err="1" smtClean="0"/>
              <a:t>and</a:t>
            </a:r>
            <a:r>
              <a:rPr lang="sv-SE" dirty="0" err="1" smtClean="0"/>
              <a:t>rise</a:t>
            </a:r>
            <a:r>
              <a:rPr lang="sv-SE" dirty="0" smtClean="0"/>
              <a:t> </a:t>
            </a:r>
            <a:r>
              <a:rPr lang="sv-SE" dirty="0" smtClean="0"/>
              <a:t>and fall times between 20% and 80% levels</a:t>
            </a:r>
          </a:p>
          <a:p>
            <a:r>
              <a:rPr lang="sv-SE" dirty="0" err="1"/>
              <a:t>C</a:t>
            </a:r>
            <a:r>
              <a:rPr lang="sv-SE" dirty="0" err="1" smtClean="0"/>
              <a:t>alculated</a:t>
            </a:r>
            <a:r>
              <a:rPr lang="sv-SE" dirty="0" smtClean="0"/>
              <a:t> </a:t>
            </a:r>
            <a:r>
              <a:rPr lang="sv-SE" dirty="0" smtClean="0"/>
              <a:t>propagation delay in response to a square-wave input signal assuming MOSFETs being saturated during delay</a:t>
            </a:r>
          </a:p>
          <a:p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smtClean="0"/>
              <a:t>the delay model </a:t>
            </a:r>
            <a:r>
              <a:rPr lang="sv-SE" dirty="0"/>
              <a:t>by adding 40</a:t>
            </a:r>
            <a:r>
              <a:rPr lang="sv-SE" dirty="0" smtClean="0"/>
              <a:t>%</a:t>
            </a:r>
          </a:p>
          <a:p>
            <a:pPr lvl="1"/>
            <a:r>
              <a:rPr lang="sv-SE" dirty="0" smtClean="0"/>
              <a:t>assuming a ramp input signal and </a:t>
            </a:r>
          </a:p>
          <a:p>
            <a:pPr lvl="1"/>
            <a:r>
              <a:rPr lang="sv-SE" dirty="0"/>
              <a:t>a</a:t>
            </a:r>
            <a:r>
              <a:rPr lang="sv-SE" dirty="0" smtClean="0"/>
              <a:t>ssuming equal input and output edge rates </a:t>
            </a:r>
          </a:p>
          <a:p>
            <a:r>
              <a:rPr lang="sv-SE" dirty="0" err="1" smtClean="0"/>
              <a:t>Replaced</a:t>
            </a:r>
            <a:r>
              <a:rPr lang="sv-SE" dirty="0" smtClean="0"/>
              <a:t> </a:t>
            </a:r>
            <a:r>
              <a:rPr lang="sv-SE" dirty="0" err="1" smtClean="0"/>
              <a:t>saturation</a:t>
            </a:r>
            <a:r>
              <a:rPr lang="sv-SE" dirty="0" smtClean="0"/>
              <a:t> </a:t>
            </a:r>
            <a:r>
              <a:rPr lang="sv-SE" dirty="0" smtClean="0"/>
              <a:t>current sources by effective resistances </a:t>
            </a:r>
          </a:p>
          <a:p>
            <a:r>
              <a:rPr lang="sv-SE" dirty="0" err="1"/>
              <a:t>M</a:t>
            </a:r>
            <a:r>
              <a:rPr lang="sv-SE" dirty="0" err="1" smtClean="0"/>
              <a:t>ade</a:t>
            </a:r>
            <a:r>
              <a:rPr lang="sv-SE" dirty="0" smtClean="0"/>
              <a:t> </a:t>
            </a:r>
            <a:r>
              <a:rPr lang="sv-SE" dirty="0" smtClean="0"/>
              <a:t>the </a:t>
            </a:r>
            <a:r>
              <a:rPr lang="sv-SE" dirty="0" err="1" smtClean="0"/>
              <a:t>pMOSFET</a:t>
            </a:r>
            <a:r>
              <a:rPr lang="sv-SE" dirty="0" smtClean="0"/>
              <a:t> </a:t>
            </a:r>
            <a:r>
              <a:rPr lang="sv-SE" dirty="0" smtClean="0"/>
              <a:t>twice as wide to compensate for lower hole mobility</a:t>
            </a:r>
          </a:p>
          <a:p>
            <a:pPr lvl="1"/>
            <a:r>
              <a:rPr lang="sv-SE" dirty="0" smtClean="0"/>
              <a:t>Both MOSFETs now have the same effective resistance of 2 k</a:t>
            </a:r>
            <a:r>
              <a:rPr lang="sv-SE" dirty="0" smtClean="0"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latin typeface="Symbol" panose="05050102010706020507" pitchFamily="18" charset="2"/>
              </a:rPr>
              <a:t>.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</a:p>
          <a:p>
            <a:pPr lvl="1"/>
            <a:r>
              <a:rPr lang="sv-SE" dirty="0" smtClean="0"/>
              <a:t>However, p-channel device now has twice the input capacitance of the n-channel MOSFET</a:t>
            </a:r>
          </a:p>
          <a:p>
            <a:r>
              <a:rPr lang="sv-SE" dirty="0" err="1"/>
              <a:t>O</a:t>
            </a:r>
            <a:r>
              <a:rPr lang="sv-SE" dirty="0" err="1" smtClean="0"/>
              <a:t>btained</a:t>
            </a:r>
            <a:r>
              <a:rPr lang="sv-SE" dirty="0" smtClean="0"/>
              <a:t> </a:t>
            </a:r>
            <a:r>
              <a:rPr lang="sv-SE" dirty="0" smtClean="0"/>
              <a:t>an electrical two-port model of the inverter for delay calculations</a:t>
            </a:r>
          </a:p>
          <a:p>
            <a:pPr lvl="1"/>
            <a:r>
              <a:rPr lang="sv-SE" dirty="0" smtClean="0"/>
              <a:t>we know what this model looks like seen from the input port, and seen from the output port</a:t>
            </a:r>
          </a:p>
          <a:p>
            <a:r>
              <a:rPr lang="sv-SE" dirty="0" err="1"/>
              <a:t>C</a:t>
            </a:r>
            <a:r>
              <a:rPr lang="sv-SE" dirty="0" err="1" smtClean="0"/>
              <a:t>alculated</a:t>
            </a:r>
            <a:r>
              <a:rPr lang="sv-SE" dirty="0" smtClean="0"/>
              <a:t> </a:t>
            </a:r>
            <a:r>
              <a:rPr lang="sv-SE" dirty="0" smtClean="0"/>
              <a:t>the FO4 delay, and we found the </a:t>
            </a:r>
            <a:r>
              <a:rPr lang="sv-SE" i="1" dirty="0" smtClean="0"/>
              <a:t>R</a:t>
            </a:r>
            <a:r>
              <a:rPr lang="sv-SE" i="1" baseline="-25000" dirty="0" smtClean="0"/>
              <a:t>eff</a:t>
            </a:r>
            <a:r>
              <a:rPr lang="sv-SE" i="1" dirty="0" smtClean="0"/>
              <a:t>C</a:t>
            </a:r>
            <a:r>
              <a:rPr lang="sv-SE" i="1" baseline="-25000" dirty="0" smtClean="0"/>
              <a:t>G</a:t>
            </a:r>
            <a:r>
              <a:rPr lang="sv-SE" dirty="0" smtClean="0"/>
              <a:t> product being independent of the inverter size (as long as we keep same ratio between </a:t>
            </a:r>
            <a:r>
              <a:rPr lang="sv-SE" i="1" dirty="0" smtClean="0"/>
              <a:t>W</a:t>
            </a:r>
            <a:r>
              <a:rPr lang="sv-SE" i="1" baseline="-25000" dirty="0" smtClean="0"/>
              <a:t>P</a:t>
            </a:r>
            <a:r>
              <a:rPr lang="sv-SE" dirty="0" smtClean="0"/>
              <a:t> and </a:t>
            </a:r>
            <a:r>
              <a:rPr lang="sv-SE" i="1" dirty="0" smtClean="0"/>
              <a:t>W</a:t>
            </a:r>
            <a:r>
              <a:rPr lang="sv-SE" i="1" baseline="-25000" dirty="0" smtClean="0"/>
              <a:t>N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Introduced</a:t>
            </a:r>
            <a:r>
              <a:rPr lang="sv-SE" dirty="0" smtClean="0"/>
              <a:t> </a:t>
            </a:r>
            <a:r>
              <a:rPr lang="sv-SE" dirty="0" err="1" smtClean="0"/>
              <a:t>technology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constant</a:t>
            </a:r>
            <a:r>
              <a:rPr lang="sv-SE" dirty="0" smtClean="0"/>
              <a:t>, </a:t>
            </a:r>
            <a:r>
              <a:rPr lang="sv-SE" dirty="0" err="1" smtClean="0"/>
              <a:t>tau</a:t>
            </a:r>
            <a:r>
              <a:rPr lang="sv-SE" dirty="0" smtClean="0"/>
              <a:t>, and </a:t>
            </a:r>
            <a:r>
              <a:rPr lang="sv-SE" dirty="0" err="1" smtClean="0"/>
              <a:t>normalized</a:t>
            </a:r>
            <a:r>
              <a:rPr lang="sv-SE" dirty="0" smtClean="0"/>
              <a:t> </a:t>
            </a:r>
            <a:r>
              <a:rPr lang="sv-SE" dirty="0" err="1" smtClean="0"/>
              <a:t>delay</a:t>
            </a:r>
            <a:r>
              <a:rPr lang="sv-SE" dirty="0" smtClean="0"/>
              <a:t>, d</a:t>
            </a:r>
          </a:p>
          <a:p>
            <a:r>
              <a:rPr lang="sv-SE" dirty="0" err="1" smtClean="0"/>
              <a:t>Fou</a:t>
            </a:r>
            <a:r>
              <a:rPr lang="sv-SE" dirty="0" err="1" smtClean="0"/>
              <a:t>nd</a:t>
            </a:r>
            <a:r>
              <a:rPr lang="sv-SE" dirty="0" smtClean="0"/>
              <a:t> best </a:t>
            </a:r>
            <a:r>
              <a:rPr lang="sv-SE" dirty="0" err="1" smtClean="0"/>
              <a:t>inverter</a:t>
            </a:r>
            <a:r>
              <a:rPr lang="sv-SE" dirty="0" smtClean="0"/>
              <a:t> </a:t>
            </a:r>
            <a:r>
              <a:rPr lang="sv-SE" dirty="0" err="1" smtClean="0"/>
              <a:t>sizes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tapered</a:t>
            </a:r>
            <a:r>
              <a:rPr lang="sv-SE" dirty="0" smtClean="0"/>
              <a:t> </a:t>
            </a:r>
            <a:r>
              <a:rPr lang="sv-SE" dirty="0" err="1" smtClean="0"/>
              <a:t>inverter</a:t>
            </a:r>
            <a:r>
              <a:rPr lang="sv-SE" dirty="0" smtClean="0"/>
              <a:t> </a:t>
            </a:r>
            <a:r>
              <a:rPr lang="sv-SE" dirty="0" err="1" smtClean="0"/>
              <a:t>buffer</a:t>
            </a:r>
            <a:r>
              <a:rPr lang="sv-SE" dirty="0"/>
              <a:t> </a:t>
            </a:r>
            <a:r>
              <a:rPr lang="sv-SE" dirty="0" smtClean="0"/>
              <a:t>for minimum </a:t>
            </a:r>
            <a:r>
              <a:rPr lang="sv-SE" dirty="0" err="1" smtClean="0"/>
              <a:t>delay</a:t>
            </a:r>
            <a:r>
              <a:rPr lang="sv-SE" dirty="0" smtClean="0"/>
              <a:t>. </a:t>
            </a:r>
            <a:r>
              <a:rPr lang="sv-SE" dirty="0" err="1" smtClean="0"/>
              <a:t>Fanout</a:t>
            </a:r>
            <a:r>
              <a:rPr lang="sv-SE" dirty="0" smtClean="0"/>
              <a:t> h = 4 is the optimum.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96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Noise Margins –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2018-09-11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IC Design - Lecture 3: The Inverter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15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7612348" y="5928959"/>
            <a:ext cx="776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V</a:t>
            </a:r>
            <a:r>
              <a:rPr lang="sv-SE" sz="2400" b="1" baseline="-25000" dirty="0" smtClean="0"/>
              <a:t>IN</a:t>
            </a:r>
            <a:endParaRPr lang="sv-SE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8756" y="6021288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DD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>
          <a:xfrm>
            <a:off x="4320000" y="3861048"/>
            <a:ext cx="2160000" cy="2160000"/>
          </a:xfrm>
          <a:custGeom>
            <a:avLst/>
            <a:gdLst>
              <a:gd name="connsiteX0" fmla="*/ 0 w 1424539"/>
              <a:gd name="connsiteY0" fmla="*/ 1135781 h 1145406"/>
              <a:gd name="connsiteX1" fmla="*/ 1414913 w 1424539"/>
              <a:gd name="connsiteY1" fmla="*/ 0 h 1145406"/>
              <a:gd name="connsiteX2" fmla="*/ 1424539 w 1424539"/>
              <a:gd name="connsiteY2" fmla="*/ 1145406 h 1145406"/>
              <a:gd name="connsiteX3" fmla="*/ 0 w 1424539"/>
              <a:gd name="connsiteY3" fmla="*/ 1135781 h 1145406"/>
              <a:gd name="connsiteX0" fmla="*/ 0 w 1434865"/>
              <a:gd name="connsiteY0" fmla="*/ 1135781 h 1145406"/>
              <a:gd name="connsiteX1" fmla="*/ 1434445 w 1434865"/>
              <a:gd name="connsiteY1" fmla="*/ 0 h 1145406"/>
              <a:gd name="connsiteX2" fmla="*/ 1424539 w 1434865"/>
              <a:gd name="connsiteY2" fmla="*/ 1145406 h 1145406"/>
              <a:gd name="connsiteX3" fmla="*/ 0 w 1434865"/>
              <a:gd name="connsiteY3" fmla="*/ 1135781 h 1145406"/>
              <a:gd name="connsiteX0" fmla="*/ 0 w 1434865"/>
              <a:gd name="connsiteY0" fmla="*/ 1135781 h 1145406"/>
              <a:gd name="connsiteX1" fmla="*/ 1434445 w 1434865"/>
              <a:gd name="connsiteY1" fmla="*/ 0 h 1145406"/>
              <a:gd name="connsiteX2" fmla="*/ 1424539 w 1434865"/>
              <a:gd name="connsiteY2" fmla="*/ 1145406 h 1145406"/>
              <a:gd name="connsiteX3" fmla="*/ 0 w 1434865"/>
              <a:gd name="connsiteY3" fmla="*/ 1135781 h 1145406"/>
              <a:gd name="connsiteX0" fmla="*/ 0 w 1434865"/>
              <a:gd name="connsiteY0" fmla="*/ 1135781 h 1145406"/>
              <a:gd name="connsiteX1" fmla="*/ 1434445 w 1434865"/>
              <a:gd name="connsiteY1" fmla="*/ 0 h 1145406"/>
              <a:gd name="connsiteX2" fmla="*/ 1424539 w 1434865"/>
              <a:gd name="connsiteY2" fmla="*/ 1145406 h 1145406"/>
              <a:gd name="connsiteX3" fmla="*/ 0 w 1434865"/>
              <a:gd name="connsiteY3" fmla="*/ 1135781 h 1145406"/>
              <a:gd name="connsiteX0" fmla="*/ 0 w 1425589"/>
              <a:gd name="connsiteY0" fmla="*/ 1126211 h 1135836"/>
              <a:gd name="connsiteX1" fmla="*/ 1424679 w 1425589"/>
              <a:gd name="connsiteY1" fmla="*/ 0 h 1135836"/>
              <a:gd name="connsiteX2" fmla="*/ 1424539 w 1425589"/>
              <a:gd name="connsiteY2" fmla="*/ 1135836 h 1135836"/>
              <a:gd name="connsiteX3" fmla="*/ 0 w 1425589"/>
              <a:gd name="connsiteY3" fmla="*/ 1126211 h 1135836"/>
              <a:gd name="connsiteX0" fmla="*/ 0 w 1425589"/>
              <a:gd name="connsiteY0" fmla="*/ 1135781 h 1135836"/>
              <a:gd name="connsiteX1" fmla="*/ 1424679 w 1425589"/>
              <a:gd name="connsiteY1" fmla="*/ 0 h 1135836"/>
              <a:gd name="connsiteX2" fmla="*/ 1424539 w 1425589"/>
              <a:gd name="connsiteY2" fmla="*/ 1135836 h 1135836"/>
              <a:gd name="connsiteX3" fmla="*/ 0 w 1425589"/>
              <a:gd name="connsiteY3" fmla="*/ 1135781 h 11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589" h="1135836">
                <a:moveTo>
                  <a:pt x="0" y="1135781"/>
                </a:moveTo>
                <a:lnTo>
                  <a:pt x="1424679" y="0"/>
                </a:lnTo>
                <a:cubicBezTo>
                  <a:pt x="1427888" y="381802"/>
                  <a:pt x="1421330" y="754034"/>
                  <a:pt x="1424539" y="1135836"/>
                </a:cubicBezTo>
                <a:lnTo>
                  <a:pt x="0" y="1135781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sv-SE" dirty="0"/>
          </a:p>
        </p:txBody>
      </p:sp>
      <p:sp>
        <p:nvSpPr>
          <p:cNvPr id="13" name="Freeform 12"/>
          <p:cNvSpPr>
            <a:spLocks/>
          </p:cNvSpPr>
          <p:nvPr/>
        </p:nvSpPr>
        <p:spPr>
          <a:xfrm rot="10800000">
            <a:off x="4320000" y="2421127"/>
            <a:ext cx="2160000" cy="2160000"/>
          </a:xfrm>
          <a:custGeom>
            <a:avLst/>
            <a:gdLst>
              <a:gd name="connsiteX0" fmla="*/ 0 w 1424539"/>
              <a:gd name="connsiteY0" fmla="*/ 1135781 h 1145406"/>
              <a:gd name="connsiteX1" fmla="*/ 1414913 w 1424539"/>
              <a:gd name="connsiteY1" fmla="*/ 0 h 1145406"/>
              <a:gd name="connsiteX2" fmla="*/ 1424539 w 1424539"/>
              <a:gd name="connsiteY2" fmla="*/ 1145406 h 1145406"/>
              <a:gd name="connsiteX3" fmla="*/ 0 w 1424539"/>
              <a:gd name="connsiteY3" fmla="*/ 1135781 h 1145406"/>
              <a:gd name="connsiteX0" fmla="*/ 0 w 1434865"/>
              <a:gd name="connsiteY0" fmla="*/ 1135781 h 1145406"/>
              <a:gd name="connsiteX1" fmla="*/ 1434445 w 1434865"/>
              <a:gd name="connsiteY1" fmla="*/ 0 h 1145406"/>
              <a:gd name="connsiteX2" fmla="*/ 1424539 w 1434865"/>
              <a:gd name="connsiteY2" fmla="*/ 1145406 h 1145406"/>
              <a:gd name="connsiteX3" fmla="*/ 0 w 1434865"/>
              <a:gd name="connsiteY3" fmla="*/ 1135781 h 1145406"/>
              <a:gd name="connsiteX0" fmla="*/ 0 w 1434865"/>
              <a:gd name="connsiteY0" fmla="*/ 1135781 h 1145406"/>
              <a:gd name="connsiteX1" fmla="*/ 1434445 w 1434865"/>
              <a:gd name="connsiteY1" fmla="*/ 0 h 1145406"/>
              <a:gd name="connsiteX2" fmla="*/ 1424539 w 1434865"/>
              <a:gd name="connsiteY2" fmla="*/ 1145406 h 1145406"/>
              <a:gd name="connsiteX3" fmla="*/ 0 w 1434865"/>
              <a:gd name="connsiteY3" fmla="*/ 1135781 h 1145406"/>
              <a:gd name="connsiteX0" fmla="*/ 0 w 1434865"/>
              <a:gd name="connsiteY0" fmla="*/ 1135781 h 1145406"/>
              <a:gd name="connsiteX1" fmla="*/ 1434445 w 1434865"/>
              <a:gd name="connsiteY1" fmla="*/ 0 h 1145406"/>
              <a:gd name="connsiteX2" fmla="*/ 1424539 w 1434865"/>
              <a:gd name="connsiteY2" fmla="*/ 1145406 h 1145406"/>
              <a:gd name="connsiteX3" fmla="*/ 0 w 1434865"/>
              <a:gd name="connsiteY3" fmla="*/ 1135781 h 1145406"/>
              <a:gd name="connsiteX0" fmla="*/ 0 w 1425589"/>
              <a:gd name="connsiteY0" fmla="*/ 1126211 h 1135836"/>
              <a:gd name="connsiteX1" fmla="*/ 1424679 w 1425589"/>
              <a:gd name="connsiteY1" fmla="*/ 0 h 1135836"/>
              <a:gd name="connsiteX2" fmla="*/ 1424539 w 1425589"/>
              <a:gd name="connsiteY2" fmla="*/ 1135836 h 1135836"/>
              <a:gd name="connsiteX3" fmla="*/ 0 w 1425589"/>
              <a:gd name="connsiteY3" fmla="*/ 1126211 h 1135836"/>
              <a:gd name="connsiteX0" fmla="*/ 0 w 1425589"/>
              <a:gd name="connsiteY0" fmla="*/ 1135781 h 1135836"/>
              <a:gd name="connsiteX1" fmla="*/ 1424679 w 1425589"/>
              <a:gd name="connsiteY1" fmla="*/ 0 h 1135836"/>
              <a:gd name="connsiteX2" fmla="*/ 1424539 w 1425589"/>
              <a:gd name="connsiteY2" fmla="*/ 1135836 h 1135836"/>
              <a:gd name="connsiteX3" fmla="*/ 0 w 1425589"/>
              <a:gd name="connsiteY3" fmla="*/ 1135781 h 113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589" h="1135836">
                <a:moveTo>
                  <a:pt x="0" y="1135781"/>
                </a:moveTo>
                <a:lnTo>
                  <a:pt x="1424679" y="0"/>
                </a:lnTo>
                <a:cubicBezTo>
                  <a:pt x="1427888" y="381802"/>
                  <a:pt x="1421330" y="754034"/>
                  <a:pt x="1424539" y="1135836"/>
                </a:cubicBezTo>
                <a:lnTo>
                  <a:pt x="0" y="1135781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sv-SE" dirty="0"/>
          </a:p>
        </p:txBody>
      </p:sp>
      <p:sp>
        <p:nvSpPr>
          <p:cNvPr id="14" name="Freeform 13"/>
          <p:cNvSpPr/>
          <p:nvPr/>
        </p:nvSpPr>
        <p:spPr>
          <a:xfrm>
            <a:off x="4320003" y="2420888"/>
            <a:ext cx="2177755" cy="3600000"/>
          </a:xfrm>
          <a:custGeom>
            <a:avLst/>
            <a:gdLst>
              <a:gd name="connsiteX0" fmla="*/ 0 w 1078029"/>
              <a:gd name="connsiteY0" fmla="*/ 731520 h 1395663"/>
              <a:gd name="connsiteX1" fmla="*/ 1078029 w 1078029"/>
              <a:gd name="connsiteY1" fmla="*/ 0 h 1395663"/>
              <a:gd name="connsiteX2" fmla="*/ 1058779 w 1078029"/>
              <a:gd name="connsiteY2" fmla="*/ 635268 h 1395663"/>
              <a:gd name="connsiteX3" fmla="*/ 9625 w 1078029"/>
              <a:gd name="connsiteY3" fmla="*/ 1395663 h 1395663"/>
              <a:gd name="connsiteX4" fmla="*/ 0 w 1078029"/>
              <a:gd name="connsiteY4" fmla="*/ 731520 h 1395663"/>
              <a:gd name="connsiteX0" fmla="*/ 0 w 1078029"/>
              <a:gd name="connsiteY0" fmla="*/ 731520 h 1395663"/>
              <a:gd name="connsiteX1" fmla="*/ 1078029 w 1078029"/>
              <a:gd name="connsiteY1" fmla="*/ 0 h 1395663"/>
              <a:gd name="connsiteX2" fmla="*/ 1068405 w 1078029"/>
              <a:gd name="connsiteY2" fmla="*/ 635268 h 1395663"/>
              <a:gd name="connsiteX3" fmla="*/ 9625 w 1078029"/>
              <a:gd name="connsiteY3" fmla="*/ 1395663 h 1395663"/>
              <a:gd name="connsiteX4" fmla="*/ 0 w 1078029"/>
              <a:gd name="connsiteY4" fmla="*/ 731520 h 1395663"/>
              <a:gd name="connsiteX0" fmla="*/ 0 w 1078030"/>
              <a:gd name="connsiteY0" fmla="*/ 731520 h 1395663"/>
              <a:gd name="connsiteX1" fmla="*/ 1078029 w 1078030"/>
              <a:gd name="connsiteY1" fmla="*/ 0 h 1395663"/>
              <a:gd name="connsiteX2" fmla="*/ 1078030 w 1078030"/>
              <a:gd name="connsiteY2" fmla="*/ 635268 h 1395663"/>
              <a:gd name="connsiteX3" fmla="*/ 9625 w 1078030"/>
              <a:gd name="connsiteY3" fmla="*/ 1395663 h 1395663"/>
              <a:gd name="connsiteX4" fmla="*/ 0 w 1078030"/>
              <a:gd name="connsiteY4" fmla="*/ 731520 h 1395663"/>
              <a:gd name="connsiteX0" fmla="*/ 1 w 1078031"/>
              <a:gd name="connsiteY0" fmla="*/ 731520 h 1405288"/>
              <a:gd name="connsiteX1" fmla="*/ 1078030 w 1078031"/>
              <a:gd name="connsiteY1" fmla="*/ 0 h 1405288"/>
              <a:gd name="connsiteX2" fmla="*/ 1078031 w 1078031"/>
              <a:gd name="connsiteY2" fmla="*/ 635268 h 1405288"/>
              <a:gd name="connsiteX3" fmla="*/ 0 w 1078031"/>
              <a:gd name="connsiteY3" fmla="*/ 1405288 h 1405288"/>
              <a:gd name="connsiteX4" fmla="*/ 1 w 1078031"/>
              <a:gd name="connsiteY4" fmla="*/ 731520 h 1405288"/>
              <a:gd name="connsiteX0" fmla="*/ 1 w 1087655"/>
              <a:gd name="connsiteY0" fmla="*/ 741145 h 1414913"/>
              <a:gd name="connsiteX1" fmla="*/ 1087655 w 1087655"/>
              <a:gd name="connsiteY1" fmla="*/ 0 h 1414913"/>
              <a:gd name="connsiteX2" fmla="*/ 1078031 w 1087655"/>
              <a:gd name="connsiteY2" fmla="*/ 644893 h 1414913"/>
              <a:gd name="connsiteX3" fmla="*/ 0 w 1087655"/>
              <a:gd name="connsiteY3" fmla="*/ 1414913 h 1414913"/>
              <a:gd name="connsiteX4" fmla="*/ 1 w 1087655"/>
              <a:gd name="connsiteY4" fmla="*/ 741145 h 1414913"/>
              <a:gd name="connsiteX0" fmla="*/ 1 w 1078031"/>
              <a:gd name="connsiteY0" fmla="*/ 741145 h 1414913"/>
              <a:gd name="connsiteX1" fmla="*/ 1078030 w 1078031"/>
              <a:gd name="connsiteY1" fmla="*/ 0 h 1414913"/>
              <a:gd name="connsiteX2" fmla="*/ 1078031 w 1078031"/>
              <a:gd name="connsiteY2" fmla="*/ 644893 h 1414913"/>
              <a:gd name="connsiteX3" fmla="*/ 0 w 1078031"/>
              <a:gd name="connsiteY3" fmla="*/ 1414913 h 1414913"/>
              <a:gd name="connsiteX4" fmla="*/ 1 w 1078031"/>
              <a:gd name="connsiteY4" fmla="*/ 741145 h 1414913"/>
              <a:gd name="connsiteX0" fmla="*/ 1 w 1078031"/>
              <a:gd name="connsiteY0" fmla="*/ 718961 h 1414913"/>
              <a:gd name="connsiteX1" fmla="*/ 1078030 w 1078031"/>
              <a:gd name="connsiteY1" fmla="*/ 0 h 1414913"/>
              <a:gd name="connsiteX2" fmla="*/ 1078031 w 1078031"/>
              <a:gd name="connsiteY2" fmla="*/ 644893 h 1414913"/>
              <a:gd name="connsiteX3" fmla="*/ 0 w 1078031"/>
              <a:gd name="connsiteY3" fmla="*/ 1414913 h 1414913"/>
              <a:gd name="connsiteX4" fmla="*/ 1 w 1078031"/>
              <a:gd name="connsiteY4" fmla="*/ 718961 h 1414913"/>
              <a:gd name="connsiteX0" fmla="*/ 1 w 1089688"/>
              <a:gd name="connsiteY0" fmla="*/ 718961 h 1414913"/>
              <a:gd name="connsiteX1" fmla="*/ 1078030 w 1089688"/>
              <a:gd name="connsiteY1" fmla="*/ 0 h 1414913"/>
              <a:gd name="connsiteX2" fmla="*/ 1089688 w 1089688"/>
              <a:gd name="connsiteY2" fmla="*/ 700354 h 1414913"/>
              <a:gd name="connsiteX3" fmla="*/ 0 w 1089688"/>
              <a:gd name="connsiteY3" fmla="*/ 1414913 h 1414913"/>
              <a:gd name="connsiteX4" fmla="*/ 1 w 1089688"/>
              <a:gd name="connsiteY4" fmla="*/ 718961 h 1414913"/>
              <a:gd name="connsiteX0" fmla="*/ 1 w 1089688"/>
              <a:gd name="connsiteY0" fmla="*/ 718961 h 1414913"/>
              <a:gd name="connsiteX1" fmla="*/ 1089687 w 1089688"/>
              <a:gd name="connsiteY1" fmla="*/ 0 h 1414913"/>
              <a:gd name="connsiteX2" fmla="*/ 1089688 w 1089688"/>
              <a:gd name="connsiteY2" fmla="*/ 700354 h 1414913"/>
              <a:gd name="connsiteX3" fmla="*/ 0 w 1089688"/>
              <a:gd name="connsiteY3" fmla="*/ 1414913 h 1414913"/>
              <a:gd name="connsiteX4" fmla="*/ 1 w 1089688"/>
              <a:gd name="connsiteY4" fmla="*/ 718961 h 1414913"/>
              <a:gd name="connsiteX0" fmla="*/ 4480 w 1089688"/>
              <a:gd name="connsiteY0" fmla="*/ 848061 h 1414913"/>
              <a:gd name="connsiteX1" fmla="*/ 1089687 w 1089688"/>
              <a:gd name="connsiteY1" fmla="*/ 0 h 1414913"/>
              <a:gd name="connsiteX2" fmla="*/ 1089688 w 1089688"/>
              <a:gd name="connsiteY2" fmla="*/ 700354 h 1414913"/>
              <a:gd name="connsiteX3" fmla="*/ 0 w 1089688"/>
              <a:gd name="connsiteY3" fmla="*/ 1414913 h 1414913"/>
              <a:gd name="connsiteX4" fmla="*/ 4480 w 1089688"/>
              <a:gd name="connsiteY4" fmla="*/ 848061 h 1414913"/>
              <a:gd name="connsiteX0" fmla="*/ 4480 w 1098645"/>
              <a:gd name="connsiteY0" fmla="*/ 848061 h 1414913"/>
              <a:gd name="connsiteX1" fmla="*/ 1089687 w 1098645"/>
              <a:gd name="connsiteY1" fmla="*/ 0 h 1414913"/>
              <a:gd name="connsiteX2" fmla="*/ 1098645 w 1098645"/>
              <a:gd name="connsiteY2" fmla="*/ 574742 h 1414913"/>
              <a:gd name="connsiteX3" fmla="*/ 0 w 1098645"/>
              <a:gd name="connsiteY3" fmla="*/ 1414913 h 1414913"/>
              <a:gd name="connsiteX4" fmla="*/ 4480 w 1098645"/>
              <a:gd name="connsiteY4" fmla="*/ 848061 h 141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645" h="1414913">
                <a:moveTo>
                  <a:pt x="4480" y="848061"/>
                </a:moveTo>
                <a:cubicBezTo>
                  <a:pt x="363823" y="601013"/>
                  <a:pt x="730344" y="247048"/>
                  <a:pt x="1089687" y="0"/>
                </a:cubicBezTo>
                <a:cubicBezTo>
                  <a:pt x="1089687" y="211756"/>
                  <a:pt x="1098645" y="362986"/>
                  <a:pt x="1098645" y="574742"/>
                </a:cubicBezTo>
                <a:lnTo>
                  <a:pt x="0" y="1414913"/>
                </a:lnTo>
                <a:cubicBezTo>
                  <a:pt x="0" y="1190324"/>
                  <a:pt x="4480" y="1072650"/>
                  <a:pt x="4480" y="848061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>
            <a:off x="6480000" y="2421290"/>
            <a:ext cx="720000" cy="360000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algn="ctr">
              <a:lnSpc>
                <a:spcPts val="1600"/>
              </a:lnSpc>
            </a:pPr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3600000" y="2429867"/>
            <a:ext cx="720000" cy="360000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endParaRPr lang="sv-SE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579902" y="6036060"/>
            <a:ext cx="419991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19860" y="1484786"/>
            <a:ext cx="776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V</a:t>
            </a:r>
            <a:r>
              <a:rPr lang="sv-SE" sz="2400" b="1" baseline="-25000" dirty="0" smtClean="0"/>
              <a:t>OUT</a:t>
            </a:r>
            <a:endParaRPr lang="sv-SE" sz="2400" b="1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9832" y="2253867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DD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7215" y="6021288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9832" y="5867980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97234" y="6021288"/>
            <a:ext cx="96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IL,max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7" y="6021288"/>
            <a:ext cx="109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IH,min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72160" y="2636912"/>
            <a:ext cx="82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OH,min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600000" y="2421287"/>
            <a:ext cx="3600000" cy="3592011"/>
            <a:chOff x="7380312" y="2421286"/>
            <a:chExt cx="1368152" cy="3592010"/>
          </a:xfrm>
        </p:grpSpPr>
        <p:sp>
          <p:nvSpPr>
            <p:cNvPr id="49" name="Rectangle 48"/>
            <p:cNvSpPr/>
            <p:nvPr/>
          </p:nvSpPr>
          <p:spPr>
            <a:xfrm>
              <a:off x="7380312" y="5634000"/>
              <a:ext cx="1368152" cy="379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     Valid ”0”</a:t>
              </a:r>
              <a:endParaRPr lang="sv-SE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380312" y="2421286"/>
              <a:ext cx="1368152" cy="379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v-SE" dirty="0" smtClean="0"/>
                <a:t>Valid ”1”</a:t>
              </a:r>
              <a:endParaRPr lang="sv-SE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600000" y="1938045"/>
            <a:ext cx="0" cy="4112053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107834" y="2420888"/>
            <a:ext cx="4416495" cy="3600000"/>
            <a:chOff x="4067944" y="1480085"/>
            <a:chExt cx="4416495" cy="3600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4560113" y="1480085"/>
              <a:ext cx="72000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>
              <a:off x="4067944" y="1480085"/>
              <a:ext cx="2344278" cy="2081509"/>
            </a:xfrm>
            <a:prstGeom prst="arc">
              <a:avLst>
                <a:gd name="adj1" fmla="val 16170127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412218" y="2515197"/>
              <a:ext cx="4" cy="14400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448329" y="5080085"/>
              <a:ext cx="72000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/>
            <p:cNvSpPr/>
            <p:nvPr/>
          </p:nvSpPr>
          <p:spPr>
            <a:xfrm rot="10800000">
              <a:off x="6412216" y="2848083"/>
              <a:ext cx="2072223" cy="2232000"/>
            </a:xfrm>
            <a:prstGeom prst="arc">
              <a:avLst>
                <a:gd name="adj1" fmla="val 16129697"/>
                <a:gd name="adj2" fmla="val 41777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16016" y="2348880"/>
            <a:ext cx="900000" cy="900000"/>
            <a:chOff x="4716016" y="2348880"/>
            <a:chExt cx="900000" cy="900000"/>
          </a:xfrm>
        </p:grpSpPr>
        <p:sp>
          <p:nvSpPr>
            <p:cNvPr id="27" name="Down Arrow 26"/>
            <p:cNvSpPr/>
            <p:nvPr/>
          </p:nvSpPr>
          <p:spPr>
            <a:xfrm rot="13500000">
              <a:off x="4804414" y="2867904"/>
              <a:ext cx="288033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4716016" y="2348880"/>
              <a:ext cx="900000" cy="900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5041718" y="2686294"/>
            <a:ext cx="232689" cy="232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3" name="Group 32"/>
          <p:cNvGrpSpPr/>
          <p:nvPr/>
        </p:nvGrpSpPr>
        <p:grpSpPr>
          <a:xfrm>
            <a:off x="5184168" y="5157192"/>
            <a:ext cx="900000" cy="900000"/>
            <a:chOff x="5184168" y="5157192"/>
            <a:chExt cx="900000" cy="900000"/>
          </a:xfrm>
        </p:grpSpPr>
        <p:sp>
          <p:nvSpPr>
            <p:cNvPr id="34" name="Down Arrow 33"/>
            <p:cNvSpPr/>
            <p:nvPr/>
          </p:nvSpPr>
          <p:spPr>
            <a:xfrm rot="2700000">
              <a:off x="5722565" y="5204940"/>
              <a:ext cx="288033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 flipV="1">
              <a:off x="5184168" y="5157192"/>
              <a:ext cx="900000" cy="900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5580002" y="5500571"/>
            <a:ext cx="232689" cy="232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00002" y="2802639"/>
            <a:ext cx="1602813" cy="1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79513" y="4771018"/>
            <a:ext cx="3301141" cy="175432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sv-SE" dirty="0" smtClean="0"/>
              <a:t>Formulas can be </a:t>
            </a:r>
            <a:r>
              <a:rPr lang="sv-SE" dirty="0" err="1" smtClean="0"/>
              <a:t>derived</a:t>
            </a:r>
            <a:r>
              <a:rPr lang="sv-SE" dirty="0" smtClean="0"/>
              <a:t> (for </a:t>
            </a:r>
            <a:r>
              <a:rPr lang="sv-SE" i="1" dirty="0" smtClean="0"/>
              <a:t>x</a:t>
            </a:r>
            <a:r>
              <a:rPr lang="sv-SE" dirty="0" smtClean="0"/>
              <a:t>=1):</a:t>
            </a:r>
            <a:br>
              <a:rPr lang="sv-SE" dirty="0" smtClean="0"/>
            </a:br>
            <a:r>
              <a:rPr lang="sv-SE" dirty="0" err="1" smtClean="0"/>
              <a:t>V</a:t>
            </a:r>
            <a:r>
              <a:rPr lang="sv-SE" baseline="-25000" dirty="0" err="1" smtClean="0"/>
              <a:t>OH,min</a:t>
            </a:r>
            <a:r>
              <a:rPr lang="sv-SE" dirty="0" smtClean="0"/>
              <a:t>=V</a:t>
            </a:r>
            <a:r>
              <a:rPr lang="sv-SE" baseline="-25000" dirty="0" smtClean="0"/>
              <a:t>DD</a:t>
            </a:r>
            <a:r>
              <a:rPr lang="sv-SE" dirty="0" smtClean="0"/>
              <a:t>-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</a:t>
            </a:r>
            <a:br>
              <a:rPr lang="sv-SE" dirty="0" smtClean="0"/>
            </a:br>
            <a:r>
              <a:rPr lang="sv-SE" dirty="0" smtClean="0"/>
              <a:t>V</a:t>
            </a:r>
            <a:r>
              <a:rPr lang="sv-SE" baseline="-25000" dirty="0" smtClean="0"/>
              <a:t>OL,max </a:t>
            </a:r>
            <a:r>
              <a:rPr lang="sv-SE" dirty="0" smtClean="0"/>
              <a:t>= 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</a:t>
            </a:r>
          </a:p>
          <a:p>
            <a:r>
              <a:rPr lang="sv-SE" dirty="0" err="1" smtClean="0"/>
              <a:t>V</a:t>
            </a:r>
            <a:r>
              <a:rPr lang="sv-SE" baseline="-25000" dirty="0" err="1" smtClean="0"/>
              <a:t>IL,max</a:t>
            </a:r>
            <a:r>
              <a:rPr lang="sv-SE" dirty="0" smtClean="0"/>
              <a:t>=V</a:t>
            </a:r>
            <a:r>
              <a:rPr lang="sv-SE" baseline="-25000" dirty="0" smtClean="0"/>
              <a:t>SW</a:t>
            </a:r>
            <a:r>
              <a:rPr lang="sv-SE" dirty="0" smtClean="0"/>
              <a:t>-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</a:t>
            </a:r>
          </a:p>
          <a:p>
            <a:r>
              <a:rPr lang="sv-SE" dirty="0" err="1" smtClean="0"/>
              <a:t>V</a:t>
            </a:r>
            <a:r>
              <a:rPr lang="sv-SE" baseline="-25000" dirty="0" err="1" smtClean="0"/>
              <a:t>IH,min</a:t>
            </a:r>
            <a:r>
              <a:rPr lang="sv-SE" dirty="0" smtClean="0"/>
              <a:t>=V</a:t>
            </a:r>
            <a:r>
              <a:rPr lang="sv-SE" baseline="-25000" dirty="0" smtClean="0"/>
              <a:t>SW</a:t>
            </a:r>
            <a:r>
              <a:rPr lang="sv-SE" dirty="0" smtClean="0"/>
              <a:t>+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 </a:t>
            </a:r>
          </a:p>
          <a:p>
            <a:endParaRPr lang="sv-SE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600001" y="2788600"/>
            <a:ext cx="2088003" cy="3247463"/>
            <a:chOff x="3600000" y="2788598"/>
            <a:chExt cx="2088003" cy="3247463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3600000" y="5622024"/>
              <a:ext cx="203115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88003" y="2788598"/>
              <a:ext cx="0" cy="324746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66504" y="2788598"/>
              <a:ext cx="1" cy="324746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600002" y="2802637"/>
              <a:ext cx="1602813" cy="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35896" y="2051556"/>
            <a:ext cx="3645943" cy="369332"/>
            <a:chOff x="3635896" y="2051556"/>
            <a:chExt cx="3645943" cy="369332"/>
          </a:xfrm>
        </p:grpSpPr>
        <p:grpSp>
          <p:nvGrpSpPr>
            <p:cNvPr id="55" name="Group 54"/>
            <p:cNvGrpSpPr/>
            <p:nvPr/>
          </p:nvGrpSpPr>
          <p:grpSpPr>
            <a:xfrm>
              <a:off x="3635896" y="2051556"/>
              <a:ext cx="791387" cy="369332"/>
              <a:chOff x="3635896" y="2051557"/>
              <a:chExt cx="791387" cy="36933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650207" y="2051557"/>
                <a:ext cx="77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 smtClean="0"/>
                  <a:t>0.28 V</a:t>
                </a:r>
                <a:endParaRPr lang="sv-SE" dirty="0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3635896" y="2346118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480000" y="2051556"/>
              <a:ext cx="801839" cy="369332"/>
              <a:chOff x="6480000" y="2051557"/>
              <a:chExt cx="801839" cy="36933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504763" y="2051557"/>
                <a:ext cx="77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 smtClean="0"/>
                  <a:t>0.28 V</a:t>
                </a:r>
                <a:endParaRPr lang="sv-SE" dirty="0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6480000" y="2346118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 flipH="1">
              <a:off x="4355896" y="2346117"/>
              <a:ext cx="212410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4775538" y="2051556"/>
              <a:ext cx="1164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latin typeface="Symbol" panose="05050102010706020507" pitchFamily="18" charset="2"/>
                </a:rPr>
                <a:t>D</a:t>
              </a:r>
              <a:r>
                <a:rPr lang="sv-SE" dirty="0" smtClean="0"/>
                <a:t>V=0.64 V</a:t>
              </a:r>
              <a:endParaRPr lang="sv-SE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6296" y="2426269"/>
            <a:ext cx="663012" cy="3565085"/>
            <a:chOff x="7236296" y="2426267"/>
            <a:chExt cx="663012" cy="3565085"/>
          </a:xfrm>
        </p:grpSpPr>
        <p:sp>
          <p:nvSpPr>
            <p:cNvPr id="65" name="Rectangle 64"/>
            <p:cNvSpPr/>
            <p:nvPr/>
          </p:nvSpPr>
          <p:spPr>
            <a:xfrm>
              <a:off x="7236296" y="5622020"/>
              <a:ext cx="663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latin typeface="Symbol" panose="05050102010706020507" pitchFamily="18" charset="2"/>
                </a:rPr>
                <a:t>D</a:t>
              </a:r>
              <a:r>
                <a:rPr lang="sv-SE" dirty="0" smtClean="0"/>
                <a:t>V/8</a:t>
              </a:r>
              <a:endParaRPr lang="sv-SE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36296" y="2426267"/>
              <a:ext cx="663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latin typeface="Symbol" panose="05050102010706020507" pitchFamily="18" charset="2"/>
                </a:rPr>
                <a:t>D</a:t>
              </a:r>
              <a:r>
                <a:rPr lang="sv-SE" dirty="0" smtClean="0"/>
                <a:t>V/8</a:t>
              </a:r>
              <a:endParaRPr lang="sv-SE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506025" y="4437112"/>
            <a:ext cx="1888347" cy="369332"/>
            <a:chOff x="4506024" y="4437112"/>
            <a:chExt cx="1888347" cy="369332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5148064" y="4509120"/>
              <a:ext cx="28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5436128" y="4509120"/>
              <a:ext cx="28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731359" y="4437112"/>
              <a:ext cx="663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latin typeface="Symbol" panose="05050102010706020507" pitchFamily="18" charset="2"/>
                </a:rPr>
                <a:t>D</a:t>
              </a:r>
              <a:r>
                <a:rPr lang="sv-SE" dirty="0" smtClean="0"/>
                <a:t>V/8</a:t>
              </a:r>
              <a:endParaRPr lang="sv-SE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06024" y="4437112"/>
              <a:ext cx="663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latin typeface="Symbol" panose="05050102010706020507" pitchFamily="18" charset="2"/>
                </a:rPr>
                <a:t>D</a:t>
              </a:r>
              <a:r>
                <a:rPr lang="sv-SE" dirty="0" smtClean="0"/>
                <a:t>V/8</a:t>
              </a:r>
              <a:endParaRPr lang="sv-SE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179513" y="4771018"/>
            <a:ext cx="3357035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r>
              <a:rPr lang="sv-SE" b="1" dirty="0" smtClean="0"/>
              <a:t>Formulas can be </a:t>
            </a:r>
            <a:r>
              <a:rPr lang="sv-SE" b="1" dirty="0" err="1" smtClean="0"/>
              <a:t>derived</a:t>
            </a:r>
            <a:r>
              <a:rPr lang="sv-SE" b="1" dirty="0" smtClean="0"/>
              <a:t> (for </a:t>
            </a:r>
            <a:r>
              <a:rPr lang="sv-SE" b="1" i="1" dirty="0"/>
              <a:t>x</a:t>
            </a:r>
            <a:r>
              <a:rPr lang="sv-SE" b="1" dirty="0"/>
              <a:t>=1): </a:t>
            </a:r>
            <a:endParaRPr lang="sv-SE" b="1" dirty="0" smtClean="0"/>
          </a:p>
          <a:p>
            <a:r>
              <a:rPr lang="sv-SE" dirty="0" err="1" smtClean="0"/>
              <a:t>V</a:t>
            </a:r>
            <a:r>
              <a:rPr lang="sv-SE" baseline="-25000" dirty="0" err="1" smtClean="0"/>
              <a:t>OH,min</a:t>
            </a:r>
            <a:r>
              <a:rPr lang="sv-SE" dirty="0" smtClean="0"/>
              <a:t>=V</a:t>
            </a:r>
            <a:r>
              <a:rPr lang="sv-SE" baseline="-25000" dirty="0" smtClean="0"/>
              <a:t>DD</a:t>
            </a:r>
            <a:r>
              <a:rPr lang="sv-SE" dirty="0" smtClean="0"/>
              <a:t>-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V/8=1.12 V</a:t>
            </a:r>
            <a:br>
              <a:rPr lang="sv-SE" dirty="0" smtClean="0"/>
            </a:br>
            <a:r>
              <a:rPr lang="sv-SE" dirty="0" smtClean="0"/>
              <a:t>V</a:t>
            </a:r>
            <a:r>
              <a:rPr lang="sv-SE" baseline="-25000" dirty="0" smtClean="0"/>
              <a:t>OL,max </a:t>
            </a:r>
            <a:r>
              <a:rPr lang="sv-SE" dirty="0" smtClean="0"/>
              <a:t>= 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V/8=80 mV</a:t>
            </a:r>
          </a:p>
          <a:p>
            <a:r>
              <a:rPr lang="sv-SE" dirty="0" smtClean="0"/>
              <a:t>V</a:t>
            </a:r>
            <a:r>
              <a:rPr lang="sv-SE" baseline="-25000" dirty="0" smtClean="0"/>
              <a:t>IL,max</a:t>
            </a:r>
            <a:r>
              <a:rPr lang="sv-SE" dirty="0" smtClean="0"/>
              <a:t>=V</a:t>
            </a:r>
            <a:r>
              <a:rPr lang="sv-SE" baseline="-25000" dirty="0" smtClean="0"/>
              <a:t>SW</a:t>
            </a:r>
            <a:r>
              <a:rPr lang="sv-SE" dirty="0" smtClean="0"/>
              <a:t>-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V/8=0.52 V</a:t>
            </a:r>
          </a:p>
          <a:p>
            <a:r>
              <a:rPr lang="sv-SE" dirty="0" err="1" smtClean="0"/>
              <a:t>V</a:t>
            </a:r>
            <a:r>
              <a:rPr lang="sv-SE" baseline="-25000" dirty="0" err="1" smtClean="0"/>
              <a:t>IH,min</a:t>
            </a:r>
            <a:r>
              <a:rPr lang="sv-SE" dirty="0" smtClean="0"/>
              <a:t>=V</a:t>
            </a:r>
            <a:r>
              <a:rPr lang="sv-SE" baseline="-25000" dirty="0" smtClean="0"/>
              <a:t>SW</a:t>
            </a:r>
            <a:r>
              <a:rPr lang="sv-SE" dirty="0" smtClean="0"/>
              <a:t>+</a:t>
            </a:r>
            <a:r>
              <a:rPr lang="sv-SE" dirty="0" smtClean="0">
                <a:latin typeface="Symbol" panose="05050102010706020507" pitchFamily="18" charset="2"/>
              </a:rPr>
              <a:t>D</a:t>
            </a:r>
            <a:r>
              <a:rPr lang="sv-SE" dirty="0" smtClean="0"/>
              <a:t>V/8=0.68 V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9513" y="3853453"/>
            <a:ext cx="3400389" cy="92333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sv-SE" dirty="0" smtClean="0"/>
              <a:t>For </a:t>
            </a:r>
            <a:r>
              <a:rPr lang="sv-SE" i="1" dirty="0" smtClean="0"/>
              <a:t>x</a:t>
            </a:r>
            <a:r>
              <a:rPr lang="sv-SE" dirty="0" smtClean="0"/>
              <a:t>=1, </a:t>
            </a:r>
            <a:r>
              <a:rPr lang="sv-SE" i="1" dirty="0" smtClean="0"/>
              <a:t>V</a:t>
            </a:r>
            <a:r>
              <a:rPr lang="sv-SE" i="1" baseline="-25000" dirty="0" smtClean="0"/>
              <a:t>TN</a:t>
            </a:r>
            <a:r>
              <a:rPr lang="sv-SE" dirty="0" smtClean="0"/>
              <a:t>=0.28 V and </a:t>
            </a:r>
            <a:r>
              <a:rPr lang="sv-SE" i="1" dirty="0" smtClean="0"/>
              <a:t>V</a:t>
            </a:r>
            <a:r>
              <a:rPr lang="sv-SE" i="1" baseline="-25000" dirty="0" smtClean="0"/>
              <a:t>TP</a:t>
            </a:r>
            <a:r>
              <a:rPr lang="sv-SE" dirty="0" smtClean="0"/>
              <a:t>=-0.28 V 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i="1" dirty="0" smtClean="0"/>
              <a:t>V</a:t>
            </a:r>
            <a:r>
              <a:rPr lang="sv-SE" i="1" baseline="-25000" dirty="0" smtClean="0"/>
              <a:t>SW</a:t>
            </a:r>
            <a:r>
              <a:rPr lang="sv-SE" dirty="0" smtClean="0"/>
              <a:t>=0.28+0.64/2=0.60 V</a:t>
            </a:r>
          </a:p>
          <a:p>
            <a:r>
              <a:rPr lang="sv-SE" dirty="0" smtClean="0"/>
              <a:t>and </a:t>
            </a:r>
            <a:r>
              <a:rPr lang="sv-SE" dirty="0">
                <a:latin typeface="Symbol" panose="05050102010706020507" pitchFamily="18" charset="2"/>
              </a:rPr>
              <a:t>D</a:t>
            </a:r>
            <a:r>
              <a:rPr lang="sv-SE" dirty="0"/>
              <a:t>V=0.64 </a:t>
            </a:r>
            <a:r>
              <a:rPr lang="sv-SE" dirty="0" smtClean="0"/>
              <a:t>V</a:t>
            </a:r>
            <a:endParaRPr lang="sv-SE" dirty="0"/>
          </a:p>
        </p:txBody>
      </p:sp>
      <p:sp>
        <p:nvSpPr>
          <p:cNvPr id="41" name="Rectangle 40"/>
          <p:cNvSpPr/>
          <p:nvPr/>
        </p:nvSpPr>
        <p:spPr>
          <a:xfrm>
            <a:off x="2771800" y="5445224"/>
            <a:ext cx="828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b="1" dirty="0" smtClean="0">
                <a:solidFill>
                  <a:schemeClr val="tx1"/>
                </a:solidFill>
              </a:rPr>
              <a:t>V</a:t>
            </a:r>
            <a:r>
              <a:rPr lang="sv-SE" b="1" baseline="-25000" dirty="0" smtClean="0"/>
              <a:t>OL,max</a:t>
            </a:r>
            <a:endParaRPr lang="sv-SE" b="1" dirty="0" smtClean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68002" y="2132856"/>
            <a:ext cx="27359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points</a:t>
            </a:r>
            <a:r>
              <a:rPr lang="sv-SE" dirty="0" smtClean="0"/>
              <a:t> </a:t>
            </a:r>
            <a:r>
              <a:rPr lang="sv-SE" dirty="0" err="1" smtClean="0"/>
              <a:t>yields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r>
              <a:rPr lang="sv-SE" dirty="0" smtClean="0"/>
              <a:t> for 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V</a:t>
            </a:r>
            <a:r>
              <a:rPr lang="sv-SE" baseline="-25000" dirty="0" err="1" smtClean="0"/>
              <a:t>OH,min</a:t>
            </a:r>
            <a:r>
              <a:rPr lang="sv-SE" dirty="0" smtClean="0"/>
              <a:t>, </a:t>
            </a:r>
            <a:r>
              <a:rPr lang="sv-SE" dirty="0" err="1" smtClean="0"/>
              <a:t>V</a:t>
            </a:r>
            <a:r>
              <a:rPr lang="sv-SE" baseline="-25000" dirty="0" err="1" smtClean="0"/>
              <a:t>IL,max</a:t>
            </a:r>
            <a:r>
              <a:rPr lang="sv-SE" dirty="0" smtClean="0"/>
              <a:t>) and 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V</a:t>
            </a:r>
            <a:r>
              <a:rPr lang="sv-SE" baseline="-25000" dirty="0" err="1" smtClean="0"/>
              <a:t>OL,max</a:t>
            </a:r>
            <a:r>
              <a:rPr lang="sv-SE" baseline="-25000" dirty="0" smtClean="0"/>
              <a:t>, </a:t>
            </a:r>
            <a:r>
              <a:rPr lang="sv-SE" dirty="0" err="1" smtClean="0"/>
              <a:t>V</a:t>
            </a:r>
            <a:r>
              <a:rPr lang="sv-SE" baseline="-25000" dirty="0" err="1" smtClean="0"/>
              <a:t>IH,min</a:t>
            </a:r>
            <a:r>
              <a:rPr lang="sv-SE" dirty="0" smtClean="0"/>
              <a:t>) </a:t>
            </a:r>
          </a:p>
          <a:p>
            <a:r>
              <a:rPr lang="sv-SE" dirty="0"/>
              <a:t>s</a:t>
            </a:r>
            <a:r>
              <a:rPr lang="sv-SE" dirty="0" smtClean="0"/>
              <a:t>o </a:t>
            </a:r>
            <a:r>
              <a:rPr lang="sv-SE" dirty="0" err="1" smtClean="0"/>
              <a:t>that</a:t>
            </a:r>
            <a:r>
              <a:rPr lang="sv-SE" dirty="0" smtClean="0"/>
              <a:t> NMH and NML can be calculated!</a:t>
            </a:r>
            <a:endParaRPr lang="sv-SE" baseline="-25000" dirty="0" smtClean="0"/>
          </a:p>
        </p:txBody>
      </p:sp>
      <p:sp>
        <p:nvSpPr>
          <p:cNvPr id="79" name="Rectangle 78"/>
          <p:cNvSpPr/>
          <p:nvPr/>
        </p:nvSpPr>
        <p:spPr>
          <a:xfrm>
            <a:off x="4615576" y="1283690"/>
            <a:ext cx="384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NMH=</a:t>
            </a:r>
            <a:r>
              <a:rPr lang="sv-SE" dirty="0" err="1" smtClean="0"/>
              <a:t>V</a:t>
            </a:r>
            <a:r>
              <a:rPr lang="sv-SE" baseline="-25000" dirty="0" err="1" smtClean="0"/>
              <a:t>OH,min</a:t>
            </a:r>
            <a:r>
              <a:rPr lang="sv-SE" dirty="0" err="1" smtClean="0"/>
              <a:t>-V</a:t>
            </a:r>
            <a:r>
              <a:rPr lang="sv-SE" baseline="-25000" dirty="0" err="1" smtClean="0"/>
              <a:t>IH,min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NML=V</a:t>
            </a:r>
            <a:r>
              <a:rPr lang="sv-SE" baseline="-25000" dirty="0" smtClean="0"/>
              <a:t>IL,max</a:t>
            </a:r>
            <a:r>
              <a:rPr lang="sv-SE" dirty="0" smtClean="0"/>
              <a:t>-</a:t>
            </a:r>
            <a:r>
              <a:rPr lang="sv-SE" dirty="0"/>
              <a:t> </a:t>
            </a:r>
            <a:r>
              <a:rPr lang="sv-SE" dirty="0" err="1"/>
              <a:t>V</a:t>
            </a:r>
            <a:r>
              <a:rPr lang="sv-SE" baseline="-25000" dirty="0" err="1"/>
              <a:t>OL,max</a:t>
            </a:r>
            <a:r>
              <a:rPr lang="sv-SE" baseline="-25000" dirty="0"/>
              <a:t> </a:t>
            </a:r>
            <a:endParaRPr lang="sv-SE" dirty="0" smtClean="0"/>
          </a:p>
        </p:txBody>
      </p:sp>
      <p:sp>
        <p:nvSpPr>
          <p:cNvPr id="80" name="Rectangle 79"/>
          <p:cNvSpPr/>
          <p:nvPr/>
        </p:nvSpPr>
        <p:spPr>
          <a:xfrm>
            <a:off x="4615576" y="1283690"/>
            <a:ext cx="384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NMH=V</a:t>
            </a:r>
            <a:r>
              <a:rPr lang="sv-SE" baseline="-25000" dirty="0" smtClean="0"/>
              <a:t>OH,min</a:t>
            </a:r>
            <a:r>
              <a:rPr lang="sv-SE" dirty="0" smtClean="0"/>
              <a:t>-V</a:t>
            </a:r>
            <a:r>
              <a:rPr lang="sv-SE" baseline="-25000" dirty="0" smtClean="0"/>
              <a:t>IH,min</a:t>
            </a:r>
            <a:r>
              <a:rPr lang="sv-SE" dirty="0" smtClean="0"/>
              <a:t>1.12-0.68=0.44 V</a:t>
            </a:r>
            <a:br>
              <a:rPr lang="sv-SE" dirty="0" smtClean="0"/>
            </a:br>
            <a:r>
              <a:rPr lang="sv-SE" dirty="0" smtClean="0"/>
              <a:t>NML=V</a:t>
            </a:r>
            <a:r>
              <a:rPr lang="sv-SE" baseline="-25000" dirty="0" smtClean="0"/>
              <a:t>IL,max</a:t>
            </a:r>
            <a:r>
              <a:rPr lang="sv-SE" dirty="0" smtClean="0"/>
              <a:t>-</a:t>
            </a:r>
            <a:r>
              <a:rPr lang="sv-SE" dirty="0"/>
              <a:t> V</a:t>
            </a:r>
            <a:r>
              <a:rPr lang="sv-SE" baseline="-25000" dirty="0"/>
              <a:t>OL,max </a:t>
            </a:r>
            <a:r>
              <a:rPr lang="sv-SE" dirty="0" smtClean="0"/>
              <a:t>= 0.52-0.08=0.44 V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68000" y="1340768"/>
            <a:ext cx="2639830" cy="8208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100" dirty="0" err="1" smtClean="0"/>
              <a:t>Let´s</a:t>
            </a:r>
            <a:r>
              <a:rPr lang="sv-SE" sz="2100" dirty="0" smtClean="0"/>
              <a:t> </a:t>
            </a:r>
            <a:r>
              <a:rPr lang="sv-SE" sz="2100" dirty="0" err="1" smtClean="0"/>
              <a:t>define</a:t>
            </a:r>
            <a:r>
              <a:rPr lang="sv-SE" sz="2100" dirty="0" smtClean="0"/>
              <a:t> valid regions from </a:t>
            </a:r>
            <a:r>
              <a:rPr lang="sv-SE" sz="2100" dirty="0" err="1" smtClean="0"/>
              <a:t>points</a:t>
            </a:r>
            <a:r>
              <a:rPr lang="sv-SE" sz="2100" dirty="0" smtClean="0"/>
              <a:t> where slope A</a:t>
            </a:r>
            <a:r>
              <a:rPr lang="sv-SE" sz="2100" baseline="-25000" dirty="0" smtClean="0"/>
              <a:t>V </a:t>
            </a:r>
            <a:r>
              <a:rPr lang="sv-SE" sz="2100" dirty="0" smtClean="0"/>
              <a:t>= -1!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24328" y="5373216"/>
            <a:ext cx="11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= 1.2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0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3" grpId="0" animBg="1"/>
      <p:bldP spid="51" grpId="0"/>
      <p:bldP spid="8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tried solving </a:t>
            </a:r>
            <a:r>
              <a:rPr lang="en-US" dirty="0" err="1" smtClean="0"/>
              <a:t>prelab</a:t>
            </a:r>
            <a:r>
              <a:rPr lang="en-US" dirty="0" smtClean="0"/>
              <a:t> 3 yet?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2018-09-11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IC Design - Lecture 3: The Inverter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33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dynamic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8</a:t>
            </a:fld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899593" y="1484784"/>
            <a:ext cx="3008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time: </a:t>
            </a:r>
            <a:r>
              <a:rPr lang="en-US" b="1" dirty="0" smtClean="0"/>
              <a:t>static</a:t>
            </a:r>
            <a:r>
              <a:rPr lang="en-US" dirty="0" smtClean="0"/>
              <a:t> (DC) behavior</a:t>
            </a:r>
          </a:p>
          <a:p>
            <a:r>
              <a:rPr lang="en-US" dirty="0" smtClean="0"/>
              <a:t>Input: DC voltage, </a:t>
            </a:r>
          </a:p>
          <a:p>
            <a:r>
              <a:rPr lang="en-US" dirty="0" smtClean="0"/>
              <a:t>Output: DC voltage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7" y="1412777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time</a:t>
            </a:r>
            <a:r>
              <a:rPr lang="en-US" b="1" dirty="0" smtClean="0"/>
              <a:t>: dynamic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That is, with time</a:t>
            </a:r>
          </a:p>
          <a:p>
            <a:r>
              <a:rPr lang="en-US" dirty="0" smtClean="0"/>
              <a:t>Input: voltage waveform</a:t>
            </a:r>
          </a:p>
          <a:p>
            <a:r>
              <a:rPr lang="en-US" dirty="0" smtClean="0"/>
              <a:t>Output voltage waveform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08105" y="2636912"/>
            <a:ext cx="2782851" cy="2412592"/>
            <a:chOff x="971600" y="2017706"/>
            <a:chExt cx="2782851" cy="2412592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1635626" y="2834385"/>
              <a:ext cx="4494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2213732" y="3360670"/>
              <a:ext cx="149805" cy="1069628"/>
            </a:xfrm>
            <a:custGeom>
              <a:avLst/>
              <a:gdLst/>
              <a:ahLst/>
              <a:cxnLst>
                <a:cxn ang="0">
                  <a:pos x="50" y="333"/>
                </a:cxn>
                <a:cxn ang="0">
                  <a:pos x="50" y="233"/>
                </a:cxn>
                <a:cxn ang="0">
                  <a:pos x="0" y="233"/>
                </a:cxn>
                <a:cxn ang="0">
                  <a:pos x="0" y="91"/>
                </a:cxn>
                <a:cxn ang="0">
                  <a:pos x="50" y="91"/>
                </a:cxn>
                <a:cxn ang="0">
                  <a:pos x="50" y="0"/>
                </a:cxn>
              </a:cxnLst>
              <a:rect l="0" t="0" r="r" b="b"/>
              <a:pathLst>
                <a:path w="50" h="333">
                  <a:moveTo>
                    <a:pt x="50" y="333"/>
                  </a:moveTo>
                  <a:lnTo>
                    <a:pt x="50" y="233"/>
                  </a:lnTo>
                  <a:lnTo>
                    <a:pt x="0" y="233"/>
                  </a:lnTo>
                  <a:lnTo>
                    <a:pt x="0" y="91"/>
                  </a:lnTo>
                  <a:lnTo>
                    <a:pt x="50" y="91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2"/>
            <p:cNvSpPr>
              <a:spLocks noChangeShapeType="1"/>
            </p:cNvSpPr>
            <p:nvPr/>
          </p:nvSpPr>
          <p:spPr bwMode="auto">
            <a:xfrm flipV="1">
              <a:off x="2088894" y="3652727"/>
              <a:ext cx="0" cy="4568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2213732" y="2609308"/>
              <a:ext cx="149805" cy="792000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 flipV="1">
              <a:off x="2363537" y="2202426"/>
              <a:ext cx="0" cy="4018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V="1">
              <a:off x="2088894" y="2609308"/>
              <a:ext cx="0" cy="4555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38"/>
            <p:cNvSpPr>
              <a:spLocks noChangeArrowheads="1"/>
            </p:cNvSpPr>
            <p:nvPr/>
          </p:nvSpPr>
          <p:spPr bwMode="auto">
            <a:xfrm>
              <a:off x="1931599" y="2755338"/>
              <a:ext cx="157295" cy="1672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1639480" y="2845202"/>
              <a:ext cx="1248" cy="10446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 flipH="1">
              <a:off x="2213732" y="4430298"/>
              <a:ext cx="2996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1639480" y="3893612"/>
              <a:ext cx="449415" cy="1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V="1">
              <a:off x="2226216" y="2083856"/>
              <a:ext cx="223459" cy="2995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1333628" y="3386880"/>
              <a:ext cx="293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1768062" y="2017706"/>
              <a:ext cx="681612" cy="58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971600" y="3197168"/>
              <a:ext cx="2690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72231" y="2715152"/>
              <a:ext cx="426110" cy="1327887"/>
              <a:chOff x="3883807" y="609671"/>
              <a:chExt cx="426110" cy="1327887"/>
            </a:xfrm>
            <a:solidFill>
              <a:schemeClr val="bg1"/>
            </a:solidFill>
          </p:grpSpPr>
          <p:sp>
            <p:nvSpPr>
              <p:cNvPr id="35" name="Rectangle 28"/>
              <p:cNvSpPr>
                <a:spLocks noChangeArrowheads="1"/>
              </p:cNvSpPr>
              <p:nvPr/>
            </p:nvSpPr>
            <p:spPr bwMode="auto">
              <a:xfrm>
                <a:off x="3883807" y="609671"/>
                <a:ext cx="426110" cy="2990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ON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28"/>
              <p:cNvSpPr>
                <a:spLocks noChangeArrowheads="1"/>
              </p:cNvSpPr>
              <p:nvPr/>
            </p:nvSpPr>
            <p:spPr bwMode="auto">
              <a:xfrm>
                <a:off x="3883807" y="1638519"/>
                <a:ext cx="426110" cy="2990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OFF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2367282" y="3386880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799868" y="3386879"/>
              <a:ext cx="339051" cy="738971"/>
              <a:chOff x="4649101" y="3386879"/>
              <a:chExt cx="339051" cy="738971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4649101" y="3726287"/>
                <a:ext cx="33905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4649101" y="3796469"/>
                <a:ext cx="339051" cy="5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 flipH="1">
                <a:off x="4817404" y="3386879"/>
                <a:ext cx="0" cy="3380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H="1">
                <a:off x="4817404" y="3795793"/>
                <a:ext cx="0" cy="3287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4745404" y="4125850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3347864" y="3169834"/>
              <a:ext cx="406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15616" y="2636912"/>
            <a:ext cx="2593123" cy="2412592"/>
            <a:chOff x="1475656" y="2636912"/>
            <a:chExt cx="2593123" cy="2412592"/>
          </a:xfrm>
        </p:grpSpPr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2139682" y="3453591"/>
              <a:ext cx="4494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2717788" y="3979876"/>
              <a:ext cx="149805" cy="1069628"/>
            </a:xfrm>
            <a:custGeom>
              <a:avLst/>
              <a:gdLst/>
              <a:ahLst/>
              <a:cxnLst>
                <a:cxn ang="0">
                  <a:pos x="50" y="333"/>
                </a:cxn>
                <a:cxn ang="0">
                  <a:pos x="50" y="233"/>
                </a:cxn>
                <a:cxn ang="0">
                  <a:pos x="0" y="233"/>
                </a:cxn>
                <a:cxn ang="0">
                  <a:pos x="0" y="91"/>
                </a:cxn>
                <a:cxn ang="0">
                  <a:pos x="50" y="91"/>
                </a:cxn>
                <a:cxn ang="0">
                  <a:pos x="50" y="0"/>
                </a:cxn>
              </a:cxnLst>
              <a:rect l="0" t="0" r="r" b="b"/>
              <a:pathLst>
                <a:path w="50" h="333">
                  <a:moveTo>
                    <a:pt x="50" y="333"/>
                  </a:moveTo>
                  <a:lnTo>
                    <a:pt x="50" y="233"/>
                  </a:lnTo>
                  <a:lnTo>
                    <a:pt x="0" y="233"/>
                  </a:lnTo>
                  <a:lnTo>
                    <a:pt x="0" y="91"/>
                  </a:lnTo>
                  <a:lnTo>
                    <a:pt x="50" y="91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V="1">
              <a:off x="2592950" y="4271933"/>
              <a:ext cx="0" cy="4568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717788" y="3228514"/>
              <a:ext cx="149805" cy="792000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2867593" y="2821632"/>
              <a:ext cx="0" cy="4018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2592950" y="3228514"/>
              <a:ext cx="0" cy="4555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2435655" y="3374544"/>
              <a:ext cx="157295" cy="1672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2143536" y="3464408"/>
              <a:ext cx="1248" cy="10446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H="1">
              <a:off x="2717788" y="5049504"/>
              <a:ext cx="2996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2143536" y="4512818"/>
              <a:ext cx="449415" cy="1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V="1">
              <a:off x="2730272" y="2703062"/>
              <a:ext cx="223459" cy="2995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1837684" y="4006086"/>
              <a:ext cx="293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2272118" y="2636912"/>
              <a:ext cx="681612" cy="58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475656" y="3816374"/>
              <a:ext cx="2690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776286" y="3334358"/>
              <a:ext cx="571577" cy="1390786"/>
              <a:chOff x="3883806" y="609671"/>
              <a:chExt cx="571577" cy="1390786"/>
            </a:xfrm>
            <a:solidFill>
              <a:schemeClr val="bg1"/>
            </a:solidFill>
          </p:grpSpPr>
          <p:sp>
            <p:nvSpPr>
              <p:cNvPr id="63" name="Rectangle 28"/>
              <p:cNvSpPr>
                <a:spLocks noChangeArrowheads="1"/>
              </p:cNvSpPr>
              <p:nvPr/>
            </p:nvSpPr>
            <p:spPr bwMode="auto">
              <a:xfrm>
                <a:off x="3883807" y="609671"/>
                <a:ext cx="426110" cy="2990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ON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Rectangle 28"/>
              <p:cNvSpPr>
                <a:spLocks noChangeArrowheads="1"/>
              </p:cNvSpPr>
              <p:nvPr/>
            </p:nvSpPr>
            <p:spPr bwMode="auto">
              <a:xfrm>
                <a:off x="3883806" y="1638519"/>
                <a:ext cx="571577" cy="3619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OFF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2871338" y="4006086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3662192" y="3816374"/>
              <a:ext cx="406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987824" y="4221088"/>
            <a:ext cx="11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=1.2V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9553" y="422108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=0.2V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flipV="1">
            <a:off x="7236297" y="3284984"/>
            <a:ext cx="1224136" cy="441168"/>
            <a:chOff x="683568" y="2132856"/>
            <a:chExt cx="4637352" cy="1224136"/>
          </a:xfrm>
        </p:grpSpPr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V="1">
              <a:off x="683568" y="3356992"/>
              <a:ext cx="86409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 flipV="1">
              <a:off x="2051720" y="2132856"/>
              <a:ext cx="136815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 flipH="1">
              <a:off x="1547664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31"/>
            <p:cNvSpPr>
              <a:spLocks noChangeShapeType="1"/>
            </p:cNvSpPr>
            <p:nvPr/>
          </p:nvSpPr>
          <p:spPr bwMode="auto">
            <a:xfrm>
              <a:off x="3419872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V="1">
              <a:off x="3923927" y="3356992"/>
              <a:ext cx="1396993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32040" y="3284984"/>
            <a:ext cx="1152128" cy="432048"/>
            <a:chOff x="1043608" y="2132856"/>
            <a:chExt cx="4637352" cy="1224136"/>
          </a:xfrm>
        </p:grpSpPr>
        <p:sp>
          <p:nvSpPr>
            <p:cNvPr id="76" name="Line 31"/>
            <p:cNvSpPr>
              <a:spLocks noChangeShapeType="1"/>
            </p:cNvSpPr>
            <p:nvPr/>
          </p:nvSpPr>
          <p:spPr bwMode="auto">
            <a:xfrm flipV="1">
              <a:off x="1043608" y="3356992"/>
              <a:ext cx="50405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31"/>
            <p:cNvSpPr>
              <a:spLocks noChangeShapeType="1"/>
            </p:cNvSpPr>
            <p:nvPr/>
          </p:nvSpPr>
          <p:spPr bwMode="auto">
            <a:xfrm flipV="1">
              <a:off x="2051720" y="2132856"/>
              <a:ext cx="136815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flipH="1">
              <a:off x="1547664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>
              <a:off x="3419872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31"/>
            <p:cNvSpPr>
              <a:spLocks noChangeShapeType="1"/>
            </p:cNvSpPr>
            <p:nvPr/>
          </p:nvSpPr>
          <p:spPr bwMode="auto">
            <a:xfrm flipV="1">
              <a:off x="3923927" y="3356992"/>
              <a:ext cx="1757033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71600" y="5517232"/>
            <a:ext cx="32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circuit simulation: </a:t>
            </a:r>
            <a:r>
              <a:rPr lang="en-US" b="1" dirty="0" smtClean="0"/>
              <a:t>DC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932040" y="5517232"/>
            <a:ext cx="380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circuit simulation: </a:t>
            </a:r>
            <a:r>
              <a:rPr lang="en-US" b="1" dirty="0" smtClean="0"/>
              <a:t>transient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884369" y="4355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85" name="Oval 84"/>
          <p:cNvSpPr/>
          <p:nvPr/>
        </p:nvSpPr>
        <p:spPr bwMode="auto">
          <a:xfrm>
            <a:off x="7092281" y="3789040"/>
            <a:ext cx="792088" cy="1368152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2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 smtClean="0"/>
              <a:t>Definitions</a:t>
            </a:r>
          </a:p>
          <a:p>
            <a:pPr lvl="1"/>
            <a:r>
              <a:rPr lang="sv-SE" dirty="0" err="1" smtClean="0"/>
              <a:t>Rise</a:t>
            </a:r>
            <a:r>
              <a:rPr lang="sv-SE" dirty="0" smtClean="0"/>
              <a:t> </a:t>
            </a:r>
            <a:r>
              <a:rPr lang="sv-SE" dirty="0" smtClean="0"/>
              <a:t>time and fall time</a:t>
            </a:r>
          </a:p>
          <a:p>
            <a:pPr lvl="1"/>
            <a:r>
              <a:rPr lang="sv-SE" dirty="0" smtClean="0"/>
              <a:t>Propagation delay: Rise delay and fall delay</a:t>
            </a:r>
          </a:p>
          <a:p>
            <a:r>
              <a:rPr lang="sv-SE" dirty="0" smtClean="0"/>
              <a:t>Propagation delay estimation</a:t>
            </a:r>
          </a:p>
          <a:p>
            <a:pPr lvl="1"/>
            <a:r>
              <a:rPr lang="sv-SE" dirty="0" smtClean="0"/>
              <a:t>Step response model</a:t>
            </a:r>
          </a:p>
          <a:p>
            <a:pPr lvl="2"/>
            <a:r>
              <a:rPr lang="sv-SE" dirty="0" smtClean="0"/>
              <a:t>Charging and discharging the load capacitor</a:t>
            </a:r>
          </a:p>
          <a:p>
            <a:pPr lvl="1"/>
            <a:r>
              <a:rPr lang="sv-SE" dirty="0" smtClean="0"/>
              <a:t>Ramp response model</a:t>
            </a:r>
          </a:p>
          <a:p>
            <a:pPr lvl="2"/>
            <a:r>
              <a:rPr lang="sv-SE" dirty="0" smtClean="0"/>
              <a:t>Introducing the MOSFET effective resistance</a:t>
            </a:r>
          </a:p>
          <a:p>
            <a:r>
              <a:rPr lang="sv-SE" dirty="0" err="1" smtClean="0"/>
              <a:t>Inverter</a:t>
            </a:r>
            <a:r>
              <a:rPr lang="sv-SE" dirty="0" smtClean="0"/>
              <a:t> </a:t>
            </a:r>
            <a:r>
              <a:rPr lang="sv-SE" dirty="0" err="1" smtClean="0"/>
              <a:t>capacitances</a:t>
            </a:r>
            <a:endParaRPr lang="sv-SE" dirty="0" smtClean="0"/>
          </a:p>
          <a:p>
            <a:pPr lvl="1"/>
            <a:r>
              <a:rPr lang="sv-SE" dirty="0" err="1" smtClean="0"/>
              <a:t>Model</a:t>
            </a:r>
            <a:r>
              <a:rPr lang="sv-SE" dirty="0" smtClean="0"/>
              <a:t> for </a:t>
            </a:r>
            <a:r>
              <a:rPr lang="sv-SE" dirty="0" err="1" smtClean="0"/>
              <a:t>scaled</a:t>
            </a:r>
            <a:r>
              <a:rPr lang="sv-SE" dirty="0" smtClean="0"/>
              <a:t> </a:t>
            </a:r>
            <a:r>
              <a:rPr lang="sv-SE" dirty="0" err="1" smtClean="0"/>
              <a:t>inverter</a:t>
            </a:r>
            <a:r>
              <a:rPr lang="sv-SE" dirty="0" smtClean="0"/>
              <a:t>: </a:t>
            </a:r>
            <a:r>
              <a:rPr lang="sv-SE" dirty="0" err="1" smtClean="0"/>
              <a:t>effective</a:t>
            </a:r>
            <a:r>
              <a:rPr lang="sv-SE" dirty="0" smtClean="0"/>
              <a:t> </a:t>
            </a:r>
            <a:r>
              <a:rPr lang="sv-SE" dirty="0" err="1" smtClean="0"/>
              <a:t>resistance</a:t>
            </a:r>
            <a:r>
              <a:rPr lang="sv-SE" dirty="0" smtClean="0"/>
              <a:t> and </a:t>
            </a:r>
            <a:r>
              <a:rPr lang="sv-SE" dirty="0" err="1" smtClean="0"/>
              <a:t>capactiance</a:t>
            </a:r>
            <a:endParaRPr lang="sv-SE" dirty="0" smtClean="0"/>
          </a:p>
          <a:p>
            <a:r>
              <a:rPr lang="sv-SE" dirty="0" err="1" smtClean="0"/>
              <a:t>Inverter</a:t>
            </a:r>
            <a:r>
              <a:rPr lang="sv-SE" dirty="0" smtClean="0"/>
              <a:t> pair </a:t>
            </a:r>
            <a:r>
              <a:rPr lang="sv-SE" dirty="0" err="1" smtClean="0"/>
              <a:t>delay</a:t>
            </a:r>
            <a:endParaRPr lang="sv-SE" dirty="0" smtClean="0"/>
          </a:p>
          <a:p>
            <a:pPr lvl="1"/>
            <a:r>
              <a:rPr lang="sv-SE" dirty="0" smtClean="0"/>
              <a:t>Normalizing the inverter delay wrt </a:t>
            </a:r>
            <a:r>
              <a:rPr lang="sv-SE" dirty="0" smtClean="0">
                <a:latin typeface="Symbol" panose="05050102010706020507" pitchFamily="18" charset="2"/>
              </a:rPr>
              <a:t>t</a:t>
            </a:r>
            <a:r>
              <a:rPr lang="sv-SE" dirty="0" smtClean="0"/>
              <a:t>=0.7RC</a:t>
            </a:r>
          </a:p>
          <a:p>
            <a:r>
              <a:rPr lang="sv-SE" dirty="0" err="1" smtClean="0"/>
              <a:t>Delay</a:t>
            </a:r>
            <a:r>
              <a:rPr lang="sv-SE" dirty="0" smtClean="0"/>
              <a:t> w. </a:t>
            </a:r>
            <a:r>
              <a:rPr lang="sv-SE" dirty="0" err="1"/>
              <a:t>m</a:t>
            </a:r>
            <a:r>
              <a:rPr lang="sv-SE" dirty="0" err="1" smtClean="0"/>
              <a:t>ore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inverter</a:t>
            </a:r>
            <a:endParaRPr lang="sv-SE" dirty="0" smtClean="0"/>
          </a:p>
          <a:p>
            <a:pPr lvl="1"/>
            <a:r>
              <a:rPr lang="sv-SE" dirty="0" smtClean="0"/>
              <a:t>Inverter pair delay</a:t>
            </a:r>
          </a:p>
          <a:p>
            <a:pPr lvl="1"/>
            <a:r>
              <a:rPr lang="sv-SE" dirty="0" smtClean="0"/>
              <a:t>The fanout-of-four (FO4) delay</a:t>
            </a:r>
          </a:p>
          <a:p>
            <a:pPr lvl="1"/>
            <a:r>
              <a:rPr lang="sv-SE" dirty="0" smtClean="0"/>
              <a:t>The </a:t>
            </a:r>
            <a:r>
              <a:rPr lang="sv-SE" dirty="0" err="1" smtClean="0"/>
              <a:t>tapered</a:t>
            </a:r>
            <a:r>
              <a:rPr lang="sv-SE" dirty="0" smtClean="0"/>
              <a:t> </a:t>
            </a:r>
            <a:r>
              <a:rPr lang="sv-SE" dirty="0" err="1" smtClean="0"/>
              <a:t>buffer</a:t>
            </a:r>
            <a:r>
              <a:rPr lang="sv-SE" dirty="0" smtClean="0"/>
              <a:t>, </a:t>
            </a:r>
            <a:r>
              <a:rPr lang="sv-SE" dirty="0" err="1" smtClean="0"/>
              <a:t>finding</a:t>
            </a:r>
            <a:r>
              <a:rPr lang="sv-SE" dirty="0" smtClean="0"/>
              <a:t> </a:t>
            </a:r>
            <a:r>
              <a:rPr lang="sv-SE" dirty="0" err="1" smtClean="0"/>
              <a:t>sizes</a:t>
            </a:r>
            <a:r>
              <a:rPr lang="sv-SE" dirty="0" smtClean="0"/>
              <a:t> and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inverters</a:t>
            </a:r>
            <a:endParaRPr lang="sv-SE" dirty="0" smtClean="0"/>
          </a:p>
          <a:p>
            <a:pPr lvl="1"/>
            <a:r>
              <a:rPr lang="sv-SE" dirty="0" smtClean="0"/>
              <a:t>(</a:t>
            </a:r>
            <a:r>
              <a:rPr lang="sv-SE" dirty="0" err="1" smtClean="0"/>
              <a:t>Buffers</a:t>
            </a:r>
            <a:r>
              <a:rPr lang="sv-SE" dirty="0" smtClean="0"/>
              <a:t>/drivers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branching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2018-09-13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Lecture 4: CMOS </a:t>
            </a:r>
            <a:r>
              <a:rPr lang="fr-FR" dirty="0" err="1" smtClean="0"/>
              <a:t>Inverter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7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rgbClr val="000000"/>
          </a:solidFill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lnDef>
      <a:spPr>
        <a:ln w="28575">
          <a:solidFill>
            <a:schemeClr val="tx1"/>
          </a:solidFill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8989</TotalTime>
  <Words>4050</Words>
  <Application>Microsoft Macintosh PowerPoint</Application>
  <PresentationFormat>On-screen Show (4:3)</PresentationFormat>
  <Paragraphs>871</Paragraphs>
  <Slides>58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Equation</vt:lpstr>
      <vt:lpstr>Microsoft Equation</vt:lpstr>
      <vt:lpstr>Lecture 4 The CMOS Inverter</vt:lpstr>
      <vt:lpstr>Week 2: The CMOS inverter</vt:lpstr>
      <vt:lpstr>Last time? Muddy?</vt:lpstr>
      <vt:lpstr>Voltage Transfer Characteristic - VTC</vt:lpstr>
      <vt:lpstr>Noise margins</vt:lpstr>
      <vt:lpstr>Noise Margins – an example</vt:lpstr>
      <vt:lpstr>Quick question</vt:lpstr>
      <vt:lpstr>Static vs dynamic</vt:lpstr>
      <vt:lpstr>Outline</vt:lpstr>
      <vt:lpstr>Definitions for waveforms</vt:lpstr>
      <vt:lpstr>Definitions for delay</vt:lpstr>
      <vt:lpstr>Step-response model</vt:lpstr>
      <vt:lpstr>Step-response model</vt:lpstr>
      <vt:lpstr>Step-response model</vt:lpstr>
      <vt:lpstr>Step-response model accuracy</vt:lpstr>
      <vt:lpstr>Step response model accuracy</vt:lpstr>
      <vt:lpstr>The most important equation</vt:lpstr>
      <vt:lpstr>Ramp input – output trace</vt:lpstr>
      <vt:lpstr>Effective resistances: 65 nm MOSFETs</vt:lpstr>
      <vt:lpstr>The most important equation revisited</vt:lpstr>
      <vt:lpstr>RC delay</vt:lpstr>
      <vt:lpstr>Ramp input – output response</vt:lpstr>
      <vt:lpstr>MOSFET capacitances  (from lecture 2)</vt:lpstr>
      <vt:lpstr>65 nm CMOS capacitances</vt:lpstr>
      <vt:lpstr>Electrical model for  saturated MOSFET  (from lecture 2)</vt:lpstr>
      <vt:lpstr>The inverter and its electrical model</vt:lpstr>
      <vt:lpstr>The inverter and its electrical model</vt:lpstr>
      <vt:lpstr>The inverter and its electrical model</vt:lpstr>
      <vt:lpstr>The inverter and its electrical model</vt:lpstr>
      <vt:lpstr>The inverter and its electrical model</vt:lpstr>
      <vt:lpstr>The inverter and its electrical model</vt:lpstr>
      <vt:lpstr>The inverter and its electrical model</vt:lpstr>
      <vt:lpstr>Inverter capacitances</vt:lpstr>
      <vt:lpstr>More than one inverter</vt:lpstr>
      <vt:lpstr>Inverter pair delay</vt:lpstr>
      <vt:lpstr>Inverter pair delay</vt:lpstr>
      <vt:lpstr>Inverter pair delay</vt:lpstr>
      <vt:lpstr>Inverter pair delay</vt:lpstr>
      <vt:lpstr>Inverter pair delay</vt:lpstr>
      <vt:lpstr>Important concept</vt:lpstr>
      <vt:lpstr>Quiz time!</vt:lpstr>
      <vt:lpstr>Inverter FO4 delay</vt:lpstr>
      <vt:lpstr>Normalized FO4 delay</vt:lpstr>
      <vt:lpstr>Important concept </vt:lpstr>
      <vt:lpstr>FO4 delay trends vs. feature size</vt:lpstr>
      <vt:lpstr>Microprocessor cycle time trends</vt:lpstr>
      <vt:lpstr>Inverter Size</vt:lpstr>
      <vt:lpstr>Minimizing delay through multiple inverters</vt:lpstr>
      <vt:lpstr>Path definitions</vt:lpstr>
      <vt:lpstr>The tapered buffer with 3 stages</vt:lpstr>
      <vt:lpstr>The tapered buffer with 3 stages</vt:lpstr>
      <vt:lpstr>The tapered buffer with N stages</vt:lpstr>
      <vt:lpstr>Best h &amp; N?</vt:lpstr>
      <vt:lpstr>Quick question</vt:lpstr>
      <vt:lpstr>H-tree clock distribution</vt:lpstr>
      <vt:lpstr>H-tree clock distribution</vt:lpstr>
      <vt:lpstr>Short summary</vt:lpstr>
      <vt:lpstr>Long summary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CMOS Inverter</dc:title>
  <dc:creator>användare</dc:creator>
  <cp:lastModifiedBy>Lena Petersson</cp:lastModifiedBy>
  <cp:revision>305</cp:revision>
  <dcterms:created xsi:type="dcterms:W3CDTF">2016-09-02T11:30:06Z</dcterms:created>
  <dcterms:modified xsi:type="dcterms:W3CDTF">2018-09-13T10:50:14Z</dcterms:modified>
</cp:coreProperties>
</file>