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56" r:id="rId2"/>
    <p:sldId id="351" r:id="rId3"/>
    <p:sldId id="340" r:id="rId4"/>
    <p:sldId id="341" r:id="rId5"/>
    <p:sldId id="333" r:id="rId6"/>
    <p:sldId id="352" r:id="rId7"/>
    <p:sldId id="355" r:id="rId8"/>
    <p:sldId id="338" r:id="rId9"/>
    <p:sldId id="342" r:id="rId10"/>
    <p:sldId id="356" r:id="rId11"/>
    <p:sldId id="322" r:id="rId12"/>
    <p:sldId id="323" r:id="rId13"/>
    <p:sldId id="345" r:id="rId14"/>
    <p:sldId id="327" r:id="rId15"/>
    <p:sldId id="347" r:id="rId16"/>
    <p:sldId id="358" r:id="rId17"/>
    <p:sldId id="348" r:id="rId18"/>
    <p:sldId id="357" r:id="rId19"/>
    <p:sldId id="350" r:id="rId20"/>
    <p:sldId id="339" r:id="rId21"/>
    <p:sldId id="278" r:id="rId22"/>
  </p:sldIdLst>
  <p:sldSz cx="9906000" cy="6858000" type="A4"/>
  <p:notesSz cx="7099300" cy="102346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00B050"/>
    <a:srgbClr val="0000FF"/>
    <a:srgbClr val="000000"/>
    <a:srgbClr val="9DC3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6" y="25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786" y="-96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4" Type="http://schemas.openxmlformats.org/officeDocument/2006/relationships/image" Target="../media/image3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7F054A69-2C00-4D40-8935-72C2C47AC75D}" type="datetimeFigureOut">
              <a:rPr lang="sv-SE" smtClean="0"/>
              <a:t>2018-10-22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768350"/>
            <a:ext cx="554037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DBEFE1C1-3B2F-4EF5-8DBA-C1FE2379C1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2596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9463" y="768350"/>
            <a:ext cx="554037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In this first lecture of the introductory course in integrated circuit design, we are going to learn how to design CMOS logical gates with a certain functionality.</a:t>
            </a:r>
          </a:p>
          <a:p>
            <a:endParaRPr lang="sv-SE" dirty="0"/>
          </a:p>
          <a:p>
            <a:r>
              <a:rPr lang="sv-SE" dirty="0"/>
              <a:t>But first, let me just say a few words on the context where we will meet combinational logic in a design.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FE1C1-3B2F-4EF5-8DBA-C1FE2379C14C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5913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In this lecture, I have given you a little teaser of what this course is all about, on how to design CMOS logic gates, and how to put cells together to build multi-bit logic arrays. We will do a lot more of this during the course.</a:t>
            </a:r>
          </a:p>
          <a:p>
            <a:endParaRPr lang="sv-SE" dirty="0"/>
          </a:p>
          <a:p>
            <a:r>
              <a:rPr lang="sv-SE" dirty="0"/>
              <a:t>In this introduction, focus has been on functioanlity. Later, we will go into details about performance in terms of speed and power dissipation.</a:t>
            </a:r>
          </a:p>
          <a:p>
            <a:endParaRPr lang="sv-SE" dirty="0"/>
          </a:p>
          <a:p>
            <a:r>
              <a:rPr lang="sv-SE" dirty="0"/>
              <a:t>Questions you might  have will answered, and problems you might have encountered will be discussed during the lecture.</a:t>
            </a:r>
          </a:p>
          <a:p>
            <a:endParaRPr lang="sv-SE" dirty="0"/>
          </a:p>
          <a:p>
            <a:r>
              <a:rPr lang="sv-SE" dirty="0"/>
              <a:t>Thank you very much for listening!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FE1C1-3B2F-4EF5-8DBA-C1FE2379C14C}" type="slidenum">
              <a:rPr lang="sv-SE" smtClean="0"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0703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C5C017-4978-45F1-9731-B94ABBEC12E8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74308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5357-8318-4C23-8C0E-991C8E9179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3731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5357-8318-4C23-8C0E-991C8E9179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2845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5357-8318-4C23-8C0E-991C8E9179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9556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5357-8318-4C23-8C0E-991C8E9179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4145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5357-8318-4C23-8C0E-991C8E9179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7384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5357-8318-4C23-8C0E-991C8E9179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0979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5357-8318-4C23-8C0E-991C8E9179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2425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5357-8318-4C23-8C0E-991C8E9179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7811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5357-8318-4C23-8C0E-991C8E9179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5672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5357-8318-4C23-8C0E-991C8E9179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4575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/>
              <a:t>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95357-8318-4C23-8C0E-991C8E9179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2541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image" Target="../media/image24.png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oleObject" Target="../embeddings/oleObject33.bin"/><Relationship Id="rId7" Type="http://schemas.openxmlformats.org/officeDocument/2006/relationships/image" Target="../media/image3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5.bin"/><Relationship Id="rId5" Type="http://schemas.openxmlformats.org/officeDocument/2006/relationships/oleObject" Target="../embeddings/oleObject34.bin"/><Relationship Id="rId10" Type="http://schemas.openxmlformats.org/officeDocument/2006/relationships/oleObject" Target="../embeddings/oleObject37.bin"/><Relationship Id="rId4" Type="http://schemas.openxmlformats.org/officeDocument/2006/relationships/image" Target="../media/image33.wmf"/><Relationship Id="rId9" Type="http://schemas.openxmlformats.org/officeDocument/2006/relationships/image" Target="../media/image3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image" Target="../media/image35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33.bin"/><Relationship Id="rId12" Type="http://schemas.openxmlformats.org/officeDocument/2006/relationships/oleObject" Target="../embeddings/oleObject3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7.wmf"/><Relationship Id="rId11" Type="http://schemas.openxmlformats.org/officeDocument/2006/relationships/image" Target="../media/image34.wmf"/><Relationship Id="rId5" Type="http://schemas.openxmlformats.org/officeDocument/2006/relationships/oleObject" Target="../embeddings/oleObject39.bin"/><Relationship Id="rId10" Type="http://schemas.openxmlformats.org/officeDocument/2006/relationships/oleObject" Target="../embeddings/oleObject35.bin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4.bin"/><Relationship Id="rId14" Type="http://schemas.openxmlformats.org/officeDocument/2006/relationships/oleObject" Target="../embeddings/oleObject37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image" Target="../media/image34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1.bin"/><Relationship Id="rId12" Type="http://schemas.openxmlformats.org/officeDocument/2006/relationships/oleObject" Target="../embeddings/oleObject35.bin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37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40.bin"/><Relationship Id="rId15" Type="http://schemas.openxmlformats.org/officeDocument/2006/relationships/image" Target="../media/image35.wmf"/><Relationship Id="rId10" Type="http://schemas.openxmlformats.org/officeDocument/2006/relationships/image" Target="../media/image33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3.bin"/><Relationship Id="rId14" Type="http://schemas.openxmlformats.org/officeDocument/2006/relationships/oleObject" Target="../embeddings/oleObject3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oleObject" Target="../embeddings/oleObject33.bin"/><Relationship Id="rId7" Type="http://schemas.openxmlformats.org/officeDocument/2006/relationships/image" Target="../media/image3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5.bin"/><Relationship Id="rId5" Type="http://schemas.openxmlformats.org/officeDocument/2006/relationships/oleObject" Target="../embeddings/oleObject34.bin"/><Relationship Id="rId10" Type="http://schemas.openxmlformats.org/officeDocument/2006/relationships/oleObject" Target="../embeddings/oleObject37.bin"/><Relationship Id="rId4" Type="http://schemas.openxmlformats.org/officeDocument/2006/relationships/image" Target="../media/image33.wmf"/><Relationship Id="rId9" Type="http://schemas.openxmlformats.org/officeDocument/2006/relationships/image" Target="../media/image35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oleObject" Target="../embeddings/oleObject33.bin"/><Relationship Id="rId7" Type="http://schemas.openxmlformats.org/officeDocument/2006/relationships/image" Target="../media/image34.wmf"/><Relationship Id="rId12" Type="http://schemas.openxmlformats.org/officeDocument/2006/relationships/image" Target="../media/image40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9.png"/><Relationship Id="rId5" Type="http://schemas.openxmlformats.org/officeDocument/2006/relationships/oleObject" Target="../embeddings/oleObject34.bin"/><Relationship Id="rId10" Type="http://schemas.openxmlformats.org/officeDocument/2006/relationships/oleObject" Target="../embeddings/oleObject37.bin"/><Relationship Id="rId4" Type="http://schemas.openxmlformats.org/officeDocument/2006/relationships/image" Target="../media/image33.wmf"/><Relationship Id="rId9" Type="http://schemas.openxmlformats.org/officeDocument/2006/relationships/image" Target="../media/image3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11" Type="http://schemas.openxmlformats.org/officeDocument/2006/relationships/image" Target="../media/image8.png"/><Relationship Id="rId5" Type="http://schemas.openxmlformats.org/officeDocument/2006/relationships/oleObject" Target="../embeddings/oleObject9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image" Target="../media/image13.png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/>
              <a:t>Lecture</a:t>
            </a:r>
            <a:r>
              <a:rPr lang="sv-SE" dirty="0"/>
              <a:t> 15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Introduction to Integrated Circuit Design</a:t>
            </a:r>
          </a:p>
          <a:p>
            <a:r>
              <a:rPr lang="sv-SE" dirty="0" err="1"/>
              <a:t>What</a:t>
            </a:r>
            <a:r>
              <a:rPr lang="sv-SE" dirty="0"/>
              <a:t> </a:t>
            </a:r>
            <a:r>
              <a:rPr lang="sv-SE" dirty="0" err="1"/>
              <a:t>if</a:t>
            </a:r>
            <a:r>
              <a:rPr lang="sv-SE" dirty="0"/>
              <a:t> . . . </a:t>
            </a:r>
            <a:r>
              <a:rPr lang="sv-SE" dirty="0" err="1"/>
              <a:t>optimizations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52532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Bildobjekt 54">
            <a:extLst>
              <a:ext uri="{FF2B5EF4-FFF2-40B4-BE49-F238E27FC236}">
                <a16:creationId xmlns:a16="http://schemas.microsoft.com/office/drawing/2014/main" id="{08559C8D-EB5C-4341-B2DE-B816D793A4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2104" y="3403154"/>
            <a:ext cx="4144748" cy="262904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852" y="365126"/>
            <a:ext cx="8632296" cy="1325563"/>
          </a:xfrm>
        </p:spPr>
        <p:txBody>
          <a:bodyPr/>
          <a:lstStyle/>
          <a:p>
            <a:r>
              <a:rPr lang="sv-SE" dirty="0" err="1"/>
              <a:t>Optimization</a:t>
            </a:r>
            <a:r>
              <a:rPr lang="sv-SE" dirty="0"/>
              <a:t> – </a:t>
            </a:r>
            <a:r>
              <a:rPr lang="sv-SE" dirty="0" err="1"/>
              <a:t>Number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inputs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1800223"/>
            <a:ext cx="8708495" cy="173037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sv-SE" sz="2400" dirty="0"/>
              <a:t>Question: What if we were to build a 16-bit AND gate using </a:t>
            </a:r>
            <a:r>
              <a:rPr lang="sv-SE" sz="2400" i="1" dirty="0"/>
              <a:t>n</a:t>
            </a:r>
            <a:r>
              <a:rPr lang="sv-SE" sz="2400" dirty="0"/>
              <a:t>-input NAND/ NOR-gate combinations, what would be the most efficient number of gate inputs to minimize the delay? (Reminder:                   )</a:t>
            </a:r>
            <a:br>
              <a:rPr lang="sv-SE" sz="2400" dirty="0"/>
            </a:br>
            <a:endParaRPr lang="sv-SE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10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457200" y="962025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457200" y="99060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/>
          </p:nvPr>
        </p:nvGraphicFramePr>
        <p:xfrm>
          <a:off x="7882469" y="2633131"/>
          <a:ext cx="1219198" cy="287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69" name="Equation" r:id="rId4" imgW="977900" imgH="241300" progId="Equation.DSMT4">
                  <p:embed/>
                </p:oleObj>
              </mc:Choice>
              <mc:Fallback>
                <p:oleObj name="Equation" r:id="rId4" imgW="977900" imgH="24130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2469" y="2633131"/>
                        <a:ext cx="1219198" cy="2876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53" name="Rectangle 131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54" name="Rectangle 136"/>
          <p:cNvSpPr>
            <a:spLocks noChangeArrowheads="1"/>
          </p:cNvSpPr>
          <p:nvPr/>
        </p:nvSpPr>
        <p:spPr bwMode="auto">
          <a:xfrm>
            <a:off x="0" y="1744663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" name="Rectangle 16">
            <a:extLst>
              <a:ext uri="{FF2B5EF4-FFF2-40B4-BE49-F238E27FC236}">
                <a16:creationId xmlns:a16="http://schemas.microsoft.com/office/drawing/2014/main" id="{EFBDE01E-3CE0-4D27-B429-90922D225AD1}"/>
              </a:ext>
            </a:extLst>
          </p:cNvPr>
          <p:cNvSpPr/>
          <p:nvPr/>
        </p:nvSpPr>
        <p:spPr>
          <a:xfrm>
            <a:off x="645319" y="5838095"/>
            <a:ext cx="86153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1400" dirty="0"/>
              <a:t>However, the number of inputs must in this case be a multiple of 2, so our choice is to use 2- or 4-input gates; both resulting in about the same delay, with a minor advantage for the 4-input solution. </a:t>
            </a:r>
          </a:p>
        </p:txBody>
      </p:sp>
      <p:sp>
        <p:nvSpPr>
          <p:cNvPr id="186" name="Rectangle 23">
            <a:extLst>
              <a:ext uri="{FF2B5EF4-FFF2-40B4-BE49-F238E27FC236}">
                <a16:creationId xmlns:a16="http://schemas.microsoft.com/office/drawing/2014/main" id="{765E36DB-0B37-4418-AAB7-C75D2010A0D6}"/>
              </a:ext>
            </a:extLst>
          </p:cNvPr>
          <p:cNvSpPr/>
          <p:nvPr/>
        </p:nvSpPr>
        <p:spPr>
          <a:xfrm>
            <a:off x="681038" y="3611616"/>
            <a:ext cx="60347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/>
              <a:t>The NAND/NOR pair delay can be </a:t>
            </a:r>
            <a:r>
              <a:rPr lang="sv-SE" dirty="0" err="1"/>
              <a:t>written</a:t>
            </a:r>
            <a:r>
              <a:rPr lang="sv-SE" dirty="0"/>
              <a:t> </a:t>
            </a:r>
            <a:r>
              <a:rPr lang="sv-SE" i="1" dirty="0" err="1"/>
              <a:t>d</a:t>
            </a:r>
            <a:r>
              <a:rPr lang="sv-SE" i="1" baseline="-25000" dirty="0" err="1"/>
              <a:t>pair</a:t>
            </a:r>
            <a:r>
              <a:rPr lang="sv-SE" dirty="0"/>
              <a:t>=3</a:t>
            </a:r>
            <a:r>
              <a:rPr lang="sv-SE" i="1" dirty="0"/>
              <a:t>m</a:t>
            </a:r>
            <a:r>
              <a:rPr lang="sv-SE" dirty="0"/>
              <a:t>+1. </a:t>
            </a:r>
          </a:p>
        </p:txBody>
      </p:sp>
      <p:grpSp>
        <p:nvGrpSpPr>
          <p:cNvPr id="194" name="Grupp 193">
            <a:extLst>
              <a:ext uri="{FF2B5EF4-FFF2-40B4-BE49-F238E27FC236}">
                <a16:creationId xmlns:a16="http://schemas.microsoft.com/office/drawing/2014/main" id="{E03E29EA-B51C-4C28-9F4D-9751E5FDD007}"/>
              </a:ext>
            </a:extLst>
          </p:cNvPr>
          <p:cNvGrpSpPr/>
          <p:nvPr/>
        </p:nvGrpSpPr>
        <p:grpSpPr>
          <a:xfrm>
            <a:off x="681038" y="3997432"/>
            <a:ext cx="4211173" cy="1243731"/>
            <a:chOff x="681038" y="3895836"/>
            <a:chExt cx="4211173" cy="1243731"/>
          </a:xfrm>
        </p:grpSpPr>
        <p:sp>
          <p:nvSpPr>
            <p:cNvPr id="187" name="Rectangle 23">
              <a:extLst>
                <a:ext uri="{FF2B5EF4-FFF2-40B4-BE49-F238E27FC236}">
                  <a16:creationId xmlns:a16="http://schemas.microsoft.com/office/drawing/2014/main" id="{F51D5D71-6C1A-4770-AB37-DCCE000131DF}"/>
                </a:ext>
              </a:extLst>
            </p:cNvPr>
            <p:cNvSpPr/>
            <p:nvPr/>
          </p:nvSpPr>
          <p:spPr>
            <a:xfrm>
              <a:off x="681038" y="3895836"/>
              <a:ext cx="421117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dirty="0" err="1"/>
                <a:t>With</a:t>
              </a:r>
              <a:r>
                <a:rPr lang="sv-SE" dirty="0"/>
                <a:t> a logical depth, </a:t>
              </a:r>
              <a:r>
                <a:rPr lang="sv-SE" i="1" dirty="0"/>
                <a:t>N</a:t>
              </a:r>
              <a:r>
                <a:rPr lang="sv-SE" dirty="0"/>
                <a:t>, given by </a:t>
              </a:r>
              <a:r>
                <a:rPr lang="sv-SE" i="1" dirty="0"/>
                <a:t>n</a:t>
              </a:r>
              <a:r>
                <a:rPr lang="sv-SE" i="1" baseline="30000" dirty="0"/>
                <a:t>N</a:t>
              </a:r>
              <a:r>
                <a:rPr lang="sv-SE" dirty="0"/>
                <a:t>=16, </a:t>
              </a:r>
              <a:br>
                <a:rPr lang="sv-SE" dirty="0"/>
              </a:br>
              <a:r>
                <a:rPr lang="sv-SE" dirty="0"/>
                <a:t>the total normalized delay can be written</a:t>
              </a:r>
            </a:p>
          </p:txBody>
        </p:sp>
        <p:graphicFrame>
          <p:nvGraphicFramePr>
            <p:cNvPr id="188" name="Object 22">
              <a:extLst>
                <a:ext uri="{FF2B5EF4-FFF2-40B4-BE49-F238E27FC236}">
                  <a16:creationId xmlns:a16="http://schemas.microsoft.com/office/drawing/2014/main" id="{85F81DBC-1FAF-44D8-A4F1-3413F3C47E7A}"/>
                </a:ext>
              </a:extLst>
            </p:cNvPr>
            <p:cNvGraphicFramePr>
              <a:graphicFrameLocks noChangeAspect="1"/>
            </p:cNvGraphicFramePr>
            <p:nvPr>
              <p:extLst/>
            </p:nvPr>
          </p:nvGraphicFramePr>
          <p:xfrm>
            <a:off x="896631" y="4542667"/>
            <a:ext cx="2101850" cy="596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9670" name="Equation" r:id="rId6" imgW="1371600" imgH="393480" progId="Equation.DSMT4">
                    <p:embed/>
                  </p:oleObj>
                </mc:Choice>
                <mc:Fallback>
                  <p:oleObj name="Equation" r:id="rId6" imgW="1371600" imgH="393480" progId="Equation.DSMT4">
                    <p:embed/>
                    <p:pic>
                      <p:nvPicPr>
                        <p:cNvPr id="188" name="Object 22">
                          <a:extLst>
                            <a:ext uri="{FF2B5EF4-FFF2-40B4-BE49-F238E27FC236}">
                              <a16:creationId xmlns:a16="http://schemas.microsoft.com/office/drawing/2014/main" id="{85F81DBC-1FAF-44D8-A4F1-3413F3C47E7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6631" y="4542667"/>
                          <a:ext cx="2101850" cy="5969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1" name="Grupp 190">
            <a:extLst>
              <a:ext uri="{FF2B5EF4-FFF2-40B4-BE49-F238E27FC236}">
                <a16:creationId xmlns:a16="http://schemas.microsoft.com/office/drawing/2014/main" id="{BD05200C-A4B8-475D-8DF8-0B572C89331B}"/>
              </a:ext>
            </a:extLst>
          </p:cNvPr>
          <p:cNvGrpSpPr/>
          <p:nvPr/>
        </p:nvGrpSpPr>
        <p:grpSpPr>
          <a:xfrm>
            <a:off x="678856" y="5186656"/>
            <a:ext cx="4211173" cy="596900"/>
            <a:chOff x="678856" y="5186656"/>
            <a:chExt cx="4211173" cy="596900"/>
          </a:xfrm>
        </p:grpSpPr>
        <p:graphicFrame>
          <p:nvGraphicFramePr>
            <p:cNvPr id="189" name="Object 22">
              <a:extLst>
                <a:ext uri="{FF2B5EF4-FFF2-40B4-BE49-F238E27FC236}">
                  <a16:creationId xmlns:a16="http://schemas.microsoft.com/office/drawing/2014/main" id="{EA874442-F50C-4FBB-8066-6AE692A3864C}"/>
                </a:ext>
              </a:extLst>
            </p:cNvPr>
            <p:cNvGraphicFramePr>
              <a:graphicFrameLocks noChangeAspect="1"/>
            </p:cNvGraphicFramePr>
            <p:nvPr>
              <p:extLst/>
            </p:nvPr>
          </p:nvGraphicFramePr>
          <p:xfrm>
            <a:off x="3402465" y="5186656"/>
            <a:ext cx="1460500" cy="596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9671" name="Equation" r:id="rId8" imgW="952200" imgH="393480" progId="Equation.DSMT4">
                    <p:embed/>
                  </p:oleObj>
                </mc:Choice>
                <mc:Fallback>
                  <p:oleObj name="Equation" r:id="rId8" imgW="952200" imgH="393480" progId="Equation.DSMT4">
                    <p:embed/>
                    <p:pic>
                      <p:nvPicPr>
                        <p:cNvPr id="189" name="Object 22">
                          <a:extLst>
                            <a:ext uri="{FF2B5EF4-FFF2-40B4-BE49-F238E27FC236}">
                              <a16:creationId xmlns:a16="http://schemas.microsoft.com/office/drawing/2014/main" id="{EA874442-F50C-4FBB-8066-6AE692A3864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2465" y="5186656"/>
                          <a:ext cx="1460500" cy="5969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0" name="Rectangle 23">
              <a:extLst>
                <a:ext uri="{FF2B5EF4-FFF2-40B4-BE49-F238E27FC236}">
                  <a16:creationId xmlns:a16="http://schemas.microsoft.com/office/drawing/2014/main" id="{11D0836F-5624-46E6-87C4-AD8DB2ECF25A}"/>
                </a:ext>
              </a:extLst>
            </p:cNvPr>
            <p:cNvSpPr/>
            <p:nvPr/>
          </p:nvSpPr>
          <p:spPr>
            <a:xfrm>
              <a:off x="678856" y="5300440"/>
              <a:ext cx="4211173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dirty="0" err="1"/>
                <a:t>which</a:t>
              </a:r>
              <a:r>
                <a:rPr lang="sv-SE" dirty="0"/>
                <a:t> has a minimum for </a:t>
              </a:r>
            </a:p>
          </p:txBody>
        </p:sp>
      </p:grpSp>
      <p:sp>
        <p:nvSpPr>
          <p:cNvPr id="195" name="Rektangel 194">
            <a:extLst>
              <a:ext uri="{FF2B5EF4-FFF2-40B4-BE49-F238E27FC236}">
                <a16:creationId xmlns:a16="http://schemas.microsoft.com/office/drawing/2014/main" id="{CE1E205F-3DF5-46C3-8331-E6876477604D}"/>
              </a:ext>
            </a:extLst>
          </p:cNvPr>
          <p:cNvSpPr/>
          <p:nvPr/>
        </p:nvSpPr>
        <p:spPr>
          <a:xfrm>
            <a:off x="711236" y="3107010"/>
            <a:ext cx="76186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2400" dirty="0" err="1"/>
              <a:t>Answer</a:t>
            </a:r>
            <a:r>
              <a:rPr lang="sv-SE" sz="2400" dirty="0"/>
              <a:t>: Is it </a:t>
            </a:r>
            <a:r>
              <a:rPr lang="sv-SE" sz="2400" dirty="0" err="1"/>
              <a:t>with</a:t>
            </a:r>
            <a:r>
              <a:rPr lang="sv-SE" sz="2400" dirty="0"/>
              <a:t> 2- or 4-input gates? Or </a:t>
            </a:r>
            <a:r>
              <a:rPr lang="sv-SE" sz="2400" dirty="0" err="1"/>
              <a:t>with</a:t>
            </a:r>
            <a:r>
              <a:rPr lang="sv-SE" sz="2400" dirty="0"/>
              <a:t> 8-input gates?</a:t>
            </a:r>
          </a:p>
        </p:txBody>
      </p:sp>
    </p:spTree>
    <p:extLst>
      <p:ext uri="{BB962C8B-B14F-4D97-AF65-F5344CB8AC3E}">
        <p14:creationId xmlns:p14="http://schemas.microsoft.com/office/powerpoint/2010/main" val="1004323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Driving long wires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11</a:t>
            </a:r>
          </a:p>
        </p:txBody>
      </p:sp>
      <p:sp>
        <p:nvSpPr>
          <p:cNvPr id="58" name="Rectangle 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grpSp>
        <p:nvGrpSpPr>
          <p:cNvPr id="22" name="Group 21"/>
          <p:cNvGrpSpPr/>
          <p:nvPr/>
        </p:nvGrpSpPr>
        <p:grpSpPr>
          <a:xfrm>
            <a:off x="2909888" y="3592370"/>
            <a:ext cx="4059237" cy="542925"/>
            <a:chOff x="2185411" y="3534527"/>
            <a:chExt cx="4059237" cy="542925"/>
          </a:xfrm>
        </p:grpSpPr>
        <p:sp>
          <p:nvSpPr>
            <p:cNvPr id="61" name="Rectangle 60"/>
            <p:cNvSpPr/>
            <p:nvPr/>
          </p:nvSpPr>
          <p:spPr>
            <a:xfrm>
              <a:off x="2185411" y="3626140"/>
              <a:ext cx="299735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+mn-lt"/>
                </a:rPr>
                <a:t>1. Start by defining wire effort</a:t>
              </a:r>
              <a:endParaRPr lang="sv-SE" dirty="0">
                <a:latin typeface="+mn-lt"/>
              </a:endParaRPr>
            </a:p>
          </p:txBody>
        </p:sp>
        <p:graphicFrame>
          <p:nvGraphicFramePr>
            <p:cNvPr id="63" name="Object 6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90439670"/>
                </p:ext>
              </p:extLst>
            </p:nvPr>
          </p:nvGraphicFramePr>
          <p:xfrm>
            <a:off x="5157211" y="3534527"/>
            <a:ext cx="1087437" cy="542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088" name="Equation" r:id="rId3" imgW="787320" imgH="393480" progId="Equation.DSMT4">
                    <p:embed/>
                  </p:oleObj>
                </mc:Choice>
                <mc:Fallback>
                  <p:oleObj name="Equation" r:id="rId3" imgW="787320" imgH="393480" progId="Equation.DSMT4">
                    <p:embed/>
                    <p:pic>
                      <p:nvPicPr>
                        <p:cNvPr id="0" name="Object 6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57211" y="3534527"/>
                          <a:ext cx="1087437" cy="5429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3" name="Grupp 92">
            <a:extLst>
              <a:ext uri="{FF2B5EF4-FFF2-40B4-BE49-F238E27FC236}">
                <a16:creationId xmlns:a16="http://schemas.microsoft.com/office/drawing/2014/main" id="{E8EC6B78-7716-43CA-B60B-2B62FF7F4FF2}"/>
              </a:ext>
            </a:extLst>
          </p:cNvPr>
          <p:cNvGrpSpPr/>
          <p:nvPr/>
        </p:nvGrpSpPr>
        <p:grpSpPr>
          <a:xfrm>
            <a:off x="499626" y="1597533"/>
            <a:ext cx="8173319" cy="1274915"/>
            <a:chOff x="-1070556" y="1597533"/>
            <a:chExt cx="8173319" cy="1274915"/>
          </a:xfrm>
        </p:grpSpPr>
        <p:sp>
          <p:nvSpPr>
            <p:cNvPr id="71" name="Line 10">
              <a:extLst>
                <a:ext uri="{FF2B5EF4-FFF2-40B4-BE49-F238E27FC236}">
                  <a16:creationId xmlns:a16="http://schemas.microsoft.com/office/drawing/2014/main" id="{1092E13B-800B-463D-B0A3-7782859490E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-618837" y="2256921"/>
              <a:ext cx="77216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74" name="Rectangle 8">
              <a:extLst>
                <a:ext uri="{FF2B5EF4-FFF2-40B4-BE49-F238E27FC236}">
                  <a16:creationId xmlns:a16="http://schemas.microsoft.com/office/drawing/2014/main" id="{793B5750-4460-4E21-B63A-E195FE48CE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070556" y="1597533"/>
              <a:ext cx="1656281" cy="286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+mn-lt"/>
                </a:rPr>
                <a:t>driver inverter </a:t>
              </a:r>
              <a:endParaRPr lang="en-US" dirty="0">
                <a:latin typeface="+mn-lt"/>
              </a:endParaRPr>
            </a:p>
          </p:txBody>
        </p:sp>
        <p:sp>
          <p:nvSpPr>
            <p:cNvPr id="75" name="Rectangle 8">
              <a:extLst>
                <a:ext uri="{FF2B5EF4-FFF2-40B4-BE49-F238E27FC236}">
                  <a16:creationId xmlns:a16="http://schemas.microsoft.com/office/drawing/2014/main" id="{80F1443D-35DD-45FB-BC62-0872F679CD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5602" y="1597533"/>
              <a:ext cx="2020015" cy="286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+mn-lt"/>
                </a:rPr>
                <a:t>receiver inverter </a:t>
              </a:r>
              <a:endParaRPr lang="en-US" dirty="0">
                <a:latin typeface="+mn-lt"/>
              </a:endParaRPr>
            </a:p>
          </p:txBody>
        </p:sp>
        <p:grpSp>
          <p:nvGrpSpPr>
            <p:cNvPr id="76" name="Group 11">
              <a:extLst>
                <a:ext uri="{FF2B5EF4-FFF2-40B4-BE49-F238E27FC236}">
                  <a16:creationId xmlns:a16="http://schemas.microsoft.com/office/drawing/2014/main" id="{9BDDE19D-C0F9-47C5-BCFD-90103E95268A}"/>
                </a:ext>
              </a:extLst>
            </p:cNvPr>
            <p:cNvGrpSpPr/>
            <p:nvPr/>
          </p:nvGrpSpPr>
          <p:grpSpPr>
            <a:xfrm>
              <a:off x="-278313" y="1882271"/>
              <a:ext cx="3670571" cy="990177"/>
              <a:chOff x="-288842" y="3668738"/>
              <a:chExt cx="3670571" cy="990177"/>
            </a:xfrm>
          </p:grpSpPr>
          <p:grpSp>
            <p:nvGrpSpPr>
              <p:cNvPr id="86" name="Group 23">
                <a:extLst>
                  <a:ext uri="{FF2B5EF4-FFF2-40B4-BE49-F238E27FC236}">
                    <a16:creationId xmlns:a16="http://schemas.microsoft.com/office/drawing/2014/main" id="{FCBCF067-FF2D-4EA1-9CC3-28F955D3D11D}"/>
                  </a:ext>
                </a:extLst>
              </p:cNvPr>
              <p:cNvGrpSpPr/>
              <p:nvPr/>
            </p:nvGrpSpPr>
            <p:grpSpPr>
              <a:xfrm>
                <a:off x="2685167" y="4257090"/>
                <a:ext cx="682894" cy="401825"/>
                <a:chOff x="4309841" y="4257090"/>
                <a:chExt cx="682894" cy="401825"/>
              </a:xfrm>
            </p:grpSpPr>
            <p:sp>
              <p:nvSpPr>
                <p:cNvPr id="90" name="Line 12">
                  <a:extLst>
                    <a:ext uri="{FF2B5EF4-FFF2-40B4-BE49-F238E27FC236}">
                      <a16:creationId xmlns:a16="http://schemas.microsoft.com/office/drawing/2014/main" id="{B94832F0-B59F-45C5-8526-86D5FF374D2B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4430785" y="4658915"/>
                  <a:ext cx="441007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91" name="Line 13">
                  <a:extLst>
                    <a:ext uri="{FF2B5EF4-FFF2-40B4-BE49-F238E27FC236}">
                      <a16:creationId xmlns:a16="http://schemas.microsoft.com/office/drawing/2014/main" id="{21275B5B-537A-4B23-9363-C3C46039A4C3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4651288" y="4263409"/>
                  <a:ext cx="0" cy="38512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92" name="Line 14">
                  <a:extLst>
                    <a:ext uri="{FF2B5EF4-FFF2-40B4-BE49-F238E27FC236}">
                      <a16:creationId xmlns:a16="http://schemas.microsoft.com/office/drawing/2014/main" id="{CF3857CA-CC32-4B59-8C05-15271C6BEC8F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4309841" y="4257090"/>
                  <a:ext cx="682894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</p:grpSp>
          <p:sp>
            <p:nvSpPr>
              <p:cNvPr id="87" name="Rectangle 25">
                <a:extLst>
                  <a:ext uri="{FF2B5EF4-FFF2-40B4-BE49-F238E27FC236}">
                    <a16:creationId xmlns:a16="http://schemas.microsoft.com/office/drawing/2014/main" id="{F22FA5F7-B0F3-4192-A32A-49FC10F371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31289" y="3910467"/>
                <a:ext cx="750440" cy="250526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88" name="Freeform 15">
                <a:extLst>
                  <a:ext uri="{FF2B5EF4-FFF2-40B4-BE49-F238E27FC236}">
                    <a16:creationId xmlns:a16="http://schemas.microsoft.com/office/drawing/2014/main" id="{4550B2F8-D8B7-4C6F-A155-6860DD48FB64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-288842" y="3668738"/>
                <a:ext cx="625475" cy="77946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98"/>
                  </a:cxn>
                  <a:cxn ang="0">
                    <a:pos x="399" y="239"/>
                  </a:cxn>
                  <a:cxn ang="0">
                    <a:pos x="0" y="0"/>
                  </a:cxn>
                </a:cxnLst>
                <a:rect l="0" t="0" r="r" b="b"/>
                <a:pathLst>
                  <a:path w="399" h="498">
                    <a:moveTo>
                      <a:pt x="0" y="0"/>
                    </a:moveTo>
                    <a:lnTo>
                      <a:pt x="0" y="498"/>
                    </a:lnTo>
                    <a:lnTo>
                      <a:pt x="399" y="23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9050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lIns="18000" anchor="ctr" anchorCtr="0"/>
              <a:lstStyle/>
              <a:p>
                <a:r>
                  <a:rPr lang="en-US" dirty="0">
                    <a:latin typeface="+mn-lt"/>
                  </a:rPr>
                  <a:t>X120</a:t>
                </a:r>
              </a:p>
            </p:txBody>
          </p:sp>
          <p:sp>
            <p:nvSpPr>
              <p:cNvPr id="89" name="Oval 17">
                <a:extLst>
                  <a:ext uri="{FF2B5EF4-FFF2-40B4-BE49-F238E27FC236}">
                    <a16:creationId xmlns:a16="http://schemas.microsoft.com/office/drawing/2014/main" id="{2D1B485F-42BA-41D7-9F26-8C4DB2E3652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4571" y="3952900"/>
                <a:ext cx="177800" cy="179388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</p:grpSp>
        <p:sp>
          <p:nvSpPr>
            <p:cNvPr id="79" name="Freeform 15">
              <a:extLst>
                <a:ext uri="{FF2B5EF4-FFF2-40B4-BE49-F238E27FC236}">
                  <a16:creationId xmlns:a16="http://schemas.microsoft.com/office/drawing/2014/main" id="{A776F1E3-1DAF-41F9-8745-363F0258C50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830034" y="1882438"/>
              <a:ext cx="625475" cy="77946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98"/>
                </a:cxn>
                <a:cxn ang="0">
                  <a:pos x="399" y="239"/>
                </a:cxn>
                <a:cxn ang="0">
                  <a:pos x="0" y="0"/>
                </a:cxn>
              </a:cxnLst>
              <a:rect l="0" t="0" r="r" b="b"/>
              <a:pathLst>
                <a:path w="399" h="498">
                  <a:moveTo>
                    <a:pt x="0" y="0"/>
                  </a:moveTo>
                  <a:lnTo>
                    <a:pt x="0" y="498"/>
                  </a:lnTo>
                  <a:lnTo>
                    <a:pt x="399" y="2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905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lIns="18000" anchor="ctr" anchorCtr="0"/>
            <a:lstStyle/>
            <a:p>
              <a:r>
                <a:rPr lang="en-US" dirty="0">
                  <a:latin typeface="+mn-lt"/>
                </a:rPr>
                <a:t>X120</a:t>
              </a:r>
            </a:p>
          </p:txBody>
        </p:sp>
        <p:sp>
          <p:nvSpPr>
            <p:cNvPr id="80" name="Oval 17">
              <a:extLst>
                <a:ext uri="{FF2B5EF4-FFF2-40B4-BE49-F238E27FC236}">
                  <a16:creationId xmlns:a16="http://schemas.microsoft.com/office/drawing/2014/main" id="{9137A392-7164-48B2-8041-DC110427FC7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463447" y="2166600"/>
              <a:ext cx="177800" cy="17938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81" name="Rectangle 8">
              <a:extLst>
                <a:ext uri="{FF2B5EF4-FFF2-40B4-BE49-F238E27FC236}">
                  <a16:creationId xmlns:a16="http://schemas.microsoft.com/office/drawing/2014/main" id="{1336D87C-1542-49DB-BA0E-A4CB2CEC3A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9898" y="1820076"/>
              <a:ext cx="1656281" cy="286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/>
              <a:r>
                <a:rPr lang="en-US" i="1" dirty="0" err="1">
                  <a:solidFill>
                    <a:srgbClr val="000000"/>
                  </a:solidFill>
                  <a:latin typeface="+mn-lt"/>
                </a:rPr>
                <a:t>R</a:t>
              </a:r>
              <a:r>
                <a:rPr lang="en-US" i="1" baseline="-25000" dirty="0" err="1">
                  <a:solidFill>
                    <a:srgbClr val="000000"/>
                  </a:solidFill>
                </a:rPr>
                <a:t>w</a:t>
              </a:r>
              <a:r>
                <a:rPr lang="en-US" dirty="0">
                  <a:solidFill>
                    <a:srgbClr val="000000"/>
                  </a:solidFill>
                  <a:latin typeface="+mn-lt"/>
                </a:rPr>
                <a:t>, </a:t>
              </a:r>
              <a:r>
                <a:rPr lang="en-US" i="1" dirty="0" err="1">
                  <a:solidFill>
                    <a:srgbClr val="000000"/>
                  </a:solidFill>
                  <a:latin typeface="+mn-lt"/>
                </a:rPr>
                <a:t>C</a:t>
              </a:r>
              <a:r>
                <a:rPr lang="en-US" i="1" baseline="-25000" dirty="0" err="1">
                  <a:solidFill>
                    <a:srgbClr val="000000"/>
                  </a:solidFill>
                  <a:latin typeface="+mn-lt"/>
                </a:rPr>
                <a:t>w</a:t>
              </a:r>
              <a:endParaRPr lang="en-US" i="1" dirty="0">
                <a:latin typeface="+mn-lt"/>
              </a:endParaRPr>
            </a:p>
          </p:txBody>
        </p:sp>
      </p:grpSp>
      <p:sp>
        <p:nvSpPr>
          <p:cNvPr id="99" name="Rectangle 60">
            <a:extLst>
              <a:ext uri="{FF2B5EF4-FFF2-40B4-BE49-F238E27FC236}">
                <a16:creationId xmlns:a16="http://schemas.microsoft.com/office/drawing/2014/main" id="{5D1A6FCC-B69B-4743-B10C-1D6EF0F34A33}"/>
              </a:ext>
            </a:extLst>
          </p:cNvPr>
          <p:cNvSpPr/>
          <p:nvPr/>
        </p:nvSpPr>
        <p:spPr>
          <a:xfrm>
            <a:off x="2909888" y="4292316"/>
            <a:ext cx="37648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2. Replace wire with wire RC </a:t>
            </a:r>
            <a:r>
              <a:rPr lang="en-US" dirty="0">
                <a:solidFill>
                  <a:srgbClr val="000000"/>
                </a:solidFill>
                <a:latin typeface="Symbol" panose="05050102010706020507" pitchFamily="18" charset="2"/>
              </a:rPr>
              <a:t>p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-model!</a:t>
            </a:r>
            <a:endParaRPr lang="sv-SE" dirty="0">
              <a:latin typeface="+mn-lt"/>
            </a:endParaRPr>
          </a:p>
        </p:txBody>
      </p:sp>
      <p:grpSp>
        <p:nvGrpSpPr>
          <p:cNvPr id="103" name="Grupp 102">
            <a:extLst>
              <a:ext uri="{FF2B5EF4-FFF2-40B4-BE49-F238E27FC236}">
                <a16:creationId xmlns:a16="http://schemas.microsoft.com/office/drawing/2014/main" id="{E3CDE050-EB57-47FD-A4D8-305306E14650}"/>
              </a:ext>
            </a:extLst>
          </p:cNvPr>
          <p:cNvGrpSpPr/>
          <p:nvPr/>
        </p:nvGrpSpPr>
        <p:grpSpPr>
          <a:xfrm>
            <a:off x="2909888" y="4869587"/>
            <a:ext cx="5166735" cy="1051788"/>
            <a:chOff x="2909888" y="4869587"/>
            <a:chExt cx="5166735" cy="1051788"/>
          </a:xfrm>
        </p:grpSpPr>
        <p:sp>
          <p:nvSpPr>
            <p:cNvPr id="101" name="Rectangle 60">
              <a:extLst>
                <a:ext uri="{FF2B5EF4-FFF2-40B4-BE49-F238E27FC236}">
                  <a16:creationId xmlns:a16="http://schemas.microsoft.com/office/drawing/2014/main" id="{91065AAD-A3D3-4B7E-A1E1-1D29013FA926}"/>
                </a:ext>
              </a:extLst>
            </p:cNvPr>
            <p:cNvSpPr/>
            <p:nvPr/>
          </p:nvSpPr>
          <p:spPr>
            <a:xfrm>
              <a:off x="2909888" y="4869587"/>
              <a:ext cx="516673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3</a:t>
              </a:r>
              <a:r>
                <a:rPr lang="en-US" dirty="0">
                  <a:solidFill>
                    <a:srgbClr val="000000"/>
                  </a:solidFill>
                  <a:latin typeface="+mn-lt"/>
                </a:rPr>
                <a:t>. Consider critical wire length for repeater insertion!</a:t>
              </a:r>
              <a:endParaRPr lang="sv-SE" dirty="0">
                <a:latin typeface="+mn-lt"/>
              </a:endParaRPr>
            </a:p>
          </p:txBody>
        </p:sp>
        <p:graphicFrame>
          <p:nvGraphicFramePr>
            <p:cNvPr id="102" name="Object 62">
              <a:extLst>
                <a:ext uri="{FF2B5EF4-FFF2-40B4-BE49-F238E27FC236}">
                  <a16:creationId xmlns:a16="http://schemas.microsoft.com/office/drawing/2014/main" id="{45BE8174-4547-43A1-8990-2A095A4D7AB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92191490"/>
                </p:ext>
              </p:extLst>
            </p:nvPr>
          </p:nvGraphicFramePr>
          <p:xfrm>
            <a:off x="3986213" y="5238750"/>
            <a:ext cx="1841500" cy="682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089" name="Equation" r:id="rId5" imgW="1333440" imgH="495000" progId="Equation.DSMT4">
                    <p:embed/>
                  </p:oleObj>
                </mc:Choice>
                <mc:Fallback>
                  <p:oleObj name="Equation" r:id="rId5" imgW="1333440" imgH="495000" progId="Equation.DSMT4">
                    <p:embed/>
                    <p:pic>
                      <p:nvPicPr>
                        <p:cNvPr id="63" name="Object 6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86213" y="5238750"/>
                          <a:ext cx="1841500" cy="6826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0" name="Grupp 209">
            <a:extLst>
              <a:ext uri="{FF2B5EF4-FFF2-40B4-BE49-F238E27FC236}">
                <a16:creationId xmlns:a16="http://schemas.microsoft.com/office/drawing/2014/main" id="{00B2FEC3-7172-466B-B5D1-7D67E96562C8}"/>
              </a:ext>
            </a:extLst>
          </p:cNvPr>
          <p:cNvGrpSpPr/>
          <p:nvPr/>
        </p:nvGrpSpPr>
        <p:grpSpPr>
          <a:xfrm>
            <a:off x="468000" y="1569393"/>
            <a:ext cx="8204945" cy="1836018"/>
            <a:chOff x="468000" y="1569393"/>
            <a:chExt cx="8204945" cy="1836018"/>
          </a:xfrm>
        </p:grpSpPr>
        <p:grpSp>
          <p:nvGrpSpPr>
            <p:cNvPr id="211" name="Grupp 210">
              <a:extLst>
                <a:ext uri="{FF2B5EF4-FFF2-40B4-BE49-F238E27FC236}">
                  <a16:creationId xmlns:a16="http://schemas.microsoft.com/office/drawing/2014/main" id="{80B28479-9EF9-4CC9-BA0B-98EE0130C44F}"/>
                </a:ext>
              </a:extLst>
            </p:cNvPr>
            <p:cNvGrpSpPr/>
            <p:nvPr/>
          </p:nvGrpSpPr>
          <p:grpSpPr>
            <a:xfrm>
              <a:off x="468000" y="1569393"/>
              <a:ext cx="8204945" cy="1836018"/>
              <a:chOff x="468000" y="1569393"/>
              <a:chExt cx="8204945" cy="1836018"/>
            </a:xfrm>
          </p:grpSpPr>
          <p:grpSp>
            <p:nvGrpSpPr>
              <p:cNvPr id="214" name="Grupp 213">
                <a:extLst>
                  <a:ext uri="{FF2B5EF4-FFF2-40B4-BE49-F238E27FC236}">
                    <a16:creationId xmlns:a16="http://schemas.microsoft.com/office/drawing/2014/main" id="{9F0A1C88-C3D5-4169-BCE4-6E74B04DEEAA}"/>
                  </a:ext>
                </a:extLst>
              </p:cNvPr>
              <p:cNvGrpSpPr/>
              <p:nvPr/>
            </p:nvGrpSpPr>
            <p:grpSpPr>
              <a:xfrm>
                <a:off x="468000" y="1569393"/>
                <a:ext cx="8204945" cy="1836018"/>
                <a:chOff x="468000" y="1569393"/>
                <a:chExt cx="8204945" cy="1836018"/>
              </a:xfrm>
            </p:grpSpPr>
            <p:sp>
              <p:nvSpPr>
                <p:cNvPr id="216" name="Rectangle 30">
                  <a:extLst>
                    <a:ext uri="{FF2B5EF4-FFF2-40B4-BE49-F238E27FC236}">
                      <a16:creationId xmlns:a16="http://schemas.microsoft.com/office/drawing/2014/main" id="{49428456-A8BA-4BA0-AC49-50DE64CB080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8000" y="1569393"/>
                  <a:ext cx="8204945" cy="1835939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000" dirty="0"/>
                </a:p>
              </p:txBody>
            </p:sp>
            <p:sp>
              <p:nvSpPr>
                <p:cNvPr id="217" name="Line 10">
                  <a:extLst>
                    <a:ext uri="{FF2B5EF4-FFF2-40B4-BE49-F238E27FC236}">
                      <a16:creationId xmlns:a16="http://schemas.microsoft.com/office/drawing/2014/main" id="{E7883556-0DD4-4119-8FF1-93E864276820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632315" y="2256921"/>
                  <a:ext cx="8040630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grpSp>
              <p:nvGrpSpPr>
                <p:cNvPr id="218" name="Group 5">
                  <a:extLst>
                    <a:ext uri="{FF2B5EF4-FFF2-40B4-BE49-F238E27FC236}">
                      <a16:creationId xmlns:a16="http://schemas.microsoft.com/office/drawing/2014/main" id="{DE796F35-BED8-42CB-8F77-E9368359C9F9}"/>
                    </a:ext>
                  </a:extLst>
                </p:cNvPr>
                <p:cNvGrpSpPr/>
                <p:nvPr/>
              </p:nvGrpSpPr>
              <p:grpSpPr>
                <a:xfrm>
                  <a:off x="632315" y="1591604"/>
                  <a:ext cx="6725050" cy="1813807"/>
                  <a:chOff x="566219" y="3384000"/>
                  <a:chExt cx="6725050" cy="1813807"/>
                </a:xfrm>
                <a:noFill/>
              </p:grpSpPr>
              <p:sp>
                <p:nvSpPr>
                  <p:cNvPr id="220" name="Rectangle 8">
                    <a:extLst>
                      <a:ext uri="{FF2B5EF4-FFF2-40B4-BE49-F238E27FC236}">
                        <a16:creationId xmlns:a16="http://schemas.microsoft.com/office/drawing/2014/main" id="{5503DDF3-C772-44BB-9C60-DD8536F63E0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95934" y="3384000"/>
                    <a:ext cx="1656281" cy="286543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0" tIns="0" rIns="0" bIns="0"/>
                  <a:lstStyle/>
                  <a:p>
                    <a:pPr algn="ctr"/>
                    <a:r>
                      <a:rPr lang="en-US" dirty="0">
                        <a:solidFill>
                          <a:srgbClr val="000000"/>
                        </a:solidFill>
                        <a:latin typeface="+mn-lt"/>
                      </a:rPr>
                      <a:t>driver inverter </a:t>
                    </a:r>
                    <a:endParaRPr lang="en-US" dirty="0">
                      <a:latin typeface="+mn-lt"/>
                    </a:endParaRPr>
                  </a:p>
                </p:txBody>
              </p:sp>
              <p:sp>
                <p:nvSpPr>
                  <p:cNvPr id="221" name="Text Box 6">
                    <a:extLst>
                      <a:ext uri="{FF2B5EF4-FFF2-40B4-BE49-F238E27FC236}">
                        <a16:creationId xmlns:a16="http://schemas.microsoft.com/office/drawing/2014/main" id="{70BC6235-9379-43AD-A32E-3F64B93232C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24858" y="4358081"/>
                    <a:ext cx="793365" cy="337938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0" tIns="30175" rIns="0" bIns="30175" numCol="1" anchor="t" anchorCtr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r>
                      <a:rPr lang="en-US" i="1" dirty="0">
                        <a:solidFill>
                          <a:srgbClr val="000000"/>
                        </a:solidFill>
                        <a:ea typeface="Calibri" pitchFamily="34" charset="0"/>
                        <a:cs typeface="Arial" pitchFamily="34" charset="0"/>
                      </a:rPr>
                      <a:t>C</a:t>
                    </a:r>
                    <a:r>
                      <a:rPr lang="en-US" i="1" baseline="-25000" dirty="0">
                        <a:solidFill>
                          <a:srgbClr val="000000"/>
                        </a:solidFill>
                      </a:rPr>
                      <a:t>W</a:t>
                    </a:r>
                    <a:r>
                      <a:rPr lang="en-US" dirty="0">
                        <a:solidFill>
                          <a:srgbClr val="000000"/>
                        </a:solidFill>
                        <a:ea typeface="Calibri" pitchFamily="34" charset="0"/>
                        <a:cs typeface="Arial" pitchFamily="34" charset="0"/>
                      </a:rPr>
                      <a:t>/2</a:t>
                    </a:r>
                    <a:endParaRPr lang="en-US" dirty="0"/>
                  </a:p>
                </p:txBody>
              </p:sp>
              <p:grpSp>
                <p:nvGrpSpPr>
                  <p:cNvPr id="222" name="Group 12">
                    <a:extLst>
                      <a:ext uri="{FF2B5EF4-FFF2-40B4-BE49-F238E27FC236}">
                        <a16:creationId xmlns:a16="http://schemas.microsoft.com/office/drawing/2014/main" id="{1F792AE6-9C0C-418D-8ABA-4C732C986366}"/>
                      </a:ext>
                    </a:extLst>
                  </p:cNvPr>
                  <p:cNvGrpSpPr/>
                  <p:nvPr/>
                </p:nvGrpSpPr>
                <p:grpSpPr>
                  <a:xfrm>
                    <a:off x="5295708" y="4038731"/>
                    <a:ext cx="536586" cy="978281"/>
                    <a:chOff x="5295708" y="4038731"/>
                    <a:chExt cx="536586" cy="1265005"/>
                  </a:xfrm>
                  <a:grpFill/>
                </p:grpSpPr>
                <p:sp>
                  <p:nvSpPr>
                    <p:cNvPr id="260" name="Line 31">
                      <a:extLst>
                        <a:ext uri="{FF2B5EF4-FFF2-40B4-BE49-F238E27FC236}">
                          <a16:creationId xmlns:a16="http://schemas.microsoft.com/office/drawing/2014/main" id="{2A859E16-3CE6-4999-837B-756A5114805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5295708" y="4611167"/>
                      <a:ext cx="536586" cy="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>
                        <a:latin typeface="+mn-lt"/>
                      </a:endParaRPr>
                    </a:p>
                  </p:txBody>
                </p:sp>
                <p:sp>
                  <p:nvSpPr>
                    <p:cNvPr id="261" name="Line 30">
                      <a:extLst>
                        <a:ext uri="{FF2B5EF4-FFF2-40B4-BE49-F238E27FC236}">
                          <a16:creationId xmlns:a16="http://schemas.microsoft.com/office/drawing/2014/main" id="{BBECDFE2-7AD0-4A23-975A-6561567900D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5295708" y="4726609"/>
                      <a:ext cx="536586" cy="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>
                        <a:latin typeface="+mn-lt"/>
                      </a:endParaRPr>
                    </a:p>
                  </p:txBody>
                </p:sp>
                <p:sp>
                  <p:nvSpPr>
                    <p:cNvPr id="262" name="Line 28">
                      <a:extLst>
                        <a:ext uri="{FF2B5EF4-FFF2-40B4-BE49-F238E27FC236}">
                          <a16:creationId xmlns:a16="http://schemas.microsoft.com/office/drawing/2014/main" id="{1DDE991B-F228-4B94-BA4A-349865F9B4D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564001" y="4735293"/>
                      <a:ext cx="0" cy="563438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>
                        <a:latin typeface="+mn-lt"/>
                      </a:endParaRPr>
                    </a:p>
                  </p:txBody>
                </p:sp>
                <p:sp>
                  <p:nvSpPr>
                    <p:cNvPr id="263" name="Line 27">
                      <a:extLst>
                        <a:ext uri="{FF2B5EF4-FFF2-40B4-BE49-F238E27FC236}">
                          <a16:creationId xmlns:a16="http://schemas.microsoft.com/office/drawing/2014/main" id="{06034F6E-6C30-4CDA-AD9A-505F4FAE62A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564001" y="4038731"/>
                      <a:ext cx="0" cy="563438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>
                        <a:latin typeface="+mn-lt"/>
                      </a:endParaRPr>
                    </a:p>
                  </p:txBody>
                </p:sp>
                <p:sp>
                  <p:nvSpPr>
                    <p:cNvPr id="264" name="Line 30">
                      <a:extLst>
                        <a:ext uri="{FF2B5EF4-FFF2-40B4-BE49-F238E27FC236}">
                          <a16:creationId xmlns:a16="http://schemas.microsoft.com/office/drawing/2014/main" id="{1CF34255-6775-4E3B-A079-A728E0D11B1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5474001" y="5303736"/>
                      <a:ext cx="180000" cy="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>
                        <a:latin typeface="+mn-lt"/>
                      </a:endParaRPr>
                    </a:p>
                  </p:txBody>
                </p:sp>
              </p:grpSp>
              <p:sp>
                <p:nvSpPr>
                  <p:cNvPr id="223" name="TextBox 13">
                    <a:extLst>
                      <a:ext uri="{FF2B5EF4-FFF2-40B4-BE49-F238E27FC236}">
                        <a16:creationId xmlns:a16="http://schemas.microsoft.com/office/drawing/2014/main" id="{FA81C75C-DDEB-46F3-98FC-853997E806F9}"/>
                      </a:ext>
                    </a:extLst>
                  </p:cNvPr>
                  <p:cNvSpPr txBox="1"/>
                  <p:nvPr/>
                </p:nvSpPr>
                <p:spPr>
                  <a:xfrm>
                    <a:off x="4266713" y="3564000"/>
                    <a:ext cx="455574" cy="369332"/>
                  </a:xfrm>
                  <a:prstGeom prst="rect">
                    <a:avLst/>
                  </a:prstGeom>
                  <a:grp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sv-SE" i="1" dirty="0">
                        <a:latin typeface="+mn-lt"/>
                      </a:rPr>
                      <a:t>R</a:t>
                    </a:r>
                    <a:r>
                      <a:rPr lang="en-US" i="1" baseline="-25000" dirty="0">
                        <a:solidFill>
                          <a:srgbClr val="000000"/>
                        </a:solidFill>
                      </a:rPr>
                      <a:t>W</a:t>
                    </a:r>
                    <a:endParaRPr lang="sv-SE" dirty="0">
                      <a:latin typeface="Symbol" panose="05050102010706020507" pitchFamily="18" charset="2"/>
                    </a:endParaRPr>
                  </a:p>
                </p:txBody>
              </p:sp>
              <p:grpSp>
                <p:nvGrpSpPr>
                  <p:cNvPr id="224" name="Group 14">
                    <a:extLst>
                      <a:ext uri="{FF2B5EF4-FFF2-40B4-BE49-F238E27FC236}">
                        <a16:creationId xmlns:a16="http://schemas.microsoft.com/office/drawing/2014/main" id="{0BFBA0CF-58A0-46E8-8DA6-E29F7678E528}"/>
                      </a:ext>
                    </a:extLst>
                  </p:cNvPr>
                  <p:cNvGrpSpPr/>
                  <p:nvPr/>
                </p:nvGrpSpPr>
                <p:grpSpPr>
                  <a:xfrm>
                    <a:off x="3233414" y="4046853"/>
                    <a:ext cx="536586" cy="978281"/>
                    <a:chOff x="5295708" y="4038731"/>
                    <a:chExt cx="536586" cy="1265005"/>
                  </a:xfrm>
                  <a:grpFill/>
                </p:grpSpPr>
                <p:sp>
                  <p:nvSpPr>
                    <p:cNvPr id="255" name="Line 31">
                      <a:extLst>
                        <a:ext uri="{FF2B5EF4-FFF2-40B4-BE49-F238E27FC236}">
                          <a16:creationId xmlns:a16="http://schemas.microsoft.com/office/drawing/2014/main" id="{B493BB2B-0598-4E11-A9CA-1ACCF5FCAA4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5295708" y="4611167"/>
                      <a:ext cx="536586" cy="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>
                        <a:latin typeface="+mn-lt"/>
                      </a:endParaRPr>
                    </a:p>
                  </p:txBody>
                </p:sp>
                <p:sp>
                  <p:nvSpPr>
                    <p:cNvPr id="256" name="Line 30">
                      <a:extLst>
                        <a:ext uri="{FF2B5EF4-FFF2-40B4-BE49-F238E27FC236}">
                          <a16:creationId xmlns:a16="http://schemas.microsoft.com/office/drawing/2014/main" id="{3DF4CF16-2CF4-4450-9DDF-69A178104C2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5295708" y="4726609"/>
                      <a:ext cx="536586" cy="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>
                        <a:latin typeface="+mn-lt"/>
                      </a:endParaRPr>
                    </a:p>
                  </p:txBody>
                </p:sp>
                <p:sp>
                  <p:nvSpPr>
                    <p:cNvPr id="257" name="Line 28">
                      <a:extLst>
                        <a:ext uri="{FF2B5EF4-FFF2-40B4-BE49-F238E27FC236}">
                          <a16:creationId xmlns:a16="http://schemas.microsoft.com/office/drawing/2014/main" id="{72F1B748-D3BE-4E77-AD86-1E319D934F3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564001" y="4735293"/>
                      <a:ext cx="0" cy="563438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>
                        <a:latin typeface="+mn-lt"/>
                      </a:endParaRPr>
                    </a:p>
                  </p:txBody>
                </p:sp>
                <p:sp>
                  <p:nvSpPr>
                    <p:cNvPr id="258" name="Line 27">
                      <a:extLst>
                        <a:ext uri="{FF2B5EF4-FFF2-40B4-BE49-F238E27FC236}">
                          <a16:creationId xmlns:a16="http://schemas.microsoft.com/office/drawing/2014/main" id="{B9F89F89-FB81-4391-84D9-DA0DDEEA69D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564001" y="4038731"/>
                      <a:ext cx="0" cy="563438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>
                        <a:latin typeface="+mn-lt"/>
                      </a:endParaRPr>
                    </a:p>
                  </p:txBody>
                </p:sp>
                <p:sp>
                  <p:nvSpPr>
                    <p:cNvPr id="259" name="Line 30">
                      <a:extLst>
                        <a:ext uri="{FF2B5EF4-FFF2-40B4-BE49-F238E27FC236}">
                          <a16:creationId xmlns:a16="http://schemas.microsoft.com/office/drawing/2014/main" id="{20406131-FDDB-483C-AA27-F8AE0C698FA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5474001" y="5303736"/>
                      <a:ext cx="180000" cy="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>
                        <a:latin typeface="+mn-lt"/>
                      </a:endParaRPr>
                    </a:p>
                  </p:txBody>
                </p:sp>
              </p:grpSp>
              <p:sp>
                <p:nvSpPr>
                  <p:cNvPr id="225" name="Text Box 6">
                    <a:extLst>
                      <a:ext uri="{FF2B5EF4-FFF2-40B4-BE49-F238E27FC236}">
                        <a16:creationId xmlns:a16="http://schemas.microsoft.com/office/drawing/2014/main" id="{1FF63A9D-8E8B-4E8A-AC9F-21436458F256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04394" y="4358081"/>
                    <a:ext cx="793365" cy="337938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0" tIns="30175" rIns="0" bIns="30175" numCol="1" anchor="t" anchorCtr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r>
                      <a:rPr lang="en-US" i="1" dirty="0">
                        <a:solidFill>
                          <a:srgbClr val="000000"/>
                        </a:solidFill>
                        <a:latin typeface="+mn-lt"/>
                        <a:ea typeface="Calibri" pitchFamily="34" charset="0"/>
                        <a:cs typeface="Arial" pitchFamily="34" charset="0"/>
                      </a:rPr>
                      <a:t>C</a:t>
                    </a:r>
                    <a:r>
                      <a:rPr lang="en-US" i="1" baseline="-25000" dirty="0">
                        <a:solidFill>
                          <a:srgbClr val="000000"/>
                        </a:solidFill>
                      </a:rPr>
                      <a:t>W</a:t>
                    </a:r>
                    <a:r>
                      <a:rPr lang="en-US" dirty="0">
                        <a:solidFill>
                          <a:srgbClr val="000000"/>
                        </a:solidFill>
                        <a:latin typeface="+mn-lt"/>
                        <a:ea typeface="Calibri" pitchFamily="34" charset="0"/>
                        <a:cs typeface="Arial" pitchFamily="34" charset="0"/>
                      </a:rPr>
                      <a:t>/2</a:t>
                    </a:r>
                    <a:endParaRPr kumimoji="0" lang="en-US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+mn-lt"/>
                    </a:endParaRPr>
                  </a:p>
                </p:txBody>
              </p:sp>
              <p:sp>
                <p:nvSpPr>
                  <p:cNvPr id="226" name="Rectangle 16">
                    <a:extLst>
                      <a:ext uri="{FF2B5EF4-FFF2-40B4-BE49-F238E27FC236}">
                        <a16:creationId xmlns:a16="http://schemas.microsoft.com/office/drawing/2014/main" id="{D6799D98-0F4D-4373-A586-EEB16784E026}"/>
                      </a:ext>
                    </a:extLst>
                  </p:cNvPr>
                  <p:cNvSpPr/>
                  <p:nvPr/>
                </p:nvSpPr>
                <p:spPr>
                  <a:xfrm>
                    <a:off x="3790572" y="4828475"/>
                    <a:ext cx="1476879" cy="369332"/>
                  </a:xfrm>
                  <a:prstGeom prst="rect">
                    <a:avLst/>
                  </a:prstGeom>
                  <a:grpFill/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dirty="0">
                        <a:solidFill>
                          <a:srgbClr val="000000"/>
                        </a:solidFill>
                        <a:latin typeface="+mn-lt"/>
                      </a:rPr>
                      <a:t>Wire </a:t>
                    </a:r>
                    <a:r>
                      <a:rPr lang="en-US" dirty="0">
                        <a:solidFill>
                          <a:srgbClr val="000000"/>
                        </a:solidFill>
                        <a:latin typeface="Symbol" panose="05050102010706020507" pitchFamily="18" charset="2"/>
                      </a:rPr>
                      <a:t>p</a:t>
                    </a:r>
                    <a:r>
                      <a:rPr lang="en-US" dirty="0">
                        <a:solidFill>
                          <a:srgbClr val="000000"/>
                        </a:solidFill>
                        <a:latin typeface="+mn-lt"/>
                      </a:rPr>
                      <a:t>-model</a:t>
                    </a:r>
                    <a:endParaRPr lang="sv-SE" dirty="0">
                      <a:latin typeface="+mn-lt"/>
                    </a:endParaRPr>
                  </a:p>
                </p:txBody>
              </p:sp>
              <p:grpSp>
                <p:nvGrpSpPr>
                  <p:cNvPr id="227" name="Group 17">
                    <a:extLst>
                      <a:ext uri="{FF2B5EF4-FFF2-40B4-BE49-F238E27FC236}">
                        <a16:creationId xmlns:a16="http://schemas.microsoft.com/office/drawing/2014/main" id="{78BE3573-D073-4652-842F-2196A8A76B6A}"/>
                      </a:ext>
                    </a:extLst>
                  </p:cNvPr>
                  <p:cNvGrpSpPr/>
                  <p:nvPr/>
                </p:nvGrpSpPr>
                <p:grpSpPr>
                  <a:xfrm>
                    <a:off x="6681290" y="4046853"/>
                    <a:ext cx="536586" cy="978281"/>
                    <a:chOff x="5295708" y="4038731"/>
                    <a:chExt cx="536586" cy="1265005"/>
                  </a:xfrm>
                  <a:grpFill/>
                </p:grpSpPr>
                <p:sp>
                  <p:nvSpPr>
                    <p:cNvPr id="250" name="Line 31">
                      <a:extLst>
                        <a:ext uri="{FF2B5EF4-FFF2-40B4-BE49-F238E27FC236}">
                          <a16:creationId xmlns:a16="http://schemas.microsoft.com/office/drawing/2014/main" id="{5BE16FDF-5D50-4FD8-8586-0F64812CA5C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5295708" y="4611167"/>
                      <a:ext cx="536586" cy="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>
                        <a:latin typeface="+mn-lt"/>
                      </a:endParaRPr>
                    </a:p>
                  </p:txBody>
                </p:sp>
                <p:sp>
                  <p:nvSpPr>
                    <p:cNvPr id="251" name="Line 30">
                      <a:extLst>
                        <a:ext uri="{FF2B5EF4-FFF2-40B4-BE49-F238E27FC236}">
                          <a16:creationId xmlns:a16="http://schemas.microsoft.com/office/drawing/2014/main" id="{1DDC8718-C805-450D-AD59-E2A58D07C75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5295708" y="4726609"/>
                      <a:ext cx="536586" cy="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>
                        <a:latin typeface="+mn-lt"/>
                      </a:endParaRPr>
                    </a:p>
                  </p:txBody>
                </p:sp>
                <p:sp>
                  <p:nvSpPr>
                    <p:cNvPr id="252" name="Line 28">
                      <a:extLst>
                        <a:ext uri="{FF2B5EF4-FFF2-40B4-BE49-F238E27FC236}">
                          <a16:creationId xmlns:a16="http://schemas.microsoft.com/office/drawing/2014/main" id="{356A1D3C-4585-4448-A1F2-1B2113C3CA6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564001" y="4735293"/>
                      <a:ext cx="0" cy="563438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>
                        <a:latin typeface="+mn-lt"/>
                      </a:endParaRPr>
                    </a:p>
                  </p:txBody>
                </p:sp>
                <p:sp>
                  <p:nvSpPr>
                    <p:cNvPr id="253" name="Line 27">
                      <a:extLst>
                        <a:ext uri="{FF2B5EF4-FFF2-40B4-BE49-F238E27FC236}">
                          <a16:creationId xmlns:a16="http://schemas.microsoft.com/office/drawing/2014/main" id="{D528B02C-28F4-4570-BE60-82C1B6FF4F0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564001" y="4038731"/>
                      <a:ext cx="0" cy="563438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>
                        <a:latin typeface="+mn-lt"/>
                      </a:endParaRPr>
                    </a:p>
                  </p:txBody>
                </p:sp>
                <p:sp>
                  <p:nvSpPr>
                    <p:cNvPr id="254" name="Line 30">
                      <a:extLst>
                        <a:ext uri="{FF2B5EF4-FFF2-40B4-BE49-F238E27FC236}">
                          <a16:creationId xmlns:a16="http://schemas.microsoft.com/office/drawing/2014/main" id="{7BEEEF42-B74E-4529-8BEE-90AA5E966AE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5474001" y="5303736"/>
                      <a:ext cx="180000" cy="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>
                        <a:latin typeface="+mn-lt"/>
                      </a:endParaRPr>
                    </a:p>
                  </p:txBody>
                </p:sp>
              </p:grpSp>
              <p:sp>
                <p:nvSpPr>
                  <p:cNvPr id="228" name="Text Box 6">
                    <a:extLst>
                      <a:ext uri="{FF2B5EF4-FFF2-40B4-BE49-F238E27FC236}">
                        <a16:creationId xmlns:a16="http://schemas.microsoft.com/office/drawing/2014/main" id="{0F7585CA-6B54-4725-8BCF-8D3BED47788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497904" y="4358081"/>
                    <a:ext cx="793365" cy="337938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0" tIns="30175" rIns="0" bIns="30175" numCol="1" anchor="t" anchorCtr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r>
                      <a:rPr lang="en-US" i="1" dirty="0">
                        <a:solidFill>
                          <a:srgbClr val="000000"/>
                        </a:solidFill>
                        <a:latin typeface="+mn-lt"/>
                        <a:ea typeface="Calibri" pitchFamily="34" charset="0"/>
                        <a:cs typeface="Arial" pitchFamily="34" charset="0"/>
                      </a:rPr>
                      <a:t>C</a:t>
                    </a:r>
                    <a:endParaRPr kumimoji="0" lang="en-US" b="0" i="1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+mn-lt"/>
                    </a:endParaRPr>
                  </a:p>
                </p:txBody>
              </p:sp>
              <p:sp>
                <p:nvSpPr>
                  <p:cNvPr id="229" name="Text Box 23">
                    <a:extLst>
                      <a:ext uri="{FF2B5EF4-FFF2-40B4-BE49-F238E27FC236}">
                        <a16:creationId xmlns:a16="http://schemas.microsoft.com/office/drawing/2014/main" id="{42F0F9F7-D898-498F-A670-4BEB78666A9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01853" y="4375504"/>
                    <a:ext cx="754116" cy="337938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0" tIns="30175" rIns="0" bIns="30175" numCol="1" anchor="t" anchorCtr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lvl="0"/>
                    <a:r>
                      <a:rPr lang="en-US" i="1" dirty="0" err="1">
                        <a:solidFill>
                          <a:srgbClr val="000000"/>
                        </a:solidFill>
                        <a:latin typeface="+mn-lt"/>
                      </a:rPr>
                      <a:t>p</a:t>
                    </a:r>
                    <a:r>
                      <a:rPr lang="en-US" i="1" baseline="-25000" dirty="0" err="1">
                        <a:solidFill>
                          <a:srgbClr val="000000"/>
                        </a:solidFill>
                        <a:latin typeface="+mn-lt"/>
                      </a:rPr>
                      <a:t>inv</a:t>
                    </a:r>
                    <a:r>
                      <a:rPr lang="en-US" i="1" dirty="0" err="1">
                        <a:solidFill>
                          <a:srgbClr val="000000"/>
                        </a:solidFill>
                        <a:latin typeface="+mn-lt"/>
                      </a:rPr>
                      <a:t>C</a:t>
                    </a:r>
                    <a:endParaRPr kumimoji="0" lang="en-US" b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+mn-lt"/>
                    </a:endParaRPr>
                  </a:p>
                </p:txBody>
              </p:sp>
              <p:sp>
                <p:nvSpPr>
                  <p:cNvPr id="230" name="Text Box 33">
                    <a:extLst>
                      <a:ext uri="{FF2B5EF4-FFF2-40B4-BE49-F238E27FC236}">
                        <a16:creationId xmlns:a16="http://schemas.microsoft.com/office/drawing/2014/main" id="{493C1A65-FA06-4727-AD6C-A5BC4FE04877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74072" y="3651776"/>
                    <a:ext cx="363414" cy="315112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none" lIns="60350" tIns="0" rIns="60350" bIns="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r>
                      <a:rPr lang="sv-SE" i="1" dirty="0">
                        <a:solidFill>
                          <a:srgbClr val="000000"/>
                        </a:solidFill>
                        <a:latin typeface="Calibri" pitchFamily="34" charset="0"/>
                        <a:ea typeface="Calibri" pitchFamily="34" charset="0"/>
                        <a:cs typeface="Arial" pitchFamily="34" charset="0"/>
                      </a:rPr>
                      <a:t>R</a:t>
                    </a:r>
                    <a:endParaRPr lang="sv-SE" i="1" dirty="0">
                      <a:latin typeface="Symbol" panose="05050102010706020507" pitchFamily="18" charset="2"/>
                    </a:endParaRPr>
                  </a:p>
                </p:txBody>
              </p:sp>
              <p:sp>
                <p:nvSpPr>
                  <p:cNvPr id="231" name="Line 18">
                    <a:extLst>
                      <a:ext uri="{FF2B5EF4-FFF2-40B4-BE49-F238E27FC236}">
                        <a16:creationId xmlns:a16="http://schemas.microsoft.com/office/drawing/2014/main" id="{F6A94A99-7886-421E-A730-7EC01B20A14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23671" y="4047565"/>
                    <a:ext cx="0" cy="977569"/>
                  </a:xfrm>
                  <a:prstGeom prst="line">
                    <a:avLst/>
                  </a:prstGeom>
                  <a:grp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000"/>
                  </a:p>
                </p:txBody>
              </p:sp>
              <p:sp>
                <p:nvSpPr>
                  <p:cNvPr id="232" name="Oval 24">
                    <a:extLst>
                      <a:ext uri="{FF2B5EF4-FFF2-40B4-BE49-F238E27FC236}">
                        <a16:creationId xmlns:a16="http://schemas.microsoft.com/office/drawing/2014/main" id="{729133DF-8F92-4ED4-A595-855396980C60}"/>
                      </a:ext>
                    </a:extLst>
                  </p:cNvPr>
                  <p:cNvSpPr/>
                  <p:nvPr/>
                </p:nvSpPr>
                <p:spPr>
                  <a:xfrm>
                    <a:off x="566219" y="4286500"/>
                    <a:ext cx="514905" cy="514905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sv-SE"/>
                  </a:p>
                </p:txBody>
              </p:sp>
              <p:grpSp>
                <p:nvGrpSpPr>
                  <p:cNvPr id="233" name="Group 25">
                    <a:extLst>
                      <a:ext uri="{FF2B5EF4-FFF2-40B4-BE49-F238E27FC236}">
                        <a16:creationId xmlns:a16="http://schemas.microsoft.com/office/drawing/2014/main" id="{6FE25AE9-F081-46FA-B409-FB782A897F6E}"/>
                      </a:ext>
                    </a:extLst>
                  </p:cNvPr>
                  <p:cNvGrpSpPr/>
                  <p:nvPr/>
                </p:nvGrpSpPr>
                <p:grpSpPr>
                  <a:xfrm>
                    <a:off x="638744" y="4465277"/>
                    <a:ext cx="369854" cy="147372"/>
                    <a:chOff x="4107886" y="3899977"/>
                    <a:chExt cx="369854" cy="147372"/>
                  </a:xfrm>
                  <a:grpFill/>
                </p:grpSpPr>
                <p:sp>
                  <p:nvSpPr>
                    <p:cNvPr id="245" name="Line 7">
                      <a:extLst>
                        <a:ext uri="{FF2B5EF4-FFF2-40B4-BE49-F238E27FC236}">
                          <a16:creationId xmlns:a16="http://schemas.microsoft.com/office/drawing/2014/main" id="{2EF5D8AA-67A8-477A-90D0-44D29435704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 flipV="1">
                      <a:off x="4107886" y="4038471"/>
                      <a:ext cx="108000" cy="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/>
                    </a:p>
                  </p:txBody>
                </p:sp>
                <p:sp>
                  <p:nvSpPr>
                    <p:cNvPr id="246" name="Line 7">
                      <a:extLst>
                        <a:ext uri="{FF2B5EF4-FFF2-40B4-BE49-F238E27FC236}">
                          <a16:creationId xmlns:a16="http://schemas.microsoft.com/office/drawing/2014/main" id="{E3176501-94BE-45ED-BDD4-CC5001288A0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 flipV="1">
                      <a:off x="4198618" y="3908855"/>
                      <a:ext cx="180000" cy="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/>
                    </a:p>
                  </p:txBody>
                </p:sp>
                <p:sp>
                  <p:nvSpPr>
                    <p:cNvPr id="247" name="Line 7">
                      <a:extLst>
                        <a:ext uri="{FF2B5EF4-FFF2-40B4-BE49-F238E27FC236}">
                          <a16:creationId xmlns:a16="http://schemas.microsoft.com/office/drawing/2014/main" id="{97746805-EEA9-432D-B6E5-251E7C10157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 flipV="1">
                      <a:off x="4369740" y="4043977"/>
                      <a:ext cx="108000" cy="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/>
                    </a:p>
                  </p:txBody>
                </p:sp>
                <p:sp>
                  <p:nvSpPr>
                    <p:cNvPr id="248" name="Line 7">
                      <a:extLst>
                        <a:ext uri="{FF2B5EF4-FFF2-40B4-BE49-F238E27FC236}">
                          <a16:creationId xmlns:a16="http://schemas.microsoft.com/office/drawing/2014/main" id="{5415DAFC-8669-4BBB-B642-000BBDD7CF0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 flipV="1">
                      <a:off x="4210895" y="3903349"/>
                      <a:ext cx="0" cy="14400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/>
                    </a:p>
                  </p:txBody>
                </p:sp>
                <p:sp>
                  <p:nvSpPr>
                    <p:cNvPr id="249" name="Line 7">
                      <a:extLst>
                        <a:ext uri="{FF2B5EF4-FFF2-40B4-BE49-F238E27FC236}">
                          <a16:creationId xmlns:a16="http://schemas.microsoft.com/office/drawing/2014/main" id="{9F6384D6-B13E-49DB-B029-31247BFAFBA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 flipV="1">
                      <a:off x="4378618" y="3899977"/>
                      <a:ext cx="0" cy="14400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/>
                    </a:p>
                  </p:txBody>
                </p:sp>
              </p:grpSp>
              <p:sp>
                <p:nvSpPr>
                  <p:cNvPr id="234" name="Rectangle 26">
                    <a:extLst>
                      <a:ext uri="{FF2B5EF4-FFF2-40B4-BE49-F238E27FC236}">
                        <a16:creationId xmlns:a16="http://schemas.microsoft.com/office/drawing/2014/main" id="{40010598-1A6B-43D5-90D9-62B7E5AC19B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081125" y="3916573"/>
                    <a:ext cx="750440" cy="250526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000" dirty="0"/>
                  </a:p>
                </p:txBody>
              </p:sp>
              <p:sp>
                <p:nvSpPr>
                  <p:cNvPr id="235" name="Oval 4">
                    <a:extLst>
                      <a:ext uri="{FF2B5EF4-FFF2-40B4-BE49-F238E27FC236}">
                        <a16:creationId xmlns:a16="http://schemas.microsoft.com/office/drawing/2014/main" id="{F352CA92-0466-4C76-BE4F-D658E8E1A2E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62220" y="3981827"/>
                    <a:ext cx="117079" cy="12309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000"/>
                  </a:p>
                </p:txBody>
              </p:sp>
              <p:grpSp>
                <p:nvGrpSpPr>
                  <p:cNvPr id="236" name="Group 28">
                    <a:extLst>
                      <a:ext uri="{FF2B5EF4-FFF2-40B4-BE49-F238E27FC236}">
                        <a16:creationId xmlns:a16="http://schemas.microsoft.com/office/drawing/2014/main" id="{0D343F33-CCB1-4A7D-9505-AC01D6BE7F94}"/>
                      </a:ext>
                    </a:extLst>
                  </p:cNvPr>
                  <p:cNvGrpSpPr/>
                  <p:nvPr/>
                </p:nvGrpSpPr>
                <p:grpSpPr>
                  <a:xfrm>
                    <a:off x="1881566" y="4042961"/>
                    <a:ext cx="439983" cy="982174"/>
                    <a:chOff x="1881566" y="4042960"/>
                    <a:chExt cx="439983" cy="1274753"/>
                  </a:xfrm>
                  <a:grpFill/>
                </p:grpSpPr>
                <p:sp>
                  <p:nvSpPr>
                    <p:cNvPr id="239" name="Line 28">
                      <a:extLst>
                        <a:ext uri="{FF2B5EF4-FFF2-40B4-BE49-F238E27FC236}">
                          <a16:creationId xmlns:a16="http://schemas.microsoft.com/office/drawing/2014/main" id="{710D8A2A-6831-428D-B71E-E2CC50BA441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100266" y="4752061"/>
                      <a:ext cx="0" cy="565652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/>
                    </a:p>
                  </p:txBody>
                </p:sp>
                <p:sp>
                  <p:nvSpPr>
                    <p:cNvPr id="240" name="Line 28">
                      <a:extLst>
                        <a:ext uri="{FF2B5EF4-FFF2-40B4-BE49-F238E27FC236}">
                          <a16:creationId xmlns:a16="http://schemas.microsoft.com/office/drawing/2014/main" id="{A9AC3A8E-B439-455C-91F4-68B0388091C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100266" y="4752061"/>
                      <a:ext cx="0" cy="565652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chemeClr val="bg1">
                          <a:lumMod val="50000"/>
                        </a:schemeClr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/>
                    </a:p>
                  </p:txBody>
                </p:sp>
                <p:sp>
                  <p:nvSpPr>
                    <p:cNvPr id="241" name="Line 30">
                      <a:extLst>
                        <a:ext uri="{FF2B5EF4-FFF2-40B4-BE49-F238E27FC236}">
                          <a16:creationId xmlns:a16="http://schemas.microsoft.com/office/drawing/2014/main" id="{A1963564-4484-4473-A694-88F894ABE4E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881566" y="4752061"/>
                      <a:ext cx="439122" cy="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chemeClr val="bg1">
                          <a:lumMod val="50000"/>
                        </a:schemeClr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/>
                    </a:p>
                  </p:txBody>
                </p:sp>
                <p:sp>
                  <p:nvSpPr>
                    <p:cNvPr id="242" name="Line 31">
                      <a:extLst>
                        <a:ext uri="{FF2B5EF4-FFF2-40B4-BE49-F238E27FC236}">
                          <a16:creationId xmlns:a16="http://schemas.microsoft.com/office/drawing/2014/main" id="{EBD2DC1D-2231-4E10-8BF3-4BD76C26996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882427" y="4640467"/>
                      <a:ext cx="439122" cy="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chemeClr val="bg1">
                          <a:lumMod val="50000"/>
                        </a:schemeClr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/>
                    </a:p>
                  </p:txBody>
                </p:sp>
                <p:sp>
                  <p:nvSpPr>
                    <p:cNvPr id="243" name="Line 27">
                      <a:extLst>
                        <a:ext uri="{FF2B5EF4-FFF2-40B4-BE49-F238E27FC236}">
                          <a16:creationId xmlns:a16="http://schemas.microsoft.com/office/drawing/2014/main" id="{6F3DD929-A35B-4056-8B3F-CBC4CD706EF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100266" y="4042960"/>
                      <a:ext cx="0" cy="598368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chemeClr val="bg1">
                          <a:lumMod val="50000"/>
                        </a:schemeClr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/>
                    </a:p>
                  </p:txBody>
                </p:sp>
                <p:sp>
                  <p:nvSpPr>
                    <p:cNvPr id="244" name="Line 30">
                      <a:extLst>
                        <a:ext uri="{FF2B5EF4-FFF2-40B4-BE49-F238E27FC236}">
                          <a16:creationId xmlns:a16="http://schemas.microsoft.com/office/drawing/2014/main" id="{809576C7-C7D5-4B62-872B-C13896648B1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006773" y="5317713"/>
                      <a:ext cx="180000" cy="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chemeClr val="bg1">
                          <a:lumMod val="50000"/>
                        </a:schemeClr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>
                        <a:latin typeface="+mn-lt"/>
                      </a:endParaRPr>
                    </a:p>
                  </p:txBody>
                </p:sp>
              </p:grpSp>
              <p:sp>
                <p:nvSpPr>
                  <p:cNvPr id="237" name="Line 30">
                    <a:extLst>
                      <a:ext uri="{FF2B5EF4-FFF2-40B4-BE49-F238E27FC236}">
                        <a16:creationId xmlns:a16="http://schemas.microsoft.com/office/drawing/2014/main" id="{B1B0D786-B5AB-4360-811C-DFE1DDDABC0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33671" y="5025134"/>
                    <a:ext cx="180000" cy="0"/>
                  </a:xfrm>
                  <a:prstGeom prst="line">
                    <a:avLst/>
                  </a:prstGeom>
                  <a:grp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000">
                      <a:latin typeface="+mn-lt"/>
                    </a:endParaRPr>
                  </a:p>
                </p:txBody>
              </p:sp>
              <p:sp>
                <p:nvSpPr>
                  <p:cNvPr id="238" name="Rectangle 30">
                    <a:extLst>
                      <a:ext uri="{FF2B5EF4-FFF2-40B4-BE49-F238E27FC236}">
                        <a16:creationId xmlns:a16="http://schemas.microsoft.com/office/drawing/2014/main" id="{0E8D3AE1-64D7-4EEB-980E-2F92B7FFF4D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145904" y="3913468"/>
                    <a:ext cx="750440" cy="250526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000"/>
                  </a:p>
                </p:txBody>
              </p:sp>
            </p:grpSp>
            <p:sp>
              <p:nvSpPr>
                <p:cNvPr id="219" name="Oval 4">
                  <a:extLst>
                    <a:ext uri="{FF2B5EF4-FFF2-40B4-BE49-F238E27FC236}">
                      <a16:creationId xmlns:a16="http://schemas.microsoft.com/office/drawing/2014/main" id="{5D07B5E4-B661-4551-816E-D90B459162F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14852" y="2192909"/>
                  <a:ext cx="122400" cy="123096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000"/>
                </a:p>
              </p:txBody>
            </p:sp>
          </p:grpSp>
          <p:sp>
            <p:nvSpPr>
              <p:cNvPr id="215" name="Rectangle 8">
                <a:extLst>
                  <a:ext uri="{FF2B5EF4-FFF2-40B4-BE49-F238E27FC236}">
                    <a16:creationId xmlns:a16="http://schemas.microsoft.com/office/drawing/2014/main" id="{9A34A6B5-6134-4C7D-AAE1-9B8F0DAE0D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25784" y="1597533"/>
                <a:ext cx="2020015" cy="2865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/>
              <a:lstStyle/>
              <a:p>
                <a:pPr algn="ctr"/>
                <a:r>
                  <a:rPr lang="en-US" dirty="0">
                    <a:solidFill>
                      <a:srgbClr val="000000"/>
                    </a:solidFill>
                    <a:latin typeface="+mn-lt"/>
                  </a:rPr>
                  <a:t>receiver inverter </a:t>
                </a:r>
                <a:endParaRPr lang="en-US" dirty="0">
                  <a:latin typeface="+mn-lt"/>
                </a:endParaRPr>
              </a:p>
            </p:txBody>
          </p:sp>
        </p:grpSp>
        <p:sp>
          <p:nvSpPr>
            <p:cNvPr id="212" name="Freeform 15">
              <a:extLst>
                <a:ext uri="{FF2B5EF4-FFF2-40B4-BE49-F238E27FC236}">
                  <a16:creationId xmlns:a16="http://schemas.microsoft.com/office/drawing/2014/main" id="{8F98F562-B224-4991-A663-A964CAE629D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400216" y="1882438"/>
              <a:ext cx="625475" cy="77946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98"/>
                </a:cxn>
                <a:cxn ang="0">
                  <a:pos x="399" y="239"/>
                </a:cxn>
                <a:cxn ang="0">
                  <a:pos x="0" y="0"/>
                </a:cxn>
              </a:cxnLst>
              <a:rect l="0" t="0" r="r" b="b"/>
              <a:pathLst>
                <a:path w="399" h="498">
                  <a:moveTo>
                    <a:pt x="0" y="0"/>
                  </a:moveTo>
                  <a:lnTo>
                    <a:pt x="0" y="498"/>
                  </a:lnTo>
                  <a:lnTo>
                    <a:pt x="399" y="2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905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lIns="18000" anchor="ctr" anchorCtr="0"/>
            <a:lstStyle/>
            <a:p>
              <a:r>
                <a:rPr lang="en-US" dirty="0">
                  <a:latin typeface="+mn-lt"/>
                </a:rPr>
                <a:t>X120</a:t>
              </a:r>
            </a:p>
          </p:txBody>
        </p:sp>
        <p:sp>
          <p:nvSpPr>
            <p:cNvPr id="213" name="Oval 17">
              <a:extLst>
                <a:ext uri="{FF2B5EF4-FFF2-40B4-BE49-F238E27FC236}">
                  <a16:creationId xmlns:a16="http://schemas.microsoft.com/office/drawing/2014/main" id="{A9481FC1-07B9-409C-A1EB-EF20FAAD724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033629" y="2166600"/>
              <a:ext cx="177800" cy="17938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265" name="Rectangle 60">
            <a:extLst>
              <a:ext uri="{FF2B5EF4-FFF2-40B4-BE49-F238E27FC236}">
                <a16:creationId xmlns:a16="http://schemas.microsoft.com/office/drawing/2014/main" id="{EBF03BD3-5D65-4641-9CEB-943A1B4A186C}"/>
              </a:ext>
            </a:extLst>
          </p:cNvPr>
          <p:cNvSpPr/>
          <p:nvPr/>
        </p:nvSpPr>
        <p:spPr>
          <a:xfrm>
            <a:off x="1633469" y="5978181"/>
            <a:ext cx="66390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   where</a:t>
            </a:r>
            <a:r>
              <a:rPr lang="en-US" i="1" dirty="0">
                <a:solidFill>
                  <a:srgbClr val="000000"/>
                </a:solidFill>
                <a:latin typeface="+mn-lt"/>
              </a:rPr>
              <a:t> r 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and</a:t>
            </a:r>
            <a:r>
              <a:rPr lang="en-US" i="1" dirty="0">
                <a:solidFill>
                  <a:srgbClr val="000000"/>
                </a:solidFill>
                <a:latin typeface="+mn-lt"/>
              </a:rPr>
              <a:t> c 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are wire resistance and capacitance per unit length!</a:t>
            </a:r>
            <a:endParaRPr lang="sv-S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57534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/>
      <p:bldP spid="26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Repeater insertion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  <a:endParaRPr lang="sv-S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12</a:t>
            </a:r>
          </a:p>
        </p:txBody>
      </p:sp>
      <p:grpSp>
        <p:nvGrpSpPr>
          <p:cNvPr id="142" name="Group 141"/>
          <p:cNvGrpSpPr/>
          <p:nvPr/>
        </p:nvGrpSpPr>
        <p:grpSpPr>
          <a:xfrm>
            <a:off x="730528" y="1597533"/>
            <a:ext cx="8444944" cy="1275082"/>
            <a:chOff x="827940" y="1597533"/>
            <a:chExt cx="8444944" cy="1275082"/>
          </a:xfrm>
        </p:grpSpPr>
        <p:sp>
          <p:nvSpPr>
            <p:cNvPr id="7" name="Line 10"/>
            <p:cNvSpPr>
              <a:spLocks noChangeAspect="1" noChangeShapeType="1"/>
            </p:cNvSpPr>
            <p:nvPr/>
          </p:nvSpPr>
          <p:spPr bwMode="auto">
            <a:xfrm>
              <a:off x="827940" y="2256921"/>
              <a:ext cx="844494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8" name="Freeform 16"/>
            <p:cNvSpPr>
              <a:spLocks noChangeAspect="1"/>
            </p:cNvSpPr>
            <p:nvPr/>
          </p:nvSpPr>
          <p:spPr bwMode="auto">
            <a:xfrm>
              <a:off x="8067956" y="1880683"/>
              <a:ext cx="625475" cy="7826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99"/>
                </a:cxn>
                <a:cxn ang="0">
                  <a:pos x="399" y="240"/>
                </a:cxn>
                <a:cxn ang="0">
                  <a:pos x="0" y="0"/>
                </a:cxn>
              </a:cxnLst>
              <a:rect l="0" t="0" r="r" b="b"/>
              <a:pathLst>
                <a:path w="399" h="499">
                  <a:moveTo>
                    <a:pt x="0" y="0"/>
                  </a:moveTo>
                  <a:lnTo>
                    <a:pt x="0" y="499"/>
                  </a:lnTo>
                  <a:lnTo>
                    <a:pt x="399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905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lIns="18000" anchor="ctr" anchorCtr="0"/>
            <a:lstStyle/>
            <a:p>
              <a:r>
                <a:rPr lang="en-US" dirty="0">
                  <a:latin typeface="+mn-lt"/>
                </a:rPr>
                <a:t>X120</a:t>
              </a:r>
            </a:p>
          </p:txBody>
        </p:sp>
        <p:sp>
          <p:nvSpPr>
            <p:cNvPr id="9" name="Oval 18"/>
            <p:cNvSpPr>
              <a:spLocks noChangeAspect="1" noChangeArrowheads="1"/>
            </p:cNvSpPr>
            <p:nvPr/>
          </p:nvSpPr>
          <p:spPr bwMode="auto">
            <a:xfrm>
              <a:off x="8709306" y="2166433"/>
              <a:ext cx="176212" cy="17938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827941" y="1597533"/>
              <a:ext cx="1656281" cy="286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+mn-lt"/>
                </a:rPr>
                <a:t>driver inverter </a:t>
              </a:r>
              <a:endParaRPr lang="en-US" dirty="0">
                <a:latin typeface="+mn-lt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7252869" y="1597533"/>
              <a:ext cx="2020015" cy="286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+mn-lt"/>
                </a:rPr>
                <a:t>receiver inverter </a:t>
              </a:r>
              <a:endParaRPr lang="en-US" dirty="0">
                <a:latin typeface="+mn-lt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1093720" y="1882271"/>
              <a:ext cx="2406951" cy="990177"/>
              <a:chOff x="985779" y="3668738"/>
              <a:chExt cx="2406951" cy="990177"/>
            </a:xfrm>
          </p:grpSpPr>
          <p:grpSp>
            <p:nvGrpSpPr>
              <p:cNvPr id="24" name="Group 23"/>
              <p:cNvGrpSpPr/>
              <p:nvPr/>
            </p:nvGrpSpPr>
            <p:grpSpPr>
              <a:xfrm>
                <a:off x="2685167" y="4257090"/>
                <a:ext cx="682894" cy="401825"/>
                <a:chOff x="4309841" y="4257090"/>
                <a:chExt cx="682894" cy="401825"/>
              </a:xfrm>
            </p:grpSpPr>
            <p:sp>
              <p:nvSpPr>
                <p:cNvPr id="29" name="Line 12"/>
                <p:cNvSpPr>
                  <a:spLocks noChangeAspect="1" noChangeShapeType="1"/>
                </p:cNvSpPr>
                <p:nvPr/>
              </p:nvSpPr>
              <p:spPr bwMode="auto">
                <a:xfrm>
                  <a:off x="4430785" y="4658915"/>
                  <a:ext cx="441007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0" name="Line 13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4651288" y="4263409"/>
                  <a:ext cx="0" cy="38512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1" name="Line 14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4309841" y="4257090"/>
                  <a:ext cx="682894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</p:grpSp>
          <p:sp>
            <p:nvSpPr>
              <p:cNvPr id="26" name="Rectangle 25"/>
              <p:cNvSpPr>
                <a:spLocks noChangeArrowheads="1"/>
              </p:cNvSpPr>
              <p:nvPr/>
            </p:nvSpPr>
            <p:spPr bwMode="auto">
              <a:xfrm>
                <a:off x="2642290" y="3913468"/>
                <a:ext cx="750440" cy="250526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27" name="Freeform 15"/>
              <p:cNvSpPr>
                <a:spLocks noChangeAspect="1"/>
              </p:cNvSpPr>
              <p:nvPr/>
            </p:nvSpPr>
            <p:spPr bwMode="auto">
              <a:xfrm>
                <a:off x="985779" y="3668738"/>
                <a:ext cx="625475" cy="77946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98"/>
                  </a:cxn>
                  <a:cxn ang="0">
                    <a:pos x="399" y="239"/>
                  </a:cxn>
                  <a:cxn ang="0">
                    <a:pos x="0" y="0"/>
                  </a:cxn>
                </a:cxnLst>
                <a:rect l="0" t="0" r="r" b="b"/>
                <a:pathLst>
                  <a:path w="399" h="498">
                    <a:moveTo>
                      <a:pt x="0" y="0"/>
                    </a:moveTo>
                    <a:lnTo>
                      <a:pt x="0" y="498"/>
                    </a:lnTo>
                    <a:lnTo>
                      <a:pt x="399" y="23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9050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lIns="18000" anchor="ctr" anchorCtr="0"/>
              <a:lstStyle/>
              <a:p>
                <a:r>
                  <a:rPr lang="en-US" dirty="0">
                    <a:latin typeface="+mn-lt"/>
                  </a:rPr>
                  <a:t>X120</a:t>
                </a:r>
              </a:p>
            </p:txBody>
          </p:sp>
          <p:sp>
            <p:nvSpPr>
              <p:cNvPr id="28" name="Oval 17"/>
              <p:cNvSpPr>
                <a:spLocks noChangeAspect="1" noChangeArrowheads="1"/>
              </p:cNvSpPr>
              <p:nvPr/>
            </p:nvSpPr>
            <p:spPr bwMode="auto">
              <a:xfrm>
                <a:off x="1619192" y="3952900"/>
                <a:ext cx="177800" cy="179388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6632398" y="2470790"/>
              <a:ext cx="682894" cy="401825"/>
              <a:chOff x="4309841" y="4257090"/>
              <a:chExt cx="682894" cy="401825"/>
            </a:xfrm>
          </p:grpSpPr>
          <p:sp>
            <p:nvSpPr>
              <p:cNvPr id="21" name="Line 12"/>
              <p:cNvSpPr>
                <a:spLocks noChangeAspect="1" noChangeShapeType="1"/>
              </p:cNvSpPr>
              <p:nvPr/>
            </p:nvSpPr>
            <p:spPr bwMode="auto">
              <a:xfrm>
                <a:off x="4430785" y="4658915"/>
                <a:ext cx="441007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2" name="Line 13"/>
              <p:cNvSpPr>
                <a:spLocks noChangeAspect="1" noChangeShapeType="1"/>
              </p:cNvSpPr>
              <p:nvPr/>
            </p:nvSpPr>
            <p:spPr bwMode="auto">
              <a:xfrm flipV="1">
                <a:off x="4651288" y="4263409"/>
                <a:ext cx="0" cy="38512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3" name="Line 14"/>
              <p:cNvSpPr>
                <a:spLocks noChangeAspect="1" noChangeShapeType="1"/>
              </p:cNvSpPr>
              <p:nvPr/>
            </p:nvSpPr>
            <p:spPr bwMode="auto">
              <a:xfrm flipH="1">
                <a:off x="4309841" y="4257090"/>
                <a:ext cx="682894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</p:grp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6589521" y="2127168"/>
              <a:ext cx="750440" cy="250526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19" name="Freeform 15"/>
            <p:cNvSpPr>
              <a:spLocks noChangeAspect="1"/>
            </p:cNvSpPr>
            <p:nvPr/>
          </p:nvSpPr>
          <p:spPr bwMode="auto">
            <a:xfrm>
              <a:off x="4763670" y="1882438"/>
              <a:ext cx="625475" cy="77946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98"/>
                </a:cxn>
                <a:cxn ang="0">
                  <a:pos x="399" y="239"/>
                </a:cxn>
                <a:cxn ang="0">
                  <a:pos x="0" y="0"/>
                </a:cxn>
              </a:cxnLst>
              <a:rect l="0" t="0" r="r" b="b"/>
              <a:pathLst>
                <a:path w="399" h="498">
                  <a:moveTo>
                    <a:pt x="0" y="0"/>
                  </a:moveTo>
                  <a:lnTo>
                    <a:pt x="0" y="498"/>
                  </a:lnTo>
                  <a:lnTo>
                    <a:pt x="399" y="2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905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lIns="18000" anchor="ctr" anchorCtr="0"/>
            <a:lstStyle/>
            <a:p>
              <a:r>
                <a:rPr lang="en-US" dirty="0">
                  <a:latin typeface="+mn-lt"/>
                </a:rPr>
                <a:t>X120</a:t>
              </a:r>
            </a:p>
          </p:txBody>
        </p:sp>
        <p:sp>
          <p:nvSpPr>
            <p:cNvPr id="20" name="Oval 17"/>
            <p:cNvSpPr>
              <a:spLocks noChangeAspect="1" noChangeArrowheads="1"/>
            </p:cNvSpPr>
            <p:nvPr/>
          </p:nvSpPr>
          <p:spPr bwMode="auto">
            <a:xfrm>
              <a:off x="5397083" y="2166600"/>
              <a:ext cx="177800" cy="17938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4" name="Rectangle 8"/>
            <p:cNvSpPr>
              <a:spLocks noChangeArrowheads="1"/>
            </p:cNvSpPr>
            <p:nvPr/>
          </p:nvSpPr>
          <p:spPr bwMode="auto">
            <a:xfrm>
              <a:off x="2297310" y="1820076"/>
              <a:ext cx="1656281" cy="286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/>
              <a:r>
                <a:rPr lang="en-US" i="1" dirty="0" err="1">
                  <a:solidFill>
                    <a:srgbClr val="000000"/>
                  </a:solidFill>
                  <a:latin typeface="+mn-lt"/>
                </a:rPr>
                <a:t>R</a:t>
              </a:r>
              <a:r>
                <a:rPr lang="en-US" i="1" baseline="-25000" dirty="0" err="1">
                  <a:solidFill>
                    <a:srgbClr val="000000"/>
                  </a:solidFill>
                </a:rPr>
                <a:t>w</a:t>
              </a:r>
              <a:r>
                <a:rPr lang="en-US" dirty="0">
                  <a:solidFill>
                    <a:srgbClr val="000000"/>
                  </a:solidFill>
                  <a:latin typeface="+mn-lt"/>
                </a:rPr>
                <a:t>/</a:t>
              </a:r>
              <a:r>
                <a:rPr lang="en-US" i="1" dirty="0">
                  <a:solidFill>
                    <a:srgbClr val="000000"/>
                  </a:solidFill>
                  <a:latin typeface="+mn-lt"/>
                </a:rPr>
                <a:t>m</a:t>
              </a:r>
              <a:r>
                <a:rPr lang="en-US" dirty="0">
                  <a:solidFill>
                    <a:srgbClr val="000000"/>
                  </a:solidFill>
                  <a:latin typeface="+mn-lt"/>
                </a:rPr>
                <a:t>, </a:t>
              </a:r>
              <a:r>
                <a:rPr lang="en-US" i="1" dirty="0" err="1">
                  <a:solidFill>
                    <a:srgbClr val="000000"/>
                  </a:solidFill>
                  <a:latin typeface="+mn-lt"/>
                </a:rPr>
                <a:t>C</a:t>
              </a:r>
              <a:r>
                <a:rPr lang="en-US" i="1" baseline="-25000" dirty="0" err="1">
                  <a:solidFill>
                    <a:srgbClr val="000000"/>
                  </a:solidFill>
                  <a:latin typeface="+mn-lt"/>
                </a:rPr>
                <a:t>w</a:t>
              </a:r>
              <a:r>
                <a:rPr lang="en-US" dirty="0">
                  <a:solidFill>
                    <a:srgbClr val="000000"/>
                  </a:solidFill>
                  <a:latin typeface="+mn-lt"/>
                </a:rPr>
                <a:t>/</a:t>
              </a:r>
              <a:r>
                <a:rPr lang="en-US" i="1" dirty="0">
                  <a:solidFill>
                    <a:srgbClr val="000000"/>
                  </a:solidFill>
                  <a:latin typeface="+mn-lt"/>
                </a:rPr>
                <a:t>m</a:t>
              </a:r>
              <a:endParaRPr lang="en-US" i="1" dirty="0">
                <a:latin typeface="+mn-lt"/>
              </a:endParaRPr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6145704" y="1820076"/>
              <a:ext cx="1656281" cy="286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/>
              <a:r>
                <a:rPr lang="en-US" i="1" dirty="0" err="1">
                  <a:solidFill>
                    <a:srgbClr val="000000"/>
                  </a:solidFill>
                </a:rPr>
                <a:t>R</a:t>
              </a:r>
              <a:r>
                <a:rPr lang="en-US" i="1" baseline="-25000" dirty="0" err="1">
                  <a:solidFill>
                    <a:srgbClr val="000000"/>
                  </a:solidFill>
                </a:rPr>
                <a:t>w</a:t>
              </a:r>
              <a:r>
                <a:rPr lang="en-US" dirty="0">
                  <a:solidFill>
                    <a:srgbClr val="000000"/>
                  </a:solidFill>
                </a:rPr>
                <a:t>/</a:t>
              </a:r>
              <a:r>
                <a:rPr lang="en-US" i="1" dirty="0">
                  <a:solidFill>
                    <a:srgbClr val="000000"/>
                  </a:solidFill>
                </a:rPr>
                <a:t>m</a:t>
              </a:r>
              <a:r>
                <a:rPr lang="en-US" dirty="0">
                  <a:solidFill>
                    <a:srgbClr val="000000"/>
                  </a:solidFill>
                </a:rPr>
                <a:t>, </a:t>
              </a:r>
              <a:r>
                <a:rPr lang="en-US" i="1" dirty="0" err="1">
                  <a:solidFill>
                    <a:srgbClr val="000000"/>
                  </a:solidFill>
                </a:rPr>
                <a:t>C</a:t>
              </a:r>
              <a:r>
                <a:rPr lang="en-US" i="1" baseline="-25000" dirty="0" err="1">
                  <a:solidFill>
                    <a:srgbClr val="000000"/>
                  </a:solidFill>
                </a:rPr>
                <a:t>w</a:t>
              </a:r>
              <a:r>
                <a:rPr lang="en-US" dirty="0">
                  <a:solidFill>
                    <a:srgbClr val="000000"/>
                  </a:solidFill>
                </a:rPr>
                <a:t>/</a:t>
              </a:r>
              <a:r>
                <a:rPr lang="en-US" i="1" dirty="0">
                  <a:solidFill>
                    <a:srgbClr val="000000"/>
                  </a:solidFill>
                </a:rPr>
                <a:t>m</a:t>
              </a:r>
              <a:endParaRPr lang="en-US" i="1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242154" y="2965392"/>
            <a:ext cx="3607764" cy="1272297"/>
            <a:chOff x="1242154" y="2965392"/>
            <a:chExt cx="3607764" cy="1272297"/>
          </a:xfrm>
        </p:grpSpPr>
        <p:sp>
          <p:nvSpPr>
            <p:cNvPr id="140" name="Rectangle 139"/>
            <p:cNvSpPr>
              <a:spLocks noChangeArrowheads="1"/>
            </p:cNvSpPr>
            <p:nvPr/>
          </p:nvSpPr>
          <p:spPr bwMode="auto">
            <a:xfrm>
              <a:off x="1254182" y="2972251"/>
              <a:ext cx="3595736" cy="1265437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70C0"/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grpSp>
          <p:nvGrpSpPr>
            <p:cNvPr id="89" name="Group 88"/>
            <p:cNvGrpSpPr/>
            <p:nvPr/>
          </p:nvGrpSpPr>
          <p:grpSpPr>
            <a:xfrm>
              <a:off x="1242154" y="2965392"/>
              <a:ext cx="3551717" cy="1272297"/>
              <a:chOff x="1445362" y="2779118"/>
              <a:chExt cx="3551717" cy="1272297"/>
            </a:xfrm>
          </p:grpSpPr>
          <p:sp>
            <p:nvSpPr>
              <p:cNvPr id="36" name="Line 10"/>
              <p:cNvSpPr>
                <a:spLocks noChangeAspect="1" noChangeShapeType="1"/>
              </p:cNvSpPr>
              <p:nvPr/>
            </p:nvSpPr>
            <p:spPr bwMode="auto">
              <a:xfrm>
                <a:off x="1447732" y="3179248"/>
                <a:ext cx="314871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>
                  <a:latin typeface="+mn-lt"/>
                </a:endParaRPr>
              </a:p>
            </p:txBody>
          </p:sp>
          <p:sp>
            <p:nvSpPr>
              <p:cNvPr id="39" name="Rectangle 8"/>
              <p:cNvSpPr>
                <a:spLocks noChangeArrowheads="1"/>
              </p:cNvSpPr>
              <p:nvPr/>
            </p:nvSpPr>
            <p:spPr bwMode="auto">
              <a:xfrm>
                <a:off x="1535857" y="2779118"/>
                <a:ext cx="927537" cy="1604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/>
              <a:lstStyle/>
              <a:p>
                <a:pPr algn="ctr"/>
                <a:r>
                  <a:rPr lang="en-US" sz="1200" dirty="0">
                    <a:solidFill>
                      <a:srgbClr val="000000"/>
                    </a:solidFill>
                    <a:latin typeface="+mn-lt"/>
                  </a:rPr>
                  <a:t>driver model</a:t>
                </a:r>
              </a:p>
            </p:txBody>
          </p:sp>
          <p:sp>
            <p:nvSpPr>
              <p:cNvPr id="40" name="Rectangle 8"/>
              <p:cNvSpPr>
                <a:spLocks noChangeArrowheads="1"/>
              </p:cNvSpPr>
              <p:nvPr/>
            </p:nvSpPr>
            <p:spPr bwMode="auto">
              <a:xfrm>
                <a:off x="3865846" y="2779118"/>
                <a:ext cx="1131233" cy="1604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/>
              <a:lstStyle/>
              <a:p>
                <a:pPr algn="ctr"/>
                <a:r>
                  <a:rPr lang="en-US" sz="1200" dirty="0">
                    <a:solidFill>
                      <a:srgbClr val="000000"/>
                    </a:solidFill>
                    <a:latin typeface="+mn-lt"/>
                  </a:rPr>
                  <a:t>receiver model</a:t>
                </a:r>
                <a:endParaRPr lang="en-US" sz="1200" dirty="0">
                  <a:latin typeface="+mn-lt"/>
                </a:endParaRPr>
              </a:p>
            </p:txBody>
          </p:sp>
          <p:sp>
            <p:nvSpPr>
              <p:cNvPr id="41" name="Text Box 6"/>
              <p:cNvSpPr txBox="1">
                <a:spLocks noChangeArrowheads="1"/>
              </p:cNvSpPr>
              <p:nvPr/>
            </p:nvSpPr>
            <p:spPr bwMode="auto">
              <a:xfrm>
                <a:off x="3249296" y="3463056"/>
                <a:ext cx="444294" cy="2456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30175" rIns="0" bIns="30175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 i="1" dirty="0">
                    <a:solidFill>
                      <a:srgbClr val="000000"/>
                    </a:solidFill>
                    <a:ea typeface="Calibri" pitchFamily="34" charset="0"/>
                    <a:cs typeface="Arial" pitchFamily="34" charset="0"/>
                  </a:rPr>
                  <a:t>C</a:t>
                </a:r>
                <a:r>
                  <a:rPr lang="en-US" sz="1200" i="1" baseline="-25000" dirty="0">
                    <a:solidFill>
                      <a:srgbClr val="000000"/>
                    </a:solidFill>
                  </a:rPr>
                  <a:t>W</a:t>
                </a:r>
                <a:r>
                  <a:rPr lang="en-US" sz="1200" dirty="0">
                    <a:solidFill>
                      <a:srgbClr val="000000"/>
                    </a:solidFill>
                    <a:ea typeface="Calibri" pitchFamily="34" charset="0"/>
                    <a:cs typeface="Arial" pitchFamily="34" charset="0"/>
                  </a:rPr>
                  <a:t>/2</a:t>
                </a:r>
                <a:r>
                  <a:rPr lang="en-US" sz="1200" i="1" dirty="0">
                    <a:solidFill>
                      <a:srgbClr val="000000"/>
                    </a:solidFill>
                    <a:ea typeface="Calibri" pitchFamily="34" charset="0"/>
                    <a:cs typeface="Arial" pitchFamily="34" charset="0"/>
                  </a:rPr>
                  <a:t>m</a:t>
                </a:r>
                <a:endParaRPr lang="en-US" sz="1200" dirty="0"/>
              </a:p>
            </p:txBody>
          </p:sp>
          <p:grpSp>
            <p:nvGrpSpPr>
              <p:cNvPr id="42" name="Group 41"/>
              <p:cNvGrpSpPr/>
              <p:nvPr/>
            </p:nvGrpSpPr>
            <p:grpSpPr>
              <a:xfrm>
                <a:off x="3568979" y="3176640"/>
                <a:ext cx="300495" cy="547849"/>
                <a:chOff x="5295708" y="4038731"/>
                <a:chExt cx="536586" cy="1265005"/>
              </a:xfrm>
            </p:grpSpPr>
            <p:sp>
              <p:nvSpPr>
                <p:cNvPr id="82" name="Line 31"/>
                <p:cNvSpPr>
                  <a:spLocks noChangeShapeType="1"/>
                </p:cNvSpPr>
                <p:nvPr/>
              </p:nvSpPr>
              <p:spPr bwMode="auto">
                <a:xfrm flipH="1">
                  <a:off x="5295708" y="4611167"/>
                  <a:ext cx="536586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  <p:sp>
              <p:nvSpPr>
                <p:cNvPr id="83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5295708" y="4726609"/>
                  <a:ext cx="536586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  <p:sp>
              <p:nvSpPr>
                <p:cNvPr id="84" name="Line 28"/>
                <p:cNvSpPr>
                  <a:spLocks noChangeShapeType="1"/>
                </p:cNvSpPr>
                <p:nvPr/>
              </p:nvSpPr>
              <p:spPr bwMode="auto">
                <a:xfrm>
                  <a:off x="5564001" y="4735293"/>
                  <a:ext cx="0" cy="56343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  <p:sp>
              <p:nvSpPr>
                <p:cNvPr id="85" name="Line 27"/>
                <p:cNvSpPr>
                  <a:spLocks noChangeShapeType="1"/>
                </p:cNvSpPr>
                <p:nvPr/>
              </p:nvSpPr>
              <p:spPr bwMode="auto">
                <a:xfrm>
                  <a:off x="5564001" y="4038731"/>
                  <a:ext cx="0" cy="56343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  <p:sp>
              <p:nvSpPr>
                <p:cNvPr id="86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5474001" y="5303736"/>
                  <a:ext cx="180000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</p:grpSp>
          <p:sp>
            <p:nvSpPr>
              <p:cNvPr id="43" name="TextBox 42"/>
              <p:cNvSpPr txBox="1"/>
              <p:nvPr/>
            </p:nvSpPr>
            <p:spPr>
              <a:xfrm>
                <a:off x="3014153" y="2859983"/>
                <a:ext cx="57374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200" i="1" dirty="0"/>
                  <a:t>R</a:t>
                </a:r>
                <a:r>
                  <a:rPr lang="en-US" sz="1200" i="1" baseline="-25000" dirty="0">
                    <a:solidFill>
                      <a:srgbClr val="000000"/>
                    </a:solidFill>
                  </a:rPr>
                  <a:t>W</a:t>
                </a:r>
                <a:r>
                  <a:rPr lang="sv-SE" sz="1200" i="1" dirty="0"/>
                  <a:t> /m</a:t>
                </a:r>
                <a:endParaRPr lang="sv-SE" sz="1200" dirty="0">
                  <a:latin typeface="Symbol" panose="05050102010706020507" pitchFamily="18" charset="2"/>
                </a:endParaRPr>
              </a:p>
            </p:txBody>
          </p:sp>
          <p:grpSp>
            <p:nvGrpSpPr>
              <p:cNvPr id="44" name="Group 43"/>
              <p:cNvGrpSpPr/>
              <p:nvPr/>
            </p:nvGrpSpPr>
            <p:grpSpPr>
              <a:xfrm>
                <a:off x="2769684" y="3181189"/>
                <a:ext cx="300495" cy="547849"/>
                <a:chOff x="5295708" y="4038731"/>
                <a:chExt cx="536586" cy="1265005"/>
              </a:xfrm>
            </p:grpSpPr>
            <p:sp>
              <p:nvSpPr>
                <p:cNvPr id="77" name="Line 31"/>
                <p:cNvSpPr>
                  <a:spLocks noChangeShapeType="1"/>
                </p:cNvSpPr>
                <p:nvPr/>
              </p:nvSpPr>
              <p:spPr bwMode="auto">
                <a:xfrm flipH="1">
                  <a:off x="5295708" y="4611167"/>
                  <a:ext cx="536586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  <p:sp>
              <p:nvSpPr>
                <p:cNvPr id="78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5295708" y="4726609"/>
                  <a:ext cx="536586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  <p:sp>
              <p:nvSpPr>
                <p:cNvPr id="79" name="Line 28"/>
                <p:cNvSpPr>
                  <a:spLocks noChangeShapeType="1"/>
                </p:cNvSpPr>
                <p:nvPr/>
              </p:nvSpPr>
              <p:spPr bwMode="auto">
                <a:xfrm>
                  <a:off x="5564001" y="4735293"/>
                  <a:ext cx="0" cy="56343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  <p:sp>
              <p:nvSpPr>
                <p:cNvPr id="80" name="Line 27"/>
                <p:cNvSpPr>
                  <a:spLocks noChangeShapeType="1"/>
                </p:cNvSpPr>
                <p:nvPr/>
              </p:nvSpPr>
              <p:spPr bwMode="auto">
                <a:xfrm>
                  <a:off x="5564001" y="4038731"/>
                  <a:ext cx="0" cy="56343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  <p:sp>
              <p:nvSpPr>
                <p:cNvPr id="81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5474001" y="5303736"/>
                  <a:ext cx="180000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</p:grpSp>
          <p:sp>
            <p:nvSpPr>
              <p:cNvPr id="45" name="Text Box 6"/>
              <p:cNvSpPr txBox="1">
                <a:spLocks noChangeArrowheads="1"/>
              </p:cNvSpPr>
              <p:nvPr/>
            </p:nvSpPr>
            <p:spPr bwMode="auto">
              <a:xfrm>
                <a:off x="2473426" y="3463056"/>
                <a:ext cx="444294" cy="2456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30175" rIns="0" bIns="30175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 i="1" dirty="0">
                    <a:solidFill>
                      <a:srgbClr val="000000"/>
                    </a:solidFill>
                    <a:ea typeface="Calibri" pitchFamily="34" charset="0"/>
                    <a:cs typeface="Arial" pitchFamily="34" charset="0"/>
                  </a:rPr>
                  <a:t>C</a:t>
                </a:r>
                <a:r>
                  <a:rPr lang="en-US" sz="1200" i="1" baseline="-25000" dirty="0">
                    <a:solidFill>
                      <a:srgbClr val="000000"/>
                    </a:solidFill>
                  </a:rPr>
                  <a:t>W</a:t>
                </a:r>
                <a:r>
                  <a:rPr lang="en-US" sz="1200" dirty="0">
                    <a:solidFill>
                      <a:srgbClr val="000000"/>
                    </a:solidFill>
                    <a:ea typeface="Calibri" pitchFamily="34" charset="0"/>
                    <a:cs typeface="Arial" pitchFamily="34" charset="0"/>
                  </a:rPr>
                  <a:t>/2</a:t>
                </a:r>
                <a:r>
                  <a:rPr lang="en-US" sz="1200" i="1" dirty="0">
                    <a:solidFill>
                      <a:srgbClr val="000000"/>
                    </a:solidFill>
                    <a:ea typeface="Calibri" pitchFamily="34" charset="0"/>
                    <a:cs typeface="Arial" pitchFamily="34" charset="0"/>
                  </a:rPr>
                  <a:t>m</a:t>
                </a:r>
                <a:endParaRPr kumimoji="0" 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2910097" y="3774416"/>
                <a:ext cx="1048236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200" dirty="0">
                    <a:solidFill>
                      <a:srgbClr val="000000"/>
                    </a:solidFill>
                  </a:rPr>
                  <a:t>Wire </a:t>
                </a:r>
                <a:r>
                  <a:rPr lang="en-US" sz="1200" dirty="0">
                    <a:solidFill>
                      <a:srgbClr val="000000"/>
                    </a:solidFill>
                    <a:latin typeface="Symbol" panose="05050102010706020507" pitchFamily="18" charset="2"/>
                  </a:rPr>
                  <a:t>p</a:t>
                </a:r>
                <a:r>
                  <a:rPr lang="en-US" sz="1200" dirty="0">
                    <a:solidFill>
                      <a:srgbClr val="000000"/>
                    </a:solidFill>
                  </a:rPr>
                  <a:t>-model</a:t>
                </a:r>
                <a:endParaRPr lang="sv-SE" sz="1200" dirty="0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4234851" y="3181189"/>
                <a:ext cx="300495" cy="547849"/>
                <a:chOff x="5295708" y="4038731"/>
                <a:chExt cx="536586" cy="1265005"/>
              </a:xfrm>
            </p:grpSpPr>
            <p:sp>
              <p:nvSpPr>
                <p:cNvPr id="72" name="Line 31"/>
                <p:cNvSpPr>
                  <a:spLocks noChangeShapeType="1"/>
                </p:cNvSpPr>
                <p:nvPr/>
              </p:nvSpPr>
              <p:spPr bwMode="auto">
                <a:xfrm flipH="1">
                  <a:off x="5295708" y="4611167"/>
                  <a:ext cx="536586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  <p:sp>
              <p:nvSpPr>
                <p:cNvPr id="73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5295708" y="4726609"/>
                  <a:ext cx="536586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  <p:sp>
              <p:nvSpPr>
                <p:cNvPr id="74" name="Line 28"/>
                <p:cNvSpPr>
                  <a:spLocks noChangeShapeType="1"/>
                </p:cNvSpPr>
                <p:nvPr/>
              </p:nvSpPr>
              <p:spPr bwMode="auto">
                <a:xfrm>
                  <a:off x="5564001" y="4735293"/>
                  <a:ext cx="0" cy="56343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  <p:sp>
              <p:nvSpPr>
                <p:cNvPr id="75" name="Line 27"/>
                <p:cNvSpPr>
                  <a:spLocks noChangeShapeType="1"/>
                </p:cNvSpPr>
                <p:nvPr/>
              </p:nvSpPr>
              <p:spPr bwMode="auto">
                <a:xfrm>
                  <a:off x="5564001" y="4038731"/>
                  <a:ext cx="0" cy="56343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  <p:sp>
              <p:nvSpPr>
                <p:cNvPr id="76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5474001" y="5303736"/>
                  <a:ext cx="180000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</p:grpSp>
          <p:sp>
            <p:nvSpPr>
              <p:cNvPr id="48" name="Text Box 6"/>
              <p:cNvSpPr txBox="1">
                <a:spLocks noChangeArrowheads="1"/>
              </p:cNvSpPr>
              <p:nvPr/>
            </p:nvSpPr>
            <p:spPr bwMode="auto">
              <a:xfrm>
                <a:off x="4132153" y="3355480"/>
                <a:ext cx="444294" cy="2456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30175" rIns="0" bIns="30175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 i="1" dirty="0">
                    <a:solidFill>
                      <a:srgbClr val="000000"/>
                    </a:solidFill>
                    <a:latin typeface="+mn-lt"/>
                    <a:ea typeface="Calibri" pitchFamily="34" charset="0"/>
                    <a:cs typeface="Arial" pitchFamily="34" charset="0"/>
                  </a:rPr>
                  <a:t>C</a:t>
                </a:r>
                <a:endParaRPr kumimoji="0" lang="en-US" sz="12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49" name="Oval 17"/>
              <p:cNvSpPr>
                <a:spLocks noChangeAspect="1" noChangeArrowheads="1"/>
              </p:cNvSpPr>
              <p:nvPr/>
            </p:nvSpPr>
            <p:spPr bwMode="auto">
              <a:xfrm>
                <a:off x="2014106" y="3128574"/>
                <a:ext cx="99570" cy="10045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50" name="Text Box 23"/>
              <p:cNvSpPr txBox="1">
                <a:spLocks noChangeArrowheads="1"/>
              </p:cNvSpPr>
              <p:nvPr/>
            </p:nvSpPr>
            <p:spPr bwMode="auto">
              <a:xfrm>
                <a:off x="1896393" y="3365237"/>
                <a:ext cx="422314" cy="24560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30175" rIns="0" bIns="30175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lvl="0"/>
                <a:r>
                  <a:rPr lang="en-US" sz="1200" i="1" dirty="0" err="1">
                    <a:solidFill>
                      <a:srgbClr val="000000"/>
                    </a:solidFill>
                    <a:latin typeface="+mn-lt"/>
                  </a:rPr>
                  <a:t>p</a:t>
                </a:r>
                <a:r>
                  <a:rPr lang="en-US" sz="1200" i="1" baseline="-25000" dirty="0" err="1">
                    <a:solidFill>
                      <a:srgbClr val="000000"/>
                    </a:solidFill>
                    <a:latin typeface="+mn-lt"/>
                  </a:rPr>
                  <a:t>inv</a:t>
                </a:r>
                <a:r>
                  <a:rPr lang="en-US" sz="1200" i="1" dirty="0" err="1">
                    <a:solidFill>
                      <a:srgbClr val="000000"/>
                    </a:solidFill>
                    <a:latin typeface="+mn-lt"/>
                  </a:rPr>
                  <a:t>C</a:t>
                </a:r>
                <a:endParaRPr kumimoji="0" lang="en-US" sz="12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52" name="Text Box 33"/>
              <p:cNvSpPr txBox="1">
                <a:spLocks noChangeArrowheads="1"/>
              </p:cNvSpPr>
              <p:nvPr/>
            </p:nvSpPr>
            <p:spPr bwMode="auto">
              <a:xfrm>
                <a:off x="1841768" y="2909139"/>
                <a:ext cx="203516" cy="1764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60350" tIns="0" rIns="60350" bIns="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sv-SE" sz="1200" i="1" dirty="0">
                    <a:solidFill>
                      <a:srgbClr val="000000"/>
                    </a:solidFill>
                    <a:latin typeface="Calibri" pitchFamily="34" charset="0"/>
                    <a:ea typeface="Calibri" pitchFamily="34" charset="0"/>
                    <a:cs typeface="Arial" pitchFamily="34" charset="0"/>
                  </a:rPr>
                  <a:t>R</a:t>
                </a:r>
                <a:endParaRPr lang="sv-SE" sz="1200" b="1" i="1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53" name="Line 18"/>
              <p:cNvSpPr>
                <a:spLocks noChangeShapeType="1"/>
              </p:cNvSpPr>
              <p:nvPr/>
            </p:nvSpPr>
            <p:spPr bwMode="auto">
              <a:xfrm flipH="1">
                <a:off x="1589538" y="3181588"/>
                <a:ext cx="0" cy="547451"/>
              </a:xfrm>
              <a:prstGeom prst="lin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/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1445362" y="3315394"/>
                <a:ext cx="288353" cy="288353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1200"/>
              </a:p>
            </p:txBody>
          </p:sp>
          <p:grpSp>
            <p:nvGrpSpPr>
              <p:cNvPr id="55" name="Group 54"/>
              <p:cNvGrpSpPr/>
              <p:nvPr/>
            </p:nvGrpSpPr>
            <p:grpSpPr>
              <a:xfrm>
                <a:off x="1485977" y="3415511"/>
                <a:ext cx="207123" cy="82530"/>
                <a:chOff x="4107886" y="3899977"/>
                <a:chExt cx="369854" cy="147372"/>
              </a:xfrm>
            </p:grpSpPr>
            <p:sp>
              <p:nvSpPr>
                <p:cNvPr id="67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107886" y="4038471"/>
                  <a:ext cx="108000" cy="0"/>
                </a:xfrm>
                <a:prstGeom prst="lin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/>
                </a:p>
              </p:txBody>
            </p:sp>
            <p:sp>
              <p:nvSpPr>
                <p:cNvPr id="68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198618" y="3908855"/>
                  <a:ext cx="180000" cy="0"/>
                </a:xfrm>
                <a:prstGeom prst="lin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/>
                </a:p>
              </p:txBody>
            </p:sp>
            <p:sp>
              <p:nvSpPr>
                <p:cNvPr id="69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369740" y="4043977"/>
                  <a:ext cx="108000" cy="0"/>
                </a:xfrm>
                <a:prstGeom prst="lin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/>
                </a:p>
              </p:txBody>
            </p:sp>
            <p:sp>
              <p:nvSpPr>
                <p:cNvPr id="70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210895" y="3903349"/>
                  <a:ext cx="0" cy="144000"/>
                </a:xfrm>
                <a:prstGeom prst="lin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/>
                </a:p>
              </p:txBody>
            </p:sp>
            <p:sp>
              <p:nvSpPr>
                <p:cNvPr id="71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378618" y="3899977"/>
                  <a:ext cx="0" cy="144000"/>
                </a:xfrm>
                <a:prstGeom prst="lin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/>
                </a:p>
              </p:txBody>
            </p:sp>
          </p:grpSp>
          <p:sp>
            <p:nvSpPr>
              <p:cNvPr id="56" name="Rectangle 55"/>
              <p:cNvSpPr>
                <a:spLocks noChangeArrowheads="1"/>
              </p:cNvSpPr>
              <p:nvPr/>
            </p:nvSpPr>
            <p:spPr bwMode="auto">
              <a:xfrm>
                <a:off x="1733716" y="3108230"/>
                <a:ext cx="420256" cy="140298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/>
              </a:p>
            </p:txBody>
          </p:sp>
          <p:sp>
            <p:nvSpPr>
              <p:cNvPr id="57" name="Oval 4"/>
              <p:cNvSpPr>
                <a:spLocks noChangeArrowheads="1"/>
              </p:cNvSpPr>
              <p:nvPr/>
            </p:nvSpPr>
            <p:spPr bwMode="auto">
              <a:xfrm>
                <a:off x="2451144" y="3144773"/>
                <a:ext cx="65566" cy="68935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/>
              </a:p>
            </p:txBody>
          </p:sp>
          <p:grpSp>
            <p:nvGrpSpPr>
              <p:cNvPr id="58" name="Group 57"/>
              <p:cNvGrpSpPr/>
              <p:nvPr/>
            </p:nvGrpSpPr>
            <p:grpSpPr>
              <a:xfrm>
                <a:off x="2181972" y="3179009"/>
                <a:ext cx="246396" cy="550029"/>
                <a:chOff x="1881566" y="4042960"/>
                <a:chExt cx="439983" cy="1274753"/>
              </a:xfrm>
            </p:grpSpPr>
            <p:sp>
              <p:nvSpPr>
                <p:cNvPr id="61" name="Line 28"/>
                <p:cNvSpPr>
                  <a:spLocks noChangeShapeType="1"/>
                </p:cNvSpPr>
                <p:nvPr/>
              </p:nvSpPr>
              <p:spPr bwMode="auto">
                <a:xfrm>
                  <a:off x="2100266" y="4752061"/>
                  <a:ext cx="0" cy="565652"/>
                </a:xfrm>
                <a:prstGeom prst="lin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/>
                </a:p>
              </p:txBody>
            </p:sp>
            <p:sp>
              <p:nvSpPr>
                <p:cNvPr id="62" name="Line 28"/>
                <p:cNvSpPr>
                  <a:spLocks noChangeShapeType="1"/>
                </p:cNvSpPr>
                <p:nvPr/>
              </p:nvSpPr>
              <p:spPr bwMode="auto">
                <a:xfrm>
                  <a:off x="2100266" y="4752061"/>
                  <a:ext cx="0" cy="565652"/>
                </a:xfrm>
                <a:prstGeom prst="line">
                  <a:avLst/>
                </a:prstGeom>
                <a:solidFill>
                  <a:srgbClr val="FFFFFF"/>
                </a:solidFill>
                <a:ln w="19050">
                  <a:solidFill>
                    <a:schemeClr val="bg1">
                      <a:lumMod val="50000"/>
                    </a:schemeClr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/>
                </a:p>
              </p:txBody>
            </p:sp>
            <p:sp>
              <p:nvSpPr>
                <p:cNvPr id="63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1881566" y="4752061"/>
                  <a:ext cx="439122" cy="0"/>
                </a:xfrm>
                <a:prstGeom prst="line">
                  <a:avLst/>
                </a:prstGeom>
                <a:solidFill>
                  <a:srgbClr val="FFFFFF"/>
                </a:solidFill>
                <a:ln w="19050">
                  <a:solidFill>
                    <a:schemeClr val="bg1">
                      <a:lumMod val="50000"/>
                    </a:schemeClr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/>
                </a:p>
              </p:txBody>
            </p:sp>
            <p:sp>
              <p:nvSpPr>
                <p:cNvPr id="64" name="Line 31"/>
                <p:cNvSpPr>
                  <a:spLocks noChangeShapeType="1"/>
                </p:cNvSpPr>
                <p:nvPr/>
              </p:nvSpPr>
              <p:spPr bwMode="auto">
                <a:xfrm flipH="1">
                  <a:off x="1882427" y="4640467"/>
                  <a:ext cx="439122" cy="0"/>
                </a:xfrm>
                <a:prstGeom prst="line">
                  <a:avLst/>
                </a:prstGeom>
                <a:solidFill>
                  <a:srgbClr val="FFFFFF"/>
                </a:solidFill>
                <a:ln w="19050">
                  <a:solidFill>
                    <a:schemeClr val="bg1">
                      <a:lumMod val="50000"/>
                    </a:schemeClr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/>
                </a:p>
              </p:txBody>
            </p:sp>
            <p:sp>
              <p:nvSpPr>
                <p:cNvPr id="65" name="Line 27"/>
                <p:cNvSpPr>
                  <a:spLocks noChangeShapeType="1"/>
                </p:cNvSpPr>
                <p:nvPr/>
              </p:nvSpPr>
              <p:spPr bwMode="auto">
                <a:xfrm>
                  <a:off x="2100266" y="4042960"/>
                  <a:ext cx="0" cy="598368"/>
                </a:xfrm>
                <a:prstGeom prst="line">
                  <a:avLst/>
                </a:prstGeom>
                <a:solidFill>
                  <a:srgbClr val="FFFFFF"/>
                </a:solidFill>
                <a:ln w="19050">
                  <a:solidFill>
                    <a:schemeClr val="bg1">
                      <a:lumMod val="50000"/>
                    </a:schemeClr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/>
                </a:p>
              </p:txBody>
            </p:sp>
            <p:sp>
              <p:nvSpPr>
                <p:cNvPr id="66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2006773" y="5317713"/>
                  <a:ext cx="180000" cy="0"/>
                </a:xfrm>
                <a:prstGeom prst="line">
                  <a:avLst/>
                </a:prstGeom>
                <a:noFill/>
                <a:ln w="19050">
                  <a:solidFill>
                    <a:schemeClr val="bg1">
                      <a:lumMod val="50000"/>
                    </a:schemeClr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</p:grpSp>
          <p:sp>
            <p:nvSpPr>
              <p:cNvPr id="59" name="Line 30"/>
              <p:cNvSpPr>
                <a:spLocks noChangeShapeType="1"/>
              </p:cNvSpPr>
              <p:nvPr/>
            </p:nvSpPr>
            <p:spPr bwMode="auto">
              <a:xfrm flipH="1">
                <a:off x="1539137" y="3729038"/>
                <a:ext cx="100802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>
                  <a:latin typeface="+mn-lt"/>
                </a:endParaRPr>
              </a:p>
            </p:txBody>
          </p:sp>
          <p:sp>
            <p:nvSpPr>
              <p:cNvPr id="60" name="Rectangle 59"/>
              <p:cNvSpPr>
                <a:spLocks noChangeArrowheads="1"/>
              </p:cNvSpPr>
              <p:nvPr/>
            </p:nvSpPr>
            <p:spPr bwMode="auto">
              <a:xfrm>
                <a:off x="3092732" y="3106492"/>
                <a:ext cx="420256" cy="140298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/>
              </a:p>
            </p:txBody>
          </p:sp>
          <p:sp>
            <p:nvSpPr>
              <p:cNvPr id="88" name="Text Box 33"/>
              <p:cNvSpPr txBox="1">
                <a:spLocks noChangeArrowheads="1"/>
              </p:cNvSpPr>
              <p:nvPr/>
            </p:nvSpPr>
            <p:spPr bwMode="auto">
              <a:xfrm>
                <a:off x="4279492" y="2909139"/>
                <a:ext cx="203516" cy="1764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60350" tIns="0" rIns="60350" bIns="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sv-SE" sz="1200" i="1" dirty="0">
                    <a:solidFill>
                      <a:srgbClr val="000000"/>
                    </a:solidFill>
                    <a:latin typeface="Calibri" pitchFamily="34" charset="0"/>
                    <a:cs typeface="Arial" pitchFamily="34" charset="0"/>
                  </a:rPr>
                  <a:t>C</a:t>
                </a:r>
                <a:endParaRPr lang="sv-SE" sz="1200" b="1" i="1" dirty="0">
                  <a:latin typeface="Symbol" panose="05050102010706020507" pitchFamily="18" charset="2"/>
                </a:endParaRPr>
              </a:p>
            </p:txBody>
          </p:sp>
        </p:grpSp>
      </p:grpSp>
      <p:grpSp>
        <p:nvGrpSpPr>
          <p:cNvPr id="13" name="Group 12"/>
          <p:cNvGrpSpPr/>
          <p:nvPr/>
        </p:nvGrpSpPr>
        <p:grpSpPr>
          <a:xfrm>
            <a:off x="5119121" y="2965392"/>
            <a:ext cx="3632877" cy="1282700"/>
            <a:chOff x="5119121" y="2965392"/>
            <a:chExt cx="3632877" cy="1282700"/>
          </a:xfrm>
        </p:grpSpPr>
        <p:sp>
          <p:nvSpPr>
            <p:cNvPr id="141" name="Rectangle 140"/>
            <p:cNvSpPr>
              <a:spLocks noChangeArrowheads="1"/>
            </p:cNvSpPr>
            <p:nvPr/>
          </p:nvSpPr>
          <p:spPr bwMode="auto">
            <a:xfrm>
              <a:off x="5119121" y="2982655"/>
              <a:ext cx="3595736" cy="1265437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70C0"/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grpSp>
          <p:nvGrpSpPr>
            <p:cNvPr id="90" name="Group 89"/>
            <p:cNvGrpSpPr/>
            <p:nvPr/>
          </p:nvGrpSpPr>
          <p:grpSpPr>
            <a:xfrm>
              <a:off x="5200281" y="2965392"/>
              <a:ext cx="3551717" cy="1272297"/>
              <a:chOff x="1445362" y="2779118"/>
              <a:chExt cx="3551717" cy="1272297"/>
            </a:xfrm>
          </p:grpSpPr>
          <p:sp>
            <p:nvSpPr>
              <p:cNvPr id="91" name="Line 10"/>
              <p:cNvSpPr>
                <a:spLocks noChangeAspect="1" noChangeShapeType="1"/>
              </p:cNvSpPr>
              <p:nvPr/>
            </p:nvSpPr>
            <p:spPr bwMode="auto">
              <a:xfrm>
                <a:off x="1447732" y="3179248"/>
                <a:ext cx="314871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>
                  <a:latin typeface="+mn-lt"/>
                </a:endParaRPr>
              </a:p>
            </p:txBody>
          </p:sp>
          <p:sp>
            <p:nvSpPr>
              <p:cNvPr id="92" name="Rectangle 8"/>
              <p:cNvSpPr>
                <a:spLocks noChangeArrowheads="1"/>
              </p:cNvSpPr>
              <p:nvPr/>
            </p:nvSpPr>
            <p:spPr bwMode="auto">
              <a:xfrm>
                <a:off x="1535857" y="2779118"/>
                <a:ext cx="927537" cy="1604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/>
              <a:lstStyle/>
              <a:p>
                <a:pPr algn="ctr"/>
                <a:r>
                  <a:rPr lang="en-US" sz="1200" dirty="0">
                    <a:solidFill>
                      <a:srgbClr val="000000"/>
                    </a:solidFill>
                    <a:latin typeface="+mn-lt"/>
                  </a:rPr>
                  <a:t>driver model</a:t>
                </a:r>
              </a:p>
            </p:txBody>
          </p:sp>
          <p:sp>
            <p:nvSpPr>
              <p:cNvPr id="93" name="Rectangle 8"/>
              <p:cNvSpPr>
                <a:spLocks noChangeArrowheads="1"/>
              </p:cNvSpPr>
              <p:nvPr/>
            </p:nvSpPr>
            <p:spPr bwMode="auto">
              <a:xfrm>
                <a:off x="3865846" y="2779118"/>
                <a:ext cx="1131233" cy="1604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/>
              <a:lstStyle/>
              <a:p>
                <a:pPr algn="ctr"/>
                <a:r>
                  <a:rPr lang="en-US" sz="1200" dirty="0">
                    <a:solidFill>
                      <a:srgbClr val="000000"/>
                    </a:solidFill>
                    <a:latin typeface="+mn-lt"/>
                  </a:rPr>
                  <a:t>receiver model</a:t>
                </a:r>
                <a:endParaRPr lang="en-US" sz="1200" dirty="0">
                  <a:latin typeface="+mn-lt"/>
                </a:endParaRPr>
              </a:p>
            </p:txBody>
          </p:sp>
          <p:sp>
            <p:nvSpPr>
              <p:cNvPr id="94" name="Text Box 6"/>
              <p:cNvSpPr txBox="1">
                <a:spLocks noChangeArrowheads="1"/>
              </p:cNvSpPr>
              <p:nvPr/>
            </p:nvSpPr>
            <p:spPr bwMode="auto">
              <a:xfrm>
                <a:off x="3276190" y="3463056"/>
                <a:ext cx="444294" cy="2456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30175" rIns="0" bIns="30175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 i="1" dirty="0">
                    <a:solidFill>
                      <a:srgbClr val="000000"/>
                    </a:solidFill>
                    <a:ea typeface="Calibri" pitchFamily="34" charset="0"/>
                    <a:cs typeface="Arial" pitchFamily="34" charset="0"/>
                  </a:rPr>
                  <a:t>C</a:t>
                </a:r>
                <a:r>
                  <a:rPr lang="en-US" sz="1200" i="1" baseline="-25000" dirty="0">
                    <a:solidFill>
                      <a:srgbClr val="000000"/>
                    </a:solidFill>
                  </a:rPr>
                  <a:t>W</a:t>
                </a:r>
                <a:r>
                  <a:rPr lang="en-US" sz="1200" dirty="0">
                    <a:solidFill>
                      <a:srgbClr val="000000"/>
                    </a:solidFill>
                    <a:ea typeface="Calibri" pitchFamily="34" charset="0"/>
                    <a:cs typeface="Arial" pitchFamily="34" charset="0"/>
                  </a:rPr>
                  <a:t>/2</a:t>
                </a:r>
                <a:r>
                  <a:rPr lang="en-US" sz="1200" i="1" dirty="0">
                    <a:solidFill>
                      <a:srgbClr val="000000"/>
                    </a:solidFill>
                    <a:ea typeface="Calibri" pitchFamily="34" charset="0"/>
                    <a:cs typeface="Arial" pitchFamily="34" charset="0"/>
                  </a:rPr>
                  <a:t>m</a:t>
                </a:r>
                <a:endParaRPr lang="en-US" sz="1200" dirty="0"/>
              </a:p>
            </p:txBody>
          </p:sp>
          <p:grpSp>
            <p:nvGrpSpPr>
              <p:cNvPr id="95" name="Group 94"/>
              <p:cNvGrpSpPr/>
              <p:nvPr/>
            </p:nvGrpSpPr>
            <p:grpSpPr>
              <a:xfrm>
                <a:off x="3568979" y="3176640"/>
                <a:ext cx="300495" cy="547849"/>
                <a:chOff x="5295708" y="4038731"/>
                <a:chExt cx="536586" cy="1265005"/>
              </a:xfrm>
            </p:grpSpPr>
            <p:sp>
              <p:nvSpPr>
                <p:cNvPr id="135" name="Line 31"/>
                <p:cNvSpPr>
                  <a:spLocks noChangeShapeType="1"/>
                </p:cNvSpPr>
                <p:nvPr/>
              </p:nvSpPr>
              <p:spPr bwMode="auto">
                <a:xfrm flipH="1">
                  <a:off x="5295708" y="4611167"/>
                  <a:ext cx="536586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  <p:sp>
              <p:nvSpPr>
                <p:cNvPr id="136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5295708" y="4726609"/>
                  <a:ext cx="536586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  <p:sp>
              <p:nvSpPr>
                <p:cNvPr id="137" name="Line 28"/>
                <p:cNvSpPr>
                  <a:spLocks noChangeShapeType="1"/>
                </p:cNvSpPr>
                <p:nvPr/>
              </p:nvSpPr>
              <p:spPr bwMode="auto">
                <a:xfrm>
                  <a:off x="5564001" y="4735293"/>
                  <a:ext cx="0" cy="56343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  <p:sp>
              <p:nvSpPr>
                <p:cNvPr id="138" name="Line 27"/>
                <p:cNvSpPr>
                  <a:spLocks noChangeShapeType="1"/>
                </p:cNvSpPr>
                <p:nvPr/>
              </p:nvSpPr>
              <p:spPr bwMode="auto">
                <a:xfrm>
                  <a:off x="5564001" y="4038731"/>
                  <a:ext cx="0" cy="56343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  <p:sp>
              <p:nvSpPr>
                <p:cNvPr id="139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5474001" y="5303736"/>
                  <a:ext cx="180000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</p:grpSp>
          <p:sp>
            <p:nvSpPr>
              <p:cNvPr id="96" name="TextBox 95"/>
              <p:cNvSpPr txBox="1"/>
              <p:nvPr/>
            </p:nvSpPr>
            <p:spPr>
              <a:xfrm>
                <a:off x="3014153" y="2859983"/>
                <a:ext cx="57374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200" i="1" dirty="0"/>
                  <a:t>R</a:t>
                </a:r>
                <a:r>
                  <a:rPr lang="en-US" sz="1200" i="1" baseline="-25000" dirty="0">
                    <a:solidFill>
                      <a:srgbClr val="000000"/>
                    </a:solidFill>
                  </a:rPr>
                  <a:t>W</a:t>
                </a:r>
                <a:r>
                  <a:rPr lang="sv-SE" sz="1200" i="1" dirty="0"/>
                  <a:t> /m</a:t>
                </a:r>
                <a:endParaRPr lang="sv-SE" sz="1200" dirty="0">
                  <a:latin typeface="Symbol" panose="05050102010706020507" pitchFamily="18" charset="2"/>
                </a:endParaRPr>
              </a:p>
            </p:txBody>
          </p:sp>
          <p:grpSp>
            <p:nvGrpSpPr>
              <p:cNvPr id="97" name="Group 96"/>
              <p:cNvGrpSpPr/>
              <p:nvPr/>
            </p:nvGrpSpPr>
            <p:grpSpPr>
              <a:xfrm>
                <a:off x="2769684" y="3181189"/>
                <a:ext cx="300495" cy="547849"/>
                <a:chOff x="5295708" y="4038731"/>
                <a:chExt cx="536586" cy="1265005"/>
              </a:xfrm>
            </p:grpSpPr>
            <p:sp>
              <p:nvSpPr>
                <p:cNvPr id="130" name="Line 31"/>
                <p:cNvSpPr>
                  <a:spLocks noChangeShapeType="1"/>
                </p:cNvSpPr>
                <p:nvPr/>
              </p:nvSpPr>
              <p:spPr bwMode="auto">
                <a:xfrm flipH="1">
                  <a:off x="5295708" y="4611167"/>
                  <a:ext cx="536586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  <p:sp>
              <p:nvSpPr>
                <p:cNvPr id="131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5295708" y="4726609"/>
                  <a:ext cx="536586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  <p:sp>
              <p:nvSpPr>
                <p:cNvPr id="132" name="Line 28"/>
                <p:cNvSpPr>
                  <a:spLocks noChangeShapeType="1"/>
                </p:cNvSpPr>
                <p:nvPr/>
              </p:nvSpPr>
              <p:spPr bwMode="auto">
                <a:xfrm>
                  <a:off x="5564001" y="4735293"/>
                  <a:ext cx="0" cy="56343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  <p:sp>
              <p:nvSpPr>
                <p:cNvPr id="133" name="Line 27"/>
                <p:cNvSpPr>
                  <a:spLocks noChangeShapeType="1"/>
                </p:cNvSpPr>
                <p:nvPr/>
              </p:nvSpPr>
              <p:spPr bwMode="auto">
                <a:xfrm>
                  <a:off x="5564001" y="4038731"/>
                  <a:ext cx="0" cy="56343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  <p:sp>
              <p:nvSpPr>
                <p:cNvPr id="134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5474001" y="5303736"/>
                  <a:ext cx="180000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</p:grpSp>
          <p:sp>
            <p:nvSpPr>
              <p:cNvPr id="98" name="Text Box 6"/>
              <p:cNvSpPr txBox="1">
                <a:spLocks noChangeArrowheads="1"/>
              </p:cNvSpPr>
              <p:nvPr/>
            </p:nvSpPr>
            <p:spPr bwMode="auto">
              <a:xfrm>
                <a:off x="2473426" y="3463056"/>
                <a:ext cx="444294" cy="2456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30175" rIns="0" bIns="30175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 i="1" dirty="0">
                    <a:solidFill>
                      <a:srgbClr val="000000"/>
                    </a:solidFill>
                    <a:ea typeface="Calibri" pitchFamily="34" charset="0"/>
                    <a:cs typeface="Arial" pitchFamily="34" charset="0"/>
                  </a:rPr>
                  <a:t>C</a:t>
                </a:r>
                <a:r>
                  <a:rPr lang="en-US" sz="1200" i="1" baseline="-25000" dirty="0">
                    <a:solidFill>
                      <a:srgbClr val="000000"/>
                    </a:solidFill>
                  </a:rPr>
                  <a:t>W</a:t>
                </a:r>
                <a:r>
                  <a:rPr lang="en-US" sz="1200" dirty="0">
                    <a:solidFill>
                      <a:srgbClr val="000000"/>
                    </a:solidFill>
                    <a:ea typeface="Calibri" pitchFamily="34" charset="0"/>
                    <a:cs typeface="Arial" pitchFamily="34" charset="0"/>
                  </a:rPr>
                  <a:t>/2</a:t>
                </a:r>
                <a:r>
                  <a:rPr lang="en-US" sz="1200" i="1" dirty="0">
                    <a:solidFill>
                      <a:srgbClr val="000000"/>
                    </a:solidFill>
                    <a:ea typeface="Calibri" pitchFamily="34" charset="0"/>
                    <a:cs typeface="Arial" pitchFamily="34" charset="0"/>
                  </a:rPr>
                  <a:t>m</a:t>
                </a:r>
                <a:endParaRPr kumimoji="0" 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2910097" y="3774416"/>
                <a:ext cx="1048236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200" dirty="0">
                    <a:solidFill>
                      <a:srgbClr val="000000"/>
                    </a:solidFill>
                  </a:rPr>
                  <a:t>Wire </a:t>
                </a:r>
                <a:r>
                  <a:rPr lang="en-US" sz="1200" dirty="0">
                    <a:solidFill>
                      <a:srgbClr val="000000"/>
                    </a:solidFill>
                    <a:latin typeface="Symbol" panose="05050102010706020507" pitchFamily="18" charset="2"/>
                  </a:rPr>
                  <a:t>p</a:t>
                </a:r>
                <a:r>
                  <a:rPr lang="en-US" sz="1200" dirty="0">
                    <a:solidFill>
                      <a:srgbClr val="000000"/>
                    </a:solidFill>
                  </a:rPr>
                  <a:t>-model</a:t>
                </a:r>
                <a:endParaRPr lang="sv-SE" sz="1200" dirty="0"/>
              </a:p>
            </p:txBody>
          </p:sp>
          <p:grpSp>
            <p:nvGrpSpPr>
              <p:cNvPr id="100" name="Group 99"/>
              <p:cNvGrpSpPr/>
              <p:nvPr/>
            </p:nvGrpSpPr>
            <p:grpSpPr>
              <a:xfrm>
                <a:off x="4234851" y="3181189"/>
                <a:ext cx="300495" cy="547849"/>
                <a:chOff x="5295708" y="4038731"/>
                <a:chExt cx="536586" cy="1265005"/>
              </a:xfrm>
            </p:grpSpPr>
            <p:sp>
              <p:nvSpPr>
                <p:cNvPr id="125" name="Line 31"/>
                <p:cNvSpPr>
                  <a:spLocks noChangeShapeType="1"/>
                </p:cNvSpPr>
                <p:nvPr/>
              </p:nvSpPr>
              <p:spPr bwMode="auto">
                <a:xfrm flipH="1">
                  <a:off x="5295708" y="4611167"/>
                  <a:ext cx="536586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  <p:sp>
              <p:nvSpPr>
                <p:cNvPr id="126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5295708" y="4726609"/>
                  <a:ext cx="536586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  <p:sp>
              <p:nvSpPr>
                <p:cNvPr id="127" name="Line 28"/>
                <p:cNvSpPr>
                  <a:spLocks noChangeShapeType="1"/>
                </p:cNvSpPr>
                <p:nvPr/>
              </p:nvSpPr>
              <p:spPr bwMode="auto">
                <a:xfrm>
                  <a:off x="5564001" y="4735293"/>
                  <a:ext cx="0" cy="56343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  <p:sp>
              <p:nvSpPr>
                <p:cNvPr id="128" name="Line 27"/>
                <p:cNvSpPr>
                  <a:spLocks noChangeShapeType="1"/>
                </p:cNvSpPr>
                <p:nvPr/>
              </p:nvSpPr>
              <p:spPr bwMode="auto">
                <a:xfrm>
                  <a:off x="5564001" y="4038731"/>
                  <a:ext cx="0" cy="56343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  <p:sp>
              <p:nvSpPr>
                <p:cNvPr id="129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5474001" y="5303736"/>
                  <a:ext cx="180000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</p:grpSp>
          <p:sp>
            <p:nvSpPr>
              <p:cNvPr id="101" name="Text Box 6"/>
              <p:cNvSpPr txBox="1">
                <a:spLocks noChangeArrowheads="1"/>
              </p:cNvSpPr>
              <p:nvPr/>
            </p:nvSpPr>
            <p:spPr bwMode="auto">
              <a:xfrm>
                <a:off x="4132153" y="3355480"/>
                <a:ext cx="444294" cy="2456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30175" rIns="0" bIns="30175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 i="1" dirty="0">
                    <a:solidFill>
                      <a:srgbClr val="000000"/>
                    </a:solidFill>
                    <a:latin typeface="+mn-lt"/>
                    <a:ea typeface="Calibri" pitchFamily="34" charset="0"/>
                    <a:cs typeface="Arial" pitchFamily="34" charset="0"/>
                  </a:rPr>
                  <a:t>C</a:t>
                </a:r>
                <a:endParaRPr kumimoji="0" lang="en-US" sz="12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02" name="Oval 17"/>
              <p:cNvSpPr>
                <a:spLocks noChangeAspect="1" noChangeArrowheads="1"/>
              </p:cNvSpPr>
              <p:nvPr/>
            </p:nvSpPr>
            <p:spPr bwMode="auto">
              <a:xfrm>
                <a:off x="2014106" y="3128574"/>
                <a:ext cx="99570" cy="10045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/>
              </a:p>
            </p:txBody>
          </p:sp>
          <p:sp>
            <p:nvSpPr>
              <p:cNvPr id="103" name="Text Box 23"/>
              <p:cNvSpPr txBox="1">
                <a:spLocks noChangeArrowheads="1"/>
              </p:cNvSpPr>
              <p:nvPr/>
            </p:nvSpPr>
            <p:spPr bwMode="auto">
              <a:xfrm>
                <a:off x="1896393" y="3365237"/>
                <a:ext cx="422314" cy="24560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30175" rIns="0" bIns="30175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lvl="0"/>
                <a:r>
                  <a:rPr lang="en-US" sz="1200" i="1" dirty="0" err="1">
                    <a:solidFill>
                      <a:srgbClr val="000000"/>
                    </a:solidFill>
                    <a:latin typeface="+mn-lt"/>
                  </a:rPr>
                  <a:t>p</a:t>
                </a:r>
                <a:r>
                  <a:rPr lang="en-US" sz="1200" i="1" baseline="-25000" dirty="0" err="1">
                    <a:solidFill>
                      <a:srgbClr val="000000"/>
                    </a:solidFill>
                    <a:latin typeface="+mn-lt"/>
                  </a:rPr>
                  <a:t>inv</a:t>
                </a:r>
                <a:r>
                  <a:rPr lang="en-US" sz="1200" i="1" dirty="0" err="1">
                    <a:solidFill>
                      <a:srgbClr val="000000"/>
                    </a:solidFill>
                    <a:latin typeface="+mn-lt"/>
                  </a:rPr>
                  <a:t>C</a:t>
                </a:r>
                <a:endParaRPr kumimoji="0" lang="en-US" sz="12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04" name="Text Box 33"/>
              <p:cNvSpPr txBox="1">
                <a:spLocks noChangeArrowheads="1"/>
              </p:cNvSpPr>
              <p:nvPr/>
            </p:nvSpPr>
            <p:spPr bwMode="auto">
              <a:xfrm>
                <a:off x="1841768" y="2909139"/>
                <a:ext cx="203516" cy="1764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60350" tIns="0" rIns="60350" bIns="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sv-SE" sz="1200" i="1" dirty="0">
                    <a:solidFill>
                      <a:srgbClr val="000000"/>
                    </a:solidFill>
                    <a:latin typeface="Calibri" pitchFamily="34" charset="0"/>
                    <a:ea typeface="Calibri" pitchFamily="34" charset="0"/>
                    <a:cs typeface="Arial" pitchFamily="34" charset="0"/>
                  </a:rPr>
                  <a:t>R</a:t>
                </a:r>
                <a:endParaRPr lang="sv-SE" sz="1200" b="1" i="1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105" name="Line 18"/>
              <p:cNvSpPr>
                <a:spLocks noChangeShapeType="1"/>
              </p:cNvSpPr>
              <p:nvPr/>
            </p:nvSpPr>
            <p:spPr bwMode="auto">
              <a:xfrm flipH="1">
                <a:off x="1589538" y="3181588"/>
                <a:ext cx="0" cy="547451"/>
              </a:xfrm>
              <a:prstGeom prst="lin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/>
              </a:p>
            </p:txBody>
          </p:sp>
          <p:sp>
            <p:nvSpPr>
              <p:cNvPr id="106" name="Oval 105"/>
              <p:cNvSpPr/>
              <p:nvPr/>
            </p:nvSpPr>
            <p:spPr>
              <a:xfrm>
                <a:off x="1445362" y="3315394"/>
                <a:ext cx="288353" cy="288353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1200"/>
              </a:p>
            </p:txBody>
          </p:sp>
          <p:grpSp>
            <p:nvGrpSpPr>
              <p:cNvPr id="107" name="Group 106"/>
              <p:cNvGrpSpPr/>
              <p:nvPr/>
            </p:nvGrpSpPr>
            <p:grpSpPr>
              <a:xfrm>
                <a:off x="1485977" y="3415511"/>
                <a:ext cx="207123" cy="82530"/>
                <a:chOff x="4107886" y="3899977"/>
                <a:chExt cx="369854" cy="147372"/>
              </a:xfrm>
            </p:grpSpPr>
            <p:sp>
              <p:nvSpPr>
                <p:cNvPr id="120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107886" y="4038471"/>
                  <a:ext cx="108000" cy="0"/>
                </a:xfrm>
                <a:prstGeom prst="lin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/>
                </a:p>
              </p:txBody>
            </p:sp>
            <p:sp>
              <p:nvSpPr>
                <p:cNvPr id="121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198618" y="3908855"/>
                  <a:ext cx="180000" cy="0"/>
                </a:xfrm>
                <a:prstGeom prst="lin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/>
                </a:p>
              </p:txBody>
            </p:sp>
            <p:sp>
              <p:nvSpPr>
                <p:cNvPr id="122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369740" y="4043977"/>
                  <a:ext cx="108000" cy="0"/>
                </a:xfrm>
                <a:prstGeom prst="lin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/>
                </a:p>
              </p:txBody>
            </p:sp>
            <p:sp>
              <p:nvSpPr>
                <p:cNvPr id="123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210895" y="3903349"/>
                  <a:ext cx="0" cy="144000"/>
                </a:xfrm>
                <a:prstGeom prst="lin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/>
                </a:p>
              </p:txBody>
            </p:sp>
            <p:sp>
              <p:nvSpPr>
                <p:cNvPr id="124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378618" y="3899977"/>
                  <a:ext cx="0" cy="144000"/>
                </a:xfrm>
                <a:prstGeom prst="lin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/>
                </a:p>
              </p:txBody>
            </p:sp>
          </p:grpSp>
          <p:sp>
            <p:nvSpPr>
              <p:cNvPr id="108" name="Rectangle 107"/>
              <p:cNvSpPr>
                <a:spLocks noChangeArrowheads="1"/>
              </p:cNvSpPr>
              <p:nvPr/>
            </p:nvSpPr>
            <p:spPr bwMode="auto">
              <a:xfrm>
                <a:off x="1733716" y="3108230"/>
                <a:ext cx="420256" cy="140298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/>
              </a:p>
            </p:txBody>
          </p:sp>
          <p:sp>
            <p:nvSpPr>
              <p:cNvPr id="109" name="Oval 4"/>
              <p:cNvSpPr>
                <a:spLocks noChangeArrowheads="1"/>
              </p:cNvSpPr>
              <p:nvPr/>
            </p:nvSpPr>
            <p:spPr bwMode="auto">
              <a:xfrm>
                <a:off x="2451144" y="3144773"/>
                <a:ext cx="65566" cy="68935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/>
              </a:p>
            </p:txBody>
          </p:sp>
          <p:grpSp>
            <p:nvGrpSpPr>
              <p:cNvPr id="110" name="Group 109"/>
              <p:cNvGrpSpPr/>
              <p:nvPr/>
            </p:nvGrpSpPr>
            <p:grpSpPr>
              <a:xfrm>
                <a:off x="2181972" y="3179009"/>
                <a:ext cx="246396" cy="550029"/>
                <a:chOff x="1881566" y="4042960"/>
                <a:chExt cx="439983" cy="1274753"/>
              </a:xfrm>
            </p:grpSpPr>
            <p:sp>
              <p:nvSpPr>
                <p:cNvPr id="114" name="Line 28"/>
                <p:cNvSpPr>
                  <a:spLocks noChangeShapeType="1"/>
                </p:cNvSpPr>
                <p:nvPr/>
              </p:nvSpPr>
              <p:spPr bwMode="auto">
                <a:xfrm>
                  <a:off x="2100266" y="4752061"/>
                  <a:ext cx="0" cy="565652"/>
                </a:xfrm>
                <a:prstGeom prst="lin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/>
                </a:p>
              </p:txBody>
            </p:sp>
            <p:sp>
              <p:nvSpPr>
                <p:cNvPr id="115" name="Line 28"/>
                <p:cNvSpPr>
                  <a:spLocks noChangeShapeType="1"/>
                </p:cNvSpPr>
                <p:nvPr/>
              </p:nvSpPr>
              <p:spPr bwMode="auto">
                <a:xfrm>
                  <a:off x="2100266" y="4752061"/>
                  <a:ext cx="0" cy="565652"/>
                </a:xfrm>
                <a:prstGeom prst="line">
                  <a:avLst/>
                </a:prstGeom>
                <a:solidFill>
                  <a:srgbClr val="FFFFFF"/>
                </a:solidFill>
                <a:ln w="19050">
                  <a:solidFill>
                    <a:schemeClr val="bg1">
                      <a:lumMod val="50000"/>
                    </a:schemeClr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/>
                </a:p>
              </p:txBody>
            </p:sp>
            <p:sp>
              <p:nvSpPr>
                <p:cNvPr id="116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1881566" y="4752061"/>
                  <a:ext cx="439122" cy="0"/>
                </a:xfrm>
                <a:prstGeom prst="line">
                  <a:avLst/>
                </a:prstGeom>
                <a:solidFill>
                  <a:srgbClr val="FFFFFF"/>
                </a:solidFill>
                <a:ln w="19050">
                  <a:solidFill>
                    <a:schemeClr val="bg1">
                      <a:lumMod val="50000"/>
                    </a:schemeClr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/>
                </a:p>
              </p:txBody>
            </p:sp>
            <p:sp>
              <p:nvSpPr>
                <p:cNvPr id="117" name="Line 31"/>
                <p:cNvSpPr>
                  <a:spLocks noChangeShapeType="1"/>
                </p:cNvSpPr>
                <p:nvPr/>
              </p:nvSpPr>
              <p:spPr bwMode="auto">
                <a:xfrm flipH="1">
                  <a:off x="1882427" y="4640467"/>
                  <a:ext cx="439122" cy="0"/>
                </a:xfrm>
                <a:prstGeom prst="line">
                  <a:avLst/>
                </a:prstGeom>
                <a:solidFill>
                  <a:srgbClr val="FFFFFF"/>
                </a:solidFill>
                <a:ln w="19050">
                  <a:solidFill>
                    <a:schemeClr val="bg1">
                      <a:lumMod val="50000"/>
                    </a:schemeClr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/>
                </a:p>
              </p:txBody>
            </p:sp>
            <p:sp>
              <p:nvSpPr>
                <p:cNvPr id="118" name="Line 27"/>
                <p:cNvSpPr>
                  <a:spLocks noChangeShapeType="1"/>
                </p:cNvSpPr>
                <p:nvPr/>
              </p:nvSpPr>
              <p:spPr bwMode="auto">
                <a:xfrm>
                  <a:off x="2100266" y="4042960"/>
                  <a:ext cx="0" cy="598368"/>
                </a:xfrm>
                <a:prstGeom prst="line">
                  <a:avLst/>
                </a:prstGeom>
                <a:solidFill>
                  <a:srgbClr val="FFFFFF"/>
                </a:solidFill>
                <a:ln w="19050">
                  <a:solidFill>
                    <a:schemeClr val="bg1">
                      <a:lumMod val="50000"/>
                    </a:schemeClr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/>
                </a:p>
              </p:txBody>
            </p:sp>
            <p:sp>
              <p:nvSpPr>
                <p:cNvPr id="119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2006773" y="5317713"/>
                  <a:ext cx="180000" cy="0"/>
                </a:xfrm>
                <a:prstGeom prst="line">
                  <a:avLst/>
                </a:prstGeom>
                <a:noFill/>
                <a:ln w="19050">
                  <a:solidFill>
                    <a:schemeClr val="bg1">
                      <a:lumMod val="50000"/>
                    </a:schemeClr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>
                    <a:latin typeface="+mn-lt"/>
                  </a:endParaRPr>
                </a:p>
              </p:txBody>
            </p:sp>
          </p:grpSp>
          <p:sp>
            <p:nvSpPr>
              <p:cNvPr id="111" name="Line 30"/>
              <p:cNvSpPr>
                <a:spLocks noChangeShapeType="1"/>
              </p:cNvSpPr>
              <p:nvPr/>
            </p:nvSpPr>
            <p:spPr bwMode="auto">
              <a:xfrm flipH="1">
                <a:off x="1539137" y="3729038"/>
                <a:ext cx="100802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>
                  <a:latin typeface="+mn-lt"/>
                </a:endParaRPr>
              </a:p>
            </p:txBody>
          </p:sp>
          <p:sp>
            <p:nvSpPr>
              <p:cNvPr id="112" name="Rectangle 111"/>
              <p:cNvSpPr>
                <a:spLocks noChangeArrowheads="1"/>
              </p:cNvSpPr>
              <p:nvPr/>
            </p:nvSpPr>
            <p:spPr bwMode="auto">
              <a:xfrm>
                <a:off x="3092732" y="3106492"/>
                <a:ext cx="420256" cy="140298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/>
              </a:p>
            </p:txBody>
          </p:sp>
          <p:sp>
            <p:nvSpPr>
              <p:cNvPr id="113" name="Text Box 33"/>
              <p:cNvSpPr txBox="1">
                <a:spLocks noChangeArrowheads="1"/>
              </p:cNvSpPr>
              <p:nvPr/>
            </p:nvSpPr>
            <p:spPr bwMode="auto">
              <a:xfrm>
                <a:off x="4279492" y="2909139"/>
                <a:ext cx="203516" cy="1764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60350" tIns="0" rIns="60350" bIns="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sv-SE" sz="1200" i="1" dirty="0">
                    <a:solidFill>
                      <a:srgbClr val="000000"/>
                    </a:solidFill>
                    <a:latin typeface="Calibri" pitchFamily="34" charset="0"/>
                    <a:cs typeface="Arial" pitchFamily="34" charset="0"/>
                  </a:rPr>
                  <a:t>C</a:t>
                </a:r>
                <a:endParaRPr lang="sv-SE" sz="1200" b="1" i="1" dirty="0">
                  <a:latin typeface="Symbol" panose="05050102010706020507" pitchFamily="18" charset="2"/>
                </a:endParaRPr>
              </a:p>
            </p:txBody>
          </p:sp>
        </p:grpSp>
      </p:grpSp>
      <p:grpSp>
        <p:nvGrpSpPr>
          <p:cNvPr id="17" name="Group 16"/>
          <p:cNvGrpSpPr/>
          <p:nvPr/>
        </p:nvGrpSpPr>
        <p:grpSpPr>
          <a:xfrm>
            <a:off x="1489744" y="4475163"/>
            <a:ext cx="6926513" cy="665162"/>
            <a:chOff x="392054" y="4475163"/>
            <a:chExt cx="6926513" cy="665162"/>
          </a:xfrm>
        </p:grpSpPr>
        <p:graphicFrame>
          <p:nvGraphicFramePr>
            <p:cNvPr id="34" name="Object 3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47512205"/>
                </p:ext>
              </p:extLst>
            </p:nvPr>
          </p:nvGraphicFramePr>
          <p:xfrm>
            <a:off x="3526030" y="4475163"/>
            <a:ext cx="3792537" cy="6651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50" name="Equation" r:id="rId3" imgW="2743200" imgH="482400" progId="Equation.DSMT4">
                    <p:embed/>
                  </p:oleObj>
                </mc:Choice>
                <mc:Fallback>
                  <p:oleObj name="Equation" r:id="rId3" imgW="2743200" imgH="482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6030" y="4475163"/>
                          <a:ext cx="3792537" cy="66516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4" name="Rectangle 143"/>
            <p:cNvSpPr/>
            <p:nvPr/>
          </p:nvSpPr>
          <p:spPr>
            <a:xfrm>
              <a:off x="392054" y="4607479"/>
              <a:ext cx="30039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+mn-lt"/>
                </a:rPr>
                <a:t>Normalized delay </a:t>
              </a:r>
              <a:r>
                <a:rPr lang="en-US" i="1" dirty="0">
                  <a:solidFill>
                    <a:srgbClr val="000000"/>
                  </a:solidFill>
                  <a:latin typeface="+mn-lt"/>
                </a:rPr>
                <a:t>m</a:t>
              </a:r>
              <a:r>
                <a:rPr lang="en-US" dirty="0">
                  <a:solidFill>
                    <a:srgbClr val="000000"/>
                  </a:solidFill>
                  <a:latin typeface="+mn-lt"/>
                </a:rPr>
                <a:t> segments</a:t>
              </a:r>
              <a:endParaRPr lang="sv-SE" dirty="0">
                <a:latin typeface="+mn-lt"/>
              </a:endParaRPr>
            </a:p>
          </p:txBody>
        </p:sp>
      </p:grpSp>
      <p:grpSp>
        <p:nvGrpSpPr>
          <p:cNvPr id="148" name="Group 68">
            <a:extLst>
              <a:ext uri="{FF2B5EF4-FFF2-40B4-BE49-F238E27FC236}">
                <a16:creationId xmlns:a16="http://schemas.microsoft.com/office/drawing/2014/main" id="{8F551370-0AEF-4A69-9266-D7AE2A304A69}"/>
              </a:ext>
            </a:extLst>
          </p:cNvPr>
          <p:cNvGrpSpPr/>
          <p:nvPr/>
        </p:nvGrpSpPr>
        <p:grpSpPr>
          <a:xfrm>
            <a:off x="1495264" y="5119910"/>
            <a:ext cx="4612546" cy="630237"/>
            <a:chOff x="1762061" y="5722673"/>
            <a:chExt cx="4612546" cy="630237"/>
          </a:xfrm>
        </p:grpSpPr>
        <p:graphicFrame>
          <p:nvGraphicFramePr>
            <p:cNvPr id="149" name="Object 59">
              <a:extLst>
                <a:ext uri="{FF2B5EF4-FFF2-40B4-BE49-F238E27FC236}">
                  <a16:creationId xmlns:a16="http://schemas.microsoft.com/office/drawing/2014/main" id="{35A73A31-B023-4917-971A-1F9DBF03EC4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36264328"/>
                </p:ext>
              </p:extLst>
            </p:nvPr>
          </p:nvGraphicFramePr>
          <p:xfrm>
            <a:off x="3531394" y="5722673"/>
            <a:ext cx="2843213" cy="630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51" name="Equation" r:id="rId5" imgW="2057400" imgH="457200" progId="Equation.DSMT4">
                    <p:embed/>
                  </p:oleObj>
                </mc:Choice>
                <mc:Fallback>
                  <p:oleObj name="Equation" r:id="rId5" imgW="2057400" imgH="457200" progId="Equation.DSMT4">
                    <p:embed/>
                    <p:pic>
                      <p:nvPicPr>
                        <p:cNvPr id="60" name="Object 5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31394" y="5722673"/>
                          <a:ext cx="2843213" cy="6302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0" name="Rectangle 65">
              <a:extLst>
                <a:ext uri="{FF2B5EF4-FFF2-40B4-BE49-F238E27FC236}">
                  <a16:creationId xmlns:a16="http://schemas.microsoft.com/office/drawing/2014/main" id="{7BB536E9-3B47-4B06-8D18-72A04F85B5B6}"/>
                </a:ext>
              </a:extLst>
            </p:cNvPr>
            <p:cNvSpPr/>
            <p:nvPr/>
          </p:nvSpPr>
          <p:spPr>
            <a:xfrm>
              <a:off x="1762061" y="5818213"/>
              <a:ext cx="154241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+mn-lt"/>
                </a:rPr>
                <a:t>Find minimum</a:t>
              </a:r>
              <a:endParaRPr lang="sv-SE" dirty="0">
                <a:latin typeface="+mn-lt"/>
              </a:endParaRPr>
            </a:p>
          </p:txBody>
        </p:sp>
      </p:grpSp>
      <p:grpSp>
        <p:nvGrpSpPr>
          <p:cNvPr id="151" name="Grupp 150">
            <a:extLst>
              <a:ext uri="{FF2B5EF4-FFF2-40B4-BE49-F238E27FC236}">
                <a16:creationId xmlns:a16="http://schemas.microsoft.com/office/drawing/2014/main" id="{32657605-50A8-4767-80A9-EE6D03DFA258}"/>
              </a:ext>
            </a:extLst>
          </p:cNvPr>
          <p:cNvGrpSpPr/>
          <p:nvPr/>
        </p:nvGrpSpPr>
        <p:grpSpPr>
          <a:xfrm>
            <a:off x="4623720" y="4493394"/>
            <a:ext cx="4201515" cy="628827"/>
            <a:chOff x="5287542" y="4527030"/>
            <a:chExt cx="4201515" cy="628827"/>
          </a:xfrm>
        </p:grpSpPr>
        <p:sp>
          <p:nvSpPr>
            <p:cNvPr id="152" name="Rektangel 151">
              <a:extLst>
                <a:ext uri="{FF2B5EF4-FFF2-40B4-BE49-F238E27FC236}">
                  <a16:creationId xmlns:a16="http://schemas.microsoft.com/office/drawing/2014/main" id="{465BBF1C-8836-454E-9ABA-42744DA299ED}"/>
                </a:ext>
              </a:extLst>
            </p:cNvPr>
            <p:cNvSpPr/>
            <p:nvPr/>
          </p:nvSpPr>
          <p:spPr>
            <a:xfrm>
              <a:off x="5287542" y="4527030"/>
              <a:ext cx="4201515" cy="6175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aphicFrame>
          <p:nvGraphicFramePr>
            <p:cNvPr id="153" name="Object 33">
              <a:extLst>
                <a:ext uri="{FF2B5EF4-FFF2-40B4-BE49-F238E27FC236}">
                  <a16:creationId xmlns:a16="http://schemas.microsoft.com/office/drawing/2014/main" id="{B62C0A26-56ED-4276-8FDC-2E911D68403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65530521"/>
                </p:ext>
              </p:extLst>
            </p:nvPr>
          </p:nvGraphicFramePr>
          <p:xfrm>
            <a:off x="5289567" y="4560545"/>
            <a:ext cx="3631144" cy="595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52" name="Equation" r:id="rId7" imgW="2197080" imgH="431640" progId="Equation.DSMT4">
                    <p:embed/>
                  </p:oleObj>
                </mc:Choice>
                <mc:Fallback>
                  <p:oleObj name="Equation" r:id="rId7" imgW="2197080" imgH="431640" progId="Equation.DSMT4">
                    <p:embed/>
                    <p:pic>
                      <p:nvPicPr>
                        <p:cNvPr id="6" name="Object 33">
                          <a:extLst>
                            <a:ext uri="{FF2B5EF4-FFF2-40B4-BE49-F238E27FC236}">
                              <a16:creationId xmlns:a16="http://schemas.microsoft.com/office/drawing/2014/main" id="{7467591B-8DF3-48F7-9F05-63CF888BA07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89567" y="4560545"/>
                          <a:ext cx="3631144" cy="5953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5" name="Grupp 24">
            <a:extLst>
              <a:ext uri="{FF2B5EF4-FFF2-40B4-BE49-F238E27FC236}">
                <a16:creationId xmlns:a16="http://schemas.microsoft.com/office/drawing/2014/main" id="{F3605102-2E6D-439D-BD20-C186EFB05224}"/>
              </a:ext>
            </a:extLst>
          </p:cNvPr>
          <p:cNvGrpSpPr/>
          <p:nvPr/>
        </p:nvGrpSpPr>
        <p:grpSpPr>
          <a:xfrm>
            <a:off x="1503563" y="5700713"/>
            <a:ext cx="7161352" cy="682625"/>
            <a:chOff x="1466619" y="5700713"/>
            <a:chExt cx="7161352" cy="682625"/>
          </a:xfrm>
        </p:grpSpPr>
        <p:sp>
          <p:nvSpPr>
            <p:cNvPr id="32" name="Rectangle 31"/>
            <p:cNvSpPr/>
            <p:nvPr/>
          </p:nvSpPr>
          <p:spPr>
            <a:xfrm>
              <a:off x="1466619" y="5796971"/>
              <a:ext cx="459079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dirty="0" err="1">
                  <a:solidFill>
                    <a:srgbClr val="000000"/>
                  </a:solidFill>
                </a:rPr>
                <a:t>Find</a:t>
              </a:r>
              <a:r>
                <a:rPr lang="sv-SE" dirty="0">
                  <a:solidFill>
                    <a:srgbClr val="000000"/>
                  </a:solidFill>
                </a:rPr>
                <a:t> m</a:t>
              </a:r>
              <a:r>
                <a:rPr lang="sv-SE" dirty="0">
                  <a:solidFill>
                    <a:srgbClr val="000000"/>
                  </a:solidFill>
                  <a:latin typeface="+mn-lt"/>
                </a:rPr>
                <a:t>inimum</a:t>
              </a:r>
            </a:p>
          </p:txBody>
        </p:sp>
        <p:graphicFrame>
          <p:nvGraphicFramePr>
            <p:cNvPr id="155" name="Object 33">
              <a:extLst>
                <a:ext uri="{FF2B5EF4-FFF2-40B4-BE49-F238E27FC236}">
                  <a16:creationId xmlns:a16="http://schemas.microsoft.com/office/drawing/2014/main" id="{51511648-4E78-4F86-B328-14762FE0784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54727914"/>
                </p:ext>
              </p:extLst>
            </p:nvPr>
          </p:nvGraphicFramePr>
          <p:xfrm>
            <a:off x="2962184" y="5700713"/>
            <a:ext cx="5665787" cy="682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53" name="Equation" r:id="rId9" imgW="3429000" imgH="495000" progId="Equation.DSMT4">
                    <p:embed/>
                  </p:oleObj>
                </mc:Choice>
                <mc:Fallback>
                  <p:oleObj name="Equation" r:id="rId9" imgW="3429000" imgH="495000" progId="Equation.DSMT4">
                    <p:embed/>
                    <p:pic>
                      <p:nvPicPr>
                        <p:cNvPr id="153" name="Object 33">
                          <a:extLst>
                            <a:ext uri="{FF2B5EF4-FFF2-40B4-BE49-F238E27FC236}">
                              <a16:creationId xmlns:a16="http://schemas.microsoft.com/office/drawing/2014/main" id="{B62C0A26-56ED-4276-8FDC-2E911D68403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62184" y="5700713"/>
                          <a:ext cx="5665787" cy="6826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019331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rupp 86">
            <a:extLst>
              <a:ext uri="{FF2B5EF4-FFF2-40B4-BE49-F238E27FC236}">
                <a16:creationId xmlns:a16="http://schemas.microsoft.com/office/drawing/2014/main" id="{932DF907-4101-4530-8469-8EA3909DCBA1}"/>
              </a:ext>
            </a:extLst>
          </p:cNvPr>
          <p:cNvGrpSpPr/>
          <p:nvPr/>
        </p:nvGrpSpPr>
        <p:grpSpPr>
          <a:xfrm>
            <a:off x="361189" y="3034578"/>
            <a:ext cx="9187155" cy="3206774"/>
            <a:chOff x="361189" y="3034578"/>
            <a:chExt cx="9187155" cy="3206774"/>
          </a:xfrm>
        </p:grpSpPr>
        <p:pic>
          <p:nvPicPr>
            <p:cNvPr id="25" name="Bildobjekt 24">
              <a:extLst>
                <a:ext uri="{FF2B5EF4-FFF2-40B4-BE49-F238E27FC236}">
                  <a16:creationId xmlns:a16="http://schemas.microsoft.com/office/drawing/2014/main" id="{72AACF95-7225-4BE3-9F74-A90D9229807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61189" y="3034578"/>
              <a:ext cx="4590686" cy="3206774"/>
            </a:xfrm>
            <a:prstGeom prst="rect">
              <a:avLst/>
            </a:prstGeom>
          </p:spPr>
        </p:pic>
        <p:pic>
          <p:nvPicPr>
            <p:cNvPr id="51" name="Bildobjekt 50">
              <a:extLst>
                <a:ext uri="{FF2B5EF4-FFF2-40B4-BE49-F238E27FC236}">
                  <a16:creationId xmlns:a16="http://schemas.microsoft.com/office/drawing/2014/main" id="{AE5248A0-8A77-4EA9-8C92-6581942B8D9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951562" y="3034578"/>
              <a:ext cx="4596782" cy="3206774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Repeater insertion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  <a:endParaRPr lang="sv-S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13</a:t>
            </a:r>
          </a:p>
        </p:txBody>
      </p:sp>
      <p:grpSp>
        <p:nvGrpSpPr>
          <p:cNvPr id="142" name="Group 141"/>
          <p:cNvGrpSpPr/>
          <p:nvPr/>
        </p:nvGrpSpPr>
        <p:grpSpPr>
          <a:xfrm>
            <a:off x="730528" y="1597533"/>
            <a:ext cx="8444944" cy="1275082"/>
            <a:chOff x="827940" y="1597533"/>
            <a:chExt cx="8444944" cy="1275082"/>
          </a:xfrm>
        </p:grpSpPr>
        <p:sp>
          <p:nvSpPr>
            <p:cNvPr id="7" name="Line 10"/>
            <p:cNvSpPr>
              <a:spLocks noChangeAspect="1" noChangeShapeType="1"/>
            </p:cNvSpPr>
            <p:nvPr/>
          </p:nvSpPr>
          <p:spPr bwMode="auto">
            <a:xfrm>
              <a:off x="827940" y="2256921"/>
              <a:ext cx="844494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8" name="Freeform 16"/>
            <p:cNvSpPr>
              <a:spLocks noChangeAspect="1"/>
            </p:cNvSpPr>
            <p:nvPr/>
          </p:nvSpPr>
          <p:spPr bwMode="auto">
            <a:xfrm>
              <a:off x="8067956" y="1880683"/>
              <a:ext cx="625475" cy="7826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99"/>
                </a:cxn>
                <a:cxn ang="0">
                  <a:pos x="399" y="240"/>
                </a:cxn>
                <a:cxn ang="0">
                  <a:pos x="0" y="0"/>
                </a:cxn>
              </a:cxnLst>
              <a:rect l="0" t="0" r="r" b="b"/>
              <a:pathLst>
                <a:path w="399" h="499">
                  <a:moveTo>
                    <a:pt x="0" y="0"/>
                  </a:moveTo>
                  <a:lnTo>
                    <a:pt x="0" y="499"/>
                  </a:lnTo>
                  <a:lnTo>
                    <a:pt x="399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905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lIns="18000" anchor="ctr" anchorCtr="0"/>
            <a:lstStyle/>
            <a:p>
              <a:r>
                <a:rPr lang="en-US" dirty="0">
                  <a:latin typeface="+mn-lt"/>
                </a:rPr>
                <a:t>X120</a:t>
              </a:r>
            </a:p>
          </p:txBody>
        </p:sp>
        <p:sp>
          <p:nvSpPr>
            <p:cNvPr id="9" name="Oval 18"/>
            <p:cNvSpPr>
              <a:spLocks noChangeAspect="1" noChangeArrowheads="1"/>
            </p:cNvSpPr>
            <p:nvPr/>
          </p:nvSpPr>
          <p:spPr bwMode="auto">
            <a:xfrm>
              <a:off x="8709306" y="2166433"/>
              <a:ext cx="176212" cy="17938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827941" y="1597533"/>
              <a:ext cx="1656281" cy="286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+mn-lt"/>
                </a:rPr>
                <a:t>driver inverter </a:t>
              </a:r>
              <a:endParaRPr lang="en-US" dirty="0">
                <a:latin typeface="+mn-lt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7252869" y="1597533"/>
              <a:ext cx="2020015" cy="286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+mn-lt"/>
                </a:rPr>
                <a:t>receiver inverter </a:t>
              </a:r>
              <a:endParaRPr lang="en-US" dirty="0">
                <a:latin typeface="+mn-lt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1093720" y="1882271"/>
              <a:ext cx="2406951" cy="990177"/>
              <a:chOff x="985779" y="3668738"/>
              <a:chExt cx="2406951" cy="990177"/>
            </a:xfrm>
          </p:grpSpPr>
          <p:grpSp>
            <p:nvGrpSpPr>
              <p:cNvPr id="24" name="Group 23"/>
              <p:cNvGrpSpPr/>
              <p:nvPr/>
            </p:nvGrpSpPr>
            <p:grpSpPr>
              <a:xfrm>
                <a:off x="2685167" y="4257090"/>
                <a:ext cx="682894" cy="401825"/>
                <a:chOff x="4309841" y="4257090"/>
                <a:chExt cx="682894" cy="401825"/>
              </a:xfrm>
            </p:grpSpPr>
            <p:sp>
              <p:nvSpPr>
                <p:cNvPr id="29" name="Line 12"/>
                <p:cNvSpPr>
                  <a:spLocks noChangeAspect="1" noChangeShapeType="1"/>
                </p:cNvSpPr>
                <p:nvPr/>
              </p:nvSpPr>
              <p:spPr bwMode="auto">
                <a:xfrm>
                  <a:off x="4430785" y="4658915"/>
                  <a:ext cx="441007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0" name="Line 13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4651288" y="4263409"/>
                  <a:ext cx="0" cy="38512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1" name="Line 14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4309841" y="4257090"/>
                  <a:ext cx="682894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+mn-lt"/>
                  </a:endParaRPr>
                </a:p>
              </p:txBody>
            </p:sp>
          </p:grpSp>
          <p:sp>
            <p:nvSpPr>
              <p:cNvPr id="26" name="Rectangle 25"/>
              <p:cNvSpPr>
                <a:spLocks noChangeArrowheads="1"/>
              </p:cNvSpPr>
              <p:nvPr/>
            </p:nvSpPr>
            <p:spPr bwMode="auto">
              <a:xfrm>
                <a:off x="2642290" y="3913468"/>
                <a:ext cx="750440" cy="250526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27" name="Freeform 15"/>
              <p:cNvSpPr>
                <a:spLocks noChangeAspect="1"/>
              </p:cNvSpPr>
              <p:nvPr/>
            </p:nvSpPr>
            <p:spPr bwMode="auto">
              <a:xfrm>
                <a:off x="985779" y="3668738"/>
                <a:ext cx="625475" cy="77946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98"/>
                  </a:cxn>
                  <a:cxn ang="0">
                    <a:pos x="399" y="239"/>
                  </a:cxn>
                  <a:cxn ang="0">
                    <a:pos x="0" y="0"/>
                  </a:cxn>
                </a:cxnLst>
                <a:rect l="0" t="0" r="r" b="b"/>
                <a:pathLst>
                  <a:path w="399" h="498">
                    <a:moveTo>
                      <a:pt x="0" y="0"/>
                    </a:moveTo>
                    <a:lnTo>
                      <a:pt x="0" y="498"/>
                    </a:lnTo>
                    <a:lnTo>
                      <a:pt x="399" y="23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9050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lIns="18000" anchor="ctr" anchorCtr="0"/>
              <a:lstStyle/>
              <a:p>
                <a:r>
                  <a:rPr lang="en-US" dirty="0">
                    <a:latin typeface="+mn-lt"/>
                  </a:rPr>
                  <a:t>X120</a:t>
                </a:r>
              </a:p>
            </p:txBody>
          </p:sp>
          <p:sp>
            <p:nvSpPr>
              <p:cNvPr id="28" name="Oval 17"/>
              <p:cNvSpPr>
                <a:spLocks noChangeAspect="1" noChangeArrowheads="1"/>
              </p:cNvSpPr>
              <p:nvPr/>
            </p:nvSpPr>
            <p:spPr bwMode="auto">
              <a:xfrm>
                <a:off x="1619192" y="3952900"/>
                <a:ext cx="177800" cy="179388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6632398" y="2470790"/>
              <a:ext cx="682894" cy="401825"/>
              <a:chOff x="4309841" y="4257090"/>
              <a:chExt cx="682894" cy="401825"/>
            </a:xfrm>
          </p:grpSpPr>
          <p:sp>
            <p:nvSpPr>
              <p:cNvPr id="21" name="Line 12"/>
              <p:cNvSpPr>
                <a:spLocks noChangeAspect="1" noChangeShapeType="1"/>
              </p:cNvSpPr>
              <p:nvPr/>
            </p:nvSpPr>
            <p:spPr bwMode="auto">
              <a:xfrm>
                <a:off x="4430785" y="4658915"/>
                <a:ext cx="441007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2" name="Line 13"/>
              <p:cNvSpPr>
                <a:spLocks noChangeAspect="1" noChangeShapeType="1"/>
              </p:cNvSpPr>
              <p:nvPr/>
            </p:nvSpPr>
            <p:spPr bwMode="auto">
              <a:xfrm flipV="1">
                <a:off x="4651288" y="4263409"/>
                <a:ext cx="0" cy="38512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3" name="Line 14"/>
              <p:cNvSpPr>
                <a:spLocks noChangeAspect="1" noChangeShapeType="1"/>
              </p:cNvSpPr>
              <p:nvPr/>
            </p:nvSpPr>
            <p:spPr bwMode="auto">
              <a:xfrm flipH="1">
                <a:off x="4309841" y="4257090"/>
                <a:ext cx="682894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</p:grp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6589521" y="2127168"/>
              <a:ext cx="750440" cy="250526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19" name="Freeform 15"/>
            <p:cNvSpPr>
              <a:spLocks noChangeAspect="1"/>
            </p:cNvSpPr>
            <p:nvPr/>
          </p:nvSpPr>
          <p:spPr bwMode="auto">
            <a:xfrm>
              <a:off x="4763670" y="1882438"/>
              <a:ext cx="625475" cy="77946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98"/>
                </a:cxn>
                <a:cxn ang="0">
                  <a:pos x="399" y="239"/>
                </a:cxn>
                <a:cxn ang="0">
                  <a:pos x="0" y="0"/>
                </a:cxn>
              </a:cxnLst>
              <a:rect l="0" t="0" r="r" b="b"/>
              <a:pathLst>
                <a:path w="399" h="498">
                  <a:moveTo>
                    <a:pt x="0" y="0"/>
                  </a:moveTo>
                  <a:lnTo>
                    <a:pt x="0" y="498"/>
                  </a:lnTo>
                  <a:lnTo>
                    <a:pt x="399" y="2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905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lIns="18000" anchor="ctr" anchorCtr="0"/>
            <a:lstStyle/>
            <a:p>
              <a:r>
                <a:rPr lang="en-US" dirty="0">
                  <a:latin typeface="+mn-lt"/>
                </a:rPr>
                <a:t>X120</a:t>
              </a:r>
            </a:p>
          </p:txBody>
        </p:sp>
        <p:sp>
          <p:nvSpPr>
            <p:cNvPr id="20" name="Oval 17"/>
            <p:cNvSpPr>
              <a:spLocks noChangeAspect="1" noChangeArrowheads="1"/>
            </p:cNvSpPr>
            <p:nvPr/>
          </p:nvSpPr>
          <p:spPr bwMode="auto">
            <a:xfrm>
              <a:off x="5397083" y="2166600"/>
              <a:ext cx="177800" cy="17938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4" name="Rectangle 8"/>
            <p:cNvSpPr>
              <a:spLocks noChangeArrowheads="1"/>
            </p:cNvSpPr>
            <p:nvPr/>
          </p:nvSpPr>
          <p:spPr bwMode="auto">
            <a:xfrm>
              <a:off x="2297310" y="1820076"/>
              <a:ext cx="1656281" cy="286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/>
              <a:r>
                <a:rPr lang="en-US" i="1" dirty="0" err="1">
                  <a:solidFill>
                    <a:srgbClr val="000000"/>
                  </a:solidFill>
                  <a:latin typeface="+mn-lt"/>
                </a:rPr>
                <a:t>R</a:t>
              </a:r>
              <a:r>
                <a:rPr lang="en-US" i="1" baseline="-25000" dirty="0" err="1">
                  <a:solidFill>
                    <a:srgbClr val="000000"/>
                  </a:solidFill>
                </a:rPr>
                <a:t>w</a:t>
              </a:r>
              <a:r>
                <a:rPr lang="en-US" dirty="0">
                  <a:solidFill>
                    <a:srgbClr val="000000"/>
                  </a:solidFill>
                  <a:latin typeface="+mn-lt"/>
                </a:rPr>
                <a:t>/</a:t>
              </a:r>
              <a:r>
                <a:rPr lang="en-US" i="1" dirty="0">
                  <a:solidFill>
                    <a:srgbClr val="000000"/>
                  </a:solidFill>
                  <a:latin typeface="+mn-lt"/>
                </a:rPr>
                <a:t>m</a:t>
              </a:r>
              <a:r>
                <a:rPr lang="en-US" dirty="0">
                  <a:solidFill>
                    <a:srgbClr val="000000"/>
                  </a:solidFill>
                  <a:latin typeface="+mn-lt"/>
                </a:rPr>
                <a:t>, </a:t>
              </a:r>
              <a:r>
                <a:rPr lang="en-US" i="1" dirty="0" err="1">
                  <a:solidFill>
                    <a:srgbClr val="000000"/>
                  </a:solidFill>
                  <a:latin typeface="+mn-lt"/>
                </a:rPr>
                <a:t>C</a:t>
              </a:r>
              <a:r>
                <a:rPr lang="en-US" i="1" baseline="-25000" dirty="0" err="1">
                  <a:solidFill>
                    <a:srgbClr val="000000"/>
                  </a:solidFill>
                  <a:latin typeface="+mn-lt"/>
                </a:rPr>
                <a:t>w</a:t>
              </a:r>
              <a:r>
                <a:rPr lang="en-US" dirty="0">
                  <a:solidFill>
                    <a:srgbClr val="000000"/>
                  </a:solidFill>
                  <a:latin typeface="+mn-lt"/>
                </a:rPr>
                <a:t>/</a:t>
              </a:r>
              <a:r>
                <a:rPr lang="en-US" i="1" dirty="0">
                  <a:solidFill>
                    <a:srgbClr val="000000"/>
                  </a:solidFill>
                  <a:latin typeface="+mn-lt"/>
                </a:rPr>
                <a:t>m</a:t>
              </a:r>
              <a:endParaRPr lang="en-US" i="1" dirty="0">
                <a:latin typeface="+mn-lt"/>
              </a:endParaRPr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6145704" y="1820076"/>
              <a:ext cx="1656281" cy="286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/>
              <a:r>
                <a:rPr lang="en-US" i="1" dirty="0" err="1">
                  <a:solidFill>
                    <a:srgbClr val="000000"/>
                  </a:solidFill>
                </a:rPr>
                <a:t>R</a:t>
              </a:r>
              <a:r>
                <a:rPr lang="en-US" i="1" baseline="-25000" dirty="0" err="1">
                  <a:solidFill>
                    <a:srgbClr val="000000"/>
                  </a:solidFill>
                </a:rPr>
                <a:t>w</a:t>
              </a:r>
              <a:r>
                <a:rPr lang="en-US" dirty="0">
                  <a:solidFill>
                    <a:srgbClr val="000000"/>
                  </a:solidFill>
                </a:rPr>
                <a:t>/</a:t>
              </a:r>
              <a:r>
                <a:rPr lang="en-US" i="1" dirty="0">
                  <a:solidFill>
                    <a:srgbClr val="000000"/>
                  </a:solidFill>
                </a:rPr>
                <a:t>m</a:t>
              </a:r>
              <a:r>
                <a:rPr lang="en-US" dirty="0">
                  <a:solidFill>
                    <a:srgbClr val="000000"/>
                  </a:solidFill>
                </a:rPr>
                <a:t>, </a:t>
              </a:r>
              <a:r>
                <a:rPr lang="en-US" i="1" dirty="0" err="1">
                  <a:solidFill>
                    <a:srgbClr val="000000"/>
                  </a:solidFill>
                </a:rPr>
                <a:t>C</a:t>
              </a:r>
              <a:r>
                <a:rPr lang="en-US" i="1" baseline="-25000" dirty="0" err="1">
                  <a:solidFill>
                    <a:srgbClr val="000000"/>
                  </a:solidFill>
                </a:rPr>
                <a:t>w</a:t>
              </a:r>
              <a:r>
                <a:rPr lang="en-US" dirty="0">
                  <a:solidFill>
                    <a:srgbClr val="000000"/>
                  </a:solidFill>
                </a:rPr>
                <a:t>/</a:t>
              </a:r>
              <a:r>
                <a:rPr lang="en-US" i="1" dirty="0">
                  <a:solidFill>
                    <a:srgbClr val="000000"/>
                  </a:solidFill>
                </a:rPr>
                <a:t>m</a:t>
              </a:r>
              <a:endParaRPr lang="en-US" i="1" dirty="0"/>
            </a:p>
          </p:txBody>
        </p:sp>
      </p:grpSp>
      <p:cxnSp>
        <p:nvCxnSpPr>
          <p:cNvPr id="38" name="Rak koppling 37">
            <a:extLst>
              <a:ext uri="{FF2B5EF4-FFF2-40B4-BE49-F238E27FC236}">
                <a16:creationId xmlns:a16="http://schemas.microsoft.com/office/drawing/2014/main" id="{95539EB6-4C24-48FE-BE37-2C6CC6485B65}"/>
              </a:ext>
            </a:extLst>
          </p:cNvPr>
          <p:cNvCxnSpPr/>
          <p:nvPr/>
        </p:nvCxnSpPr>
        <p:spPr>
          <a:xfrm>
            <a:off x="172528" y="4804912"/>
            <a:ext cx="955806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Rectangle 31">
            <a:extLst>
              <a:ext uri="{FF2B5EF4-FFF2-40B4-BE49-F238E27FC236}">
                <a16:creationId xmlns:a16="http://schemas.microsoft.com/office/drawing/2014/main" id="{0EE00E1C-8D5A-487E-B8E1-7F10A77CC6C7}"/>
              </a:ext>
            </a:extLst>
          </p:cNvPr>
          <p:cNvSpPr/>
          <p:nvPr/>
        </p:nvSpPr>
        <p:spPr>
          <a:xfrm>
            <a:off x="2003709" y="3084258"/>
            <a:ext cx="5898582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sv-SE" dirty="0">
                <a:solidFill>
                  <a:srgbClr val="000000"/>
                </a:solidFill>
                <a:latin typeface="+mn-lt"/>
              </a:rPr>
              <a:t>Minimum </a:t>
            </a:r>
            <a:r>
              <a:rPr lang="sv-SE" dirty="0" err="1">
                <a:solidFill>
                  <a:srgbClr val="000000"/>
                </a:solidFill>
                <a:latin typeface="+mn-lt"/>
              </a:rPr>
              <a:t>delay</a:t>
            </a:r>
            <a:r>
              <a:rPr lang="sv-SE" dirty="0">
                <a:solidFill>
                  <a:srgbClr val="000000"/>
                </a:solidFill>
                <a:latin typeface="+mn-lt"/>
              </a:rPr>
              <a:t> </a:t>
            </a:r>
            <a:r>
              <a:rPr lang="sv-SE" dirty="0" err="1">
                <a:solidFill>
                  <a:srgbClr val="000000"/>
                </a:solidFill>
                <a:latin typeface="+mn-lt"/>
              </a:rPr>
              <a:t>when</a:t>
            </a:r>
            <a:r>
              <a:rPr lang="sv-SE" dirty="0">
                <a:solidFill>
                  <a:srgbClr val="000000"/>
                </a:solidFill>
                <a:latin typeface="+mn-lt"/>
              </a:rPr>
              <a:t> all </a:t>
            </a:r>
            <a:r>
              <a:rPr lang="sv-SE" dirty="0" err="1">
                <a:solidFill>
                  <a:srgbClr val="000000"/>
                </a:solidFill>
                <a:latin typeface="+mn-lt"/>
              </a:rPr>
              <a:t>four</a:t>
            </a:r>
            <a:r>
              <a:rPr lang="sv-SE" dirty="0">
                <a:solidFill>
                  <a:srgbClr val="000000"/>
                </a:solidFill>
                <a:latin typeface="+mn-lt"/>
              </a:rPr>
              <a:t> </a:t>
            </a:r>
            <a:r>
              <a:rPr lang="sv-SE" dirty="0" err="1">
                <a:solidFill>
                  <a:srgbClr val="000000"/>
                </a:solidFill>
                <a:latin typeface="+mn-lt"/>
              </a:rPr>
              <a:t>delay</a:t>
            </a:r>
            <a:r>
              <a:rPr lang="sv-SE" dirty="0">
                <a:solidFill>
                  <a:srgbClr val="000000"/>
                </a:solidFill>
                <a:latin typeface="+mn-lt"/>
              </a:rPr>
              <a:t> terms </a:t>
            </a:r>
            <a:r>
              <a:rPr lang="sv-SE" dirty="0" err="1">
                <a:solidFill>
                  <a:srgbClr val="000000"/>
                </a:solidFill>
                <a:latin typeface="+mn-lt"/>
              </a:rPr>
              <a:t>are</a:t>
            </a:r>
            <a:r>
              <a:rPr lang="sv-SE" dirty="0">
                <a:solidFill>
                  <a:srgbClr val="000000"/>
                </a:solidFill>
                <a:latin typeface="+mn-lt"/>
              </a:rPr>
              <a:t> </a:t>
            </a:r>
            <a:r>
              <a:rPr lang="sv-SE" dirty="0" err="1">
                <a:solidFill>
                  <a:srgbClr val="000000"/>
                </a:solidFill>
                <a:latin typeface="+mn-lt"/>
              </a:rPr>
              <a:t>equal</a:t>
            </a:r>
            <a:r>
              <a:rPr lang="sv-SE" dirty="0">
                <a:solidFill>
                  <a:srgbClr val="000000"/>
                </a:solidFill>
                <a:latin typeface="+mn-lt"/>
              </a:rPr>
              <a:t>! Minimum </a:t>
            </a:r>
            <a:r>
              <a:rPr lang="sv-SE" dirty="0" err="1">
                <a:solidFill>
                  <a:srgbClr val="000000"/>
                </a:solidFill>
                <a:latin typeface="+mn-lt"/>
              </a:rPr>
              <a:t>normalized</a:t>
            </a:r>
            <a:r>
              <a:rPr lang="sv-SE" dirty="0">
                <a:solidFill>
                  <a:srgbClr val="000000"/>
                </a:solidFill>
                <a:latin typeface="+mn-lt"/>
              </a:rPr>
              <a:t> delay is </a:t>
            </a:r>
            <a:r>
              <a:rPr lang="sv-SE" i="1" dirty="0">
                <a:solidFill>
                  <a:srgbClr val="000000"/>
                </a:solidFill>
                <a:latin typeface="+mn-lt"/>
              </a:rPr>
              <a:t>d</a:t>
            </a:r>
            <a:r>
              <a:rPr lang="sv-SE" dirty="0">
                <a:solidFill>
                  <a:srgbClr val="000000"/>
                </a:solidFill>
                <a:latin typeface="+mn-lt"/>
              </a:rPr>
              <a:t>=4√</a:t>
            </a:r>
            <a:r>
              <a:rPr lang="sv-SE" i="1" dirty="0">
                <a:solidFill>
                  <a:srgbClr val="000000"/>
                </a:solidFill>
                <a:latin typeface="+mn-lt"/>
              </a:rPr>
              <a:t>W</a:t>
            </a:r>
            <a:r>
              <a:rPr lang="sv-SE" i="1" baseline="-25000" dirty="0">
                <a:solidFill>
                  <a:srgbClr val="000000"/>
                </a:solidFill>
                <a:latin typeface="+mn-lt"/>
              </a:rPr>
              <a:t>E</a:t>
            </a:r>
            <a:r>
              <a:rPr lang="sv-SE" dirty="0">
                <a:solidFill>
                  <a:srgbClr val="000000"/>
                </a:solidFill>
                <a:latin typeface="+mn-lt"/>
              </a:rPr>
              <a:t>.</a:t>
            </a:r>
            <a:endParaRPr lang="sv-S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0265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Rektangel 118">
            <a:extLst>
              <a:ext uri="{FF2B5EF4-FFF2-40B4-BE49-F238E27FC236}">
                <a16:creationId xmlns:a16="http://schemas.microsoft.com/office/drawing/2014/main" id="{508F2966-C507-49C4-BC85-FEC3E4A10006}"/>
              </a:ext>
            </a:extLst>
          </p:cNvPr>
          <p:cNvSpPr/>
          <p:nvPr/>
        </p:nvSpPr>
        <p:spPr>
          <a:xfrm>
            <a:off x="1103546" y="2698274"/>
            <a:ext cx="1917342" cy="22120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8" name="Rektangel 117">
            <a:extLst>
              <a:ext uri="{FF2B5EF4-FFF2-40B4-BE49-F238E27FC236}">
                <a16:creationId xmlns:a16="http://schemas.microsoft.com/office/drawing/2014/main" id="{7D023742-5400-4FCC-B6FC-390F901FDE68}"/>
              </a:ext>
            </a:extLst>
          </p:cNvPr>
          <p:cNvSpPr/>
          <p:nvPr/>
        </p:nvSpPr>
        <p:spPr>
          <a:xfrm>
            <a:off x="3016110" y="2698274"/>
            <a:ext cx="1917342" cy="22120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7" name="Rektangel 116">
            <a:extLst>
              <a:ext uri="{FF2B5EF4-FFF2-40B4-BE49-F238E27FC236}">
                <a16:creationId xmlns:a16="http://schemas.microsoft.com/office/drawing/2014/main" id="{BC86DE5E-AA3B-4F10-8E24-38AB213189AF}"/>
              </a:ext>
            </a:extLst>
          </p:cNvPr>
          <p:cNvSpPr/>
          <p:nvPr/>
        </p:nvSpPr>
        <p:spPr>
          <a:xfrm>
            <a:off x="4932219" y="2698274"/>
            <a:ext cx="1917342" cy="22120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2" name="Rektangel 91">
            <a:extLst>
              <a:ext uri="{FF2B5EF4-FFF2-40B4-BE49-F238E27FC236}">
                <a16:creationId xmlns:a16="http://schemas.microsoft.com/office/drawing/2014/main" id="{570CD9B5-C3D8-4025-9D10-1841A040EB9C}"/>
              </a:ext>
            </a:extLst>
          </p:cNvPr>
          <p:cNvSpPr/>
          <p:nvPr/>
        </p:nvSpPr>
        <p:spPr>
          <a:xfrm>
            <a:off x="6853384" y="2698274"/>
            <a:ext cx="2021908" cy="22120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14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v-SE" dirty="0"/>
              <a:t>32-bit carry skip adder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413926"/>
            <a:ext cx="8229600" cy="93889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400" dirty="0"/>
              <a:t>Identify worst-case propagation delay for 32-bit adder!</a:t>
            </a:r>
          </a:p>
          <a:p>
            <a:r>
              <a:rPr lang="sv-SE" sz="2400" dirty="0" err="1"/>
              <a:t>How</a:t>
            </a:r>
            <a:r>
              <a:rPr lang="sv-SE" sz="2400" dirty="0"/>
              <a:t> to </a:t>
            </a:r>
            <a:r>
              <a:rPr lang="sv-SE" sz="2400" dirty="0" err="1"/>
              <a:t>optimize</a:t>
            </a:r>
            <a:r>
              <a:rPr lang="sv-SE" sz="2400" dirty="0"/>
              <a:t> a 32-bit adder built with </a:t>
            </a:r>
            <a:r>
              <a:rPr lang="sv-SE" sz="2400" i="1" dirty="0"/>
              <a:t>k n</a:t>
            </a:r>
            <a:r>
              <a:rPr lang="sv-SE" sz="2400" dirty="0"/>
              <a:t>-bit blocks?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55270" y="2337168"/>
            <a:ext cx="8595461" cy="2914197"/>
            <a:chOff x="432000" y="2338801"/>
            <a:chExt cx="8595461" cy="2914197"/>
          </a:xfrm>
        </p:grpSpPr>
        <p:grpSp>
          <p:nvGrpSpPr>
            <p:cNvPr id="9" name="Group 8"/>
            <p:cNvGrpSpPr/>
            <p:nvPr/>
          </p:nvGrpSpPr>
          <p:grpSpPr>
            <a:xfrm>
              <a:off x="1647491" y="2702355"/>
              <a:ext cx="6508877" cy="1653077"/>
              <a:chOff x="1647491" y="3062349"/>
              <a:chExt cx="6508877" cy="1356535"/>
            </a:xfrm>
          </p:grpSpPr>
          <p:cxnSp>
            <p:nvCxnSpPr>
              <p:cNvPr id="78" name="Straight Connector 77"/>
              <p:cNvCxnSpPr/>
              <p:nvPr/>
            </p:nvCxnSpPr>
            <p:spPr>
              <a:xfrm>
                <a:off x="7401614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8156368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5489480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6244234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3575630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4330384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1647491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2402244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" name="Straight Connector 9"/>
            <p:cNvCxnSpPr>
              <a:cxnSpLocks/>
              <a:endCxn id="20" idx="2"/>
            </p:cNvCxnSpPr>
            <p:nvPr/>
          </p:nvCxnSpPr>
          <p:spPr>
            <a:xfrm flipH="1">
              <a:off x="7786841" y="4459312"/>
              <a:ext cx="939727" cy="80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136865" y="3478399"/>
              <a:ext cx="41043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21987" y="4211582"/>
              <a:ext cx="45224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3045492" y="3473823"/>
              <a:ext cx="41043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2730614" y="4211582"/>
              <a:ext cx="45224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4954118" y="3469247"/>
              <a:ext cx="41043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5992096" y="4470745"/>
              <a:ext cx="56262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432000" y="4094150"/>
              <a:ext cx="4602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>
                  <a:latin typeface="+mn-lt"/>
                </a:rPr>
                <a:t>c</a:t>
              </a:r>
              <a:r>
                <a:rPr lang="sv-SE" sz="1600" baseline="-25000" dirty="0">
                  <a:latin typeface="+mn-lt"/>
                </a:rPr>
                <a:t>out</a:t>
              </a:r>
              <a:endParaRPr lang="sv-SE" sz="1600" dirty="0">
                <a:latin typeface="+mn-lt"/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>
            <a:xfrm flipH="1">
              <a:off x="6876459" y="3464671"/>
              <a:ext cx="41043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786129" y="4558883"/>
              <a:ext cx="0" cy="4385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Freeform 19"/>
            <p:cNvSpPr/>
            <p:nvPr/>
          </p:nvSpPr>
          <p:spPr>
            <a:xfrm flipH="1">
              <a:off x="7164384" y="4151145"/>
              <a:ext cx="1244915" cy="627025"/>
            </a:xfrm>
            <a:custGeom>
              <a:avLst/>
              <a:gdLst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48577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50482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33350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22444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1665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502571 h 502571"/>
                <a:gd name="connsiteX6" fmla="*/ 122444 w 990600"/>
                <a:gd name="connsiteY6" fmla="*/ 495300 h 502571"/>
                <a:gd name="connsiteX7" fmla="*/ 0 w 990600"/>
                <a:gd name="connsiteY7" fmla="*/ 0 h 50257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22444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36985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495301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07"/>
                <a:gd name="connsiteX1" fmla="*/ 419100 w 990600"/>
                <a:gd name="connsiteY1" fmla="*/ 0 h 506207"/>
                <a:gd name="connsiteX2" fmla="*/ 495300 w 990600"/>
                <a:gd name="connsiteY2" fmla="*/ 247650 h 506207"/>
                <a:gd name="connsiteX3" fmla="*/ 561975 w 990600"/>
                <a:gd name="connsiteY3" fmla="*/ 0 h 506207"/>
                <a:gd name="connsiteX4" fmla="*/ 990600 w 990600"/>
                <a:gd name="connsiteY4" fmla="*/ 0 h 506207"/>
                <a:gd name="connsiteX5" fmla="*/ 850854 w 990600"/>
                <a:gd name="connsiteY5" fmla="*/ 506207 h 506207"/>
                <a:gd name="connsiteX6" fmla="*/ 140620 w 990600"/>
                <a:gd name="connsiteY6" fmla="*/ 502571 h 506207"/>
                <a:gd name="connsiteX7" fmla="*/ 0 w 990600"/>
                <a:gd name="connsiteY7" fmla="*/ 0 h 506207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47219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8125 w 990600"/>
                <a:gd name="connsiteY5" fmla="*/ 498910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34"/>
                <a:gd name="connsiteX1" fmla="*/ 419100 w 990600"/>
                <a:gd name="connsiteY1" fmla="*/ 0 h 506234"/>
                <a:gd name="connsiteX2" fmla="*/ 495300 w 990600"/>
                <a:gd name="connsiteY2" fmla="*/ 247650 h 506234"/>
                <a:gd name="connsiteX3" fmla="*/ 561975 w 990600"/>
                <a:gd name="connsiteY3" fmla="*/ 0 h 506234"/>
                <a:gd name="connsiteX4" fmla="*/ 990600 w 990600"/>
                <a:gd name="connsiteY4" fmla="*/ 0 h 506234"/>
                <a:gd name="connsiteX5" fmla="*/ 850855 w 990600"/>
                <a:gd name="connsiteY5" fmla="*/ 506234 h 506234"/>
                <a:gd name="connsiteX6" fmla="*/ 140620 w 990600"/>
                <a:gd name="connsiteY6" fmla="*/ 502571 h 506234"/>
                <a:gd name="connsiteX7" fmla="*/ 0 w 990600"/>
                <a:gd name="connsiteY7" fmla="*/ 0 h 506234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50855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90600" h="502572">
                  <a:moveTo>
                    <a:pt x="0" y="0"/>
                  </a:moveTo>
                  <a:lnTo>
                    <a:pt x="419100" y="0"/>
                  </a:lnTo>
                  <a:lnTo>
                    <a:pt x="495300" y="247650"/>
                  </a:lnTo>
                  <a:lnTo>
                    <a:pt x="561975" y="0"/>
                  </a:lnTo>
                  <a:lnTo>
                    <a:pt x="990600" y="0"/>
                  </a:lnTo>
                  <a:lnTo>
                    <a:pt x="850855" y="502572"/>
                  </a:lnTo>
                  <a:lnTo>
                    <a:pt x="140620" y="502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1800"/>
                </a:spcBef>
                <a:spcAft>
                  <a:spcPts val="0"/>
                </a:spcAft>
              </a:pPr>
              <a:r>
                <a:rPr lang="sv-SE" sz="1200" dirty="0">
                  <a:solidFill>
                    <a:srgbClr val="0D0D0D"/>
                  </a:solidFill>
                  <a:ea typeface="Calibri"/>
                  <a:cs typeface="Times New Roman"/>
                </a:rPr>
                <a:t>+</a:t>
              </a:r>
              <a:endParaRPr lang="sv-SE" sz="1200" dirty="0">
                <a:ea typeface="Calibri"/>
                <a:cs typeface="Times New Roman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164384" y="2827280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200" dirty="0">
                  <a:solidFill>
                    <a:schemeClr val="tx1"/>
                  </a:solidFill>
                </a:rPr>
                <a:t>ADD/SUB logic</a:t>
              </a:r>
            </a:p>
            <a:p>
              <a:pPr algn="ctr"/>
              <a:r>
                <a:rPr lang="sv-SE" sz="1200" dirty="0">
                  <a:solidFill>
                    <a:schemeClr val="tx1"/>
                  </a:solidFill>
                </a:rPr>
                <a:t>Bit P, G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7164384" y="3285293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r>
                <a:rPr lang="sv-SE" sz="1200" dirty="0">
                  <a:solidFill>
                    <a:schemeClr val="tx1"/>
                  </a:solidFill>
                </a:rPr>
                <a:t>P</a:t>
              </a:r>
              <a:r>
                <a:rPr lang="sv-SE" sz="1200" baseline="-25000" dirty="0">
                  <a:solidFill>
                    <a:schemeClr val="tx1"/>
                  </a:solidFill>
                </a:rPr>
                <a:t>8:1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 flipH="1">
              <a:off x="7325009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8077037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8652037" y="4277498"/>
              <a:ext cx="3754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>
                  <a:latin typeface="+mn-lt"/>
                </a:rPr>
                <a:t>c</a:t>
              </a:r>
              <a:r>
                <a:rPr lang="sv-SE" sz="1600" baseline="-25000" dirty="0">
                  <a:latin typeface="+mn-lt"/>
                </a:rPr>
                <a:t>in</a:t>
              </a:r>
              <a:endParaRPr lang="sv-SE" sz="1600" dirty="0">
                <a:latin typeface="+mn-lt"/>
              </a:endParaRPr>
            </a:p>
          </p:txBody>
        </p:sp>
        <p:cxnSp>
          <p:nvCxnSpPr>
            <p:cNvPr id="26" name="Straight Connector 25"/>
            <p:cNvCxnSpPr/>
            <p:nvPr/>
          </p:nvCxnSpPr>
          <p:spPr>
            <a:xfrm flipH="1">
              <a:off x="4076612" y="4468464"/>
              <a:ext cx="56262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4639240" y="4211582"/>
              <a:ext cx="45224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1150158" y="3971217"/>
              <a:ext cx="158095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>
              <a:off x="1262514" y="4201958"/>
              <a:ext cx="0" cy="5264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3058785" y="3971219"/>
              <a:ext cx="158095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3171141" y="4197384"/>
              <a:ext cx="0" cy="5264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oup 31"/>
            <p:cNvGrpSpPr/>
            <p:nvPr/>
          </p:nvGrpSpPr>
          <p:grpSpPr>
            <a:xfrm>
              <a:off x="1136865" y="3462616"/>
              <a:ext cx="5739593" cy="668823"/>
              <a:chOff x="1136865" y="3224292"/>
              <a:chExt cx="5739593" cy="907147"/>
            </a:xfrm>
          </p:grpSpPr>
          <p:cxnSp>
            <p:nvCxnSpPr>
              <p:cNvPr id="74" name="Straight Connector 73"/>
              <p:cNvCxnSpPr/>
              <p:nvPr/>
            </p:nvCxnSpPr>
            <p:spPr>
              <a:xfrm>
                <a:off x="1136865" y="3224292"/>
                <a:ext cx="0" cy="90714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3045491" y="3224292"/>
                <a:ext cx="0" cy="90714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4954117" y="3224292"/>
                <a:ext cx="0" cy="90714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6876458" y="3224292"/>
                <a:ext cx="0" cy="90714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3" name="Straight Connector 32"/>
            <p:cNvCxnSpPr/>
            <p:nvPr/>
          </p:nvCxnSpPr>
          <p:spPr>
            <a:xfrm flipH="1">
              <a:off x="6882894" y="3971219"/>
              <a:ext cx="1587815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6995250" y="4195092"/>
              <a:ext cx="0" cy="5264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>
              <a:off x="4967411" y="3971219"/>
              <a:ext cx="158731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5079766" y="4192805"/>
              <a:ext cx="0" cy="5264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5880852" y="4558883"/>
              <a:ext cx="0" cy="4385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Freeform 37"/>
            <p:cNvSpPr/>
            <p:nvPr/>
          </p:nvSpPr>
          <p:spPr>
            <a:xfrm flipH="1">
              <a:off x="5253065" y="4151145"/>
              <a:ext cx="1244915" cy="627025"/>
            </a:xfrm>
            <a:custGeom>
              <a:avLst/>
              <a:gdLst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48577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50482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33350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22444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1665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502571 h 502571"/>
                <a:gd name="connsiteX6" fmla="*/ 122444 w 990600"/>
                <a:gd name="connsiteY6" fmla="*/ 495300 h 502571"/>
                <a:gd name="connsiteX7" fmla="*/ 0 w 990600"/>
                <a:gd name="connsiteY7" fmla="*/ 0 h 50257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22444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36985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495301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07"/>
                <a:gd name="connsiteX1" fmla="*/ 419100 w 990600"/>
                <a:gd name="connsiteY1" fmla="*/ 0 h 506207"/>
                <a:gd name="connsiteX2" fmla="*/ 495300 w 990600"/>
                <a:gd name="connsiteY2" fmla="*/ 247650 h 506207"/>
                <a:gd name="connsiteX3" fmla="*/ 561975 w 990600"/>
                <a:gd name="connsiteY3" fmla="*/ 0 h 506207"/>
                <a:gd name="connsiteX4" fmla="*/ 990600 w 990600"/>
                <a:gd name="connsiteY4" fmla="*/ 0 h 506207"/>
                <a:gd name="connsiteX5" fmla="*/ 850854 w 990600"/>
                <a:gd name="connsiteY5" fmla="*/ 506207 h 506207"/>
                <a:gd name="connsiteX6" fmla="*/ 140620 w 990600"/>
                <a:gd name="connsiteY6" fmla="*/ 502571 h 506207"/>
                <a:gd name="connsiteX7" fmla="*/ 0 w 990600"/>
                <a:gd name="connsiteY7" fmla="*/ 0 h 506207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47219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8125 w 990600"/>
                <a:gd name="connsiteY5" fmla="*/ 498910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34"/>
                <a:gd name="connsiteX1" fmla="*/ 419100 w 990600"/>
                <a:gd name="connsiteY1" fmla="*/ 0 h 506234"/>
                <a:gd name="connsiteX2" fmla="*/ 495300 w 990600"/>
                <a:gd name="connsiteY2" fmla="*/ 247650 h 506234"/>
                <a:gd name="connsiteX3" fmla="*/ 561975 w 990600"/>
                <a:gd name="connsiteY3" fmla="*/ 0 h 506234"/>
                <a:gd name="connsiteX4" fmla="*/ 990600 w 990600"/>
                <a:gd name="connsiteY4" fmla="*/ 0 h 506234"/>
                <a:gd name="connsiteX5" fmla="*/ 850855 w 990600"/>
                <a:gd name="connsiteY5" fmla="*/ 506234 h 506234"/>
                <a:gd name="connsiteX6" fmla="*/ 140620 w 990600"/>
                <a:gd name="connsiteY6" fmla="*/ 502571 h 506234"/>
                <a:gd name="connsiteX7" fmla="*/ 0 w 990600"/>
                <a:gd name="connsiteY7" fmla="*/ 0 h 506234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50855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90600" h="502572">
                  <a:moveTo>
                    <a:pt x="0" y="0"/>
                  </a:moveTo>
                  <a:lnTo>
                    <a:pt x="419100" y="0"/>
                  </a:lnTo>
                  <a:lnTo>
                    <a:pt x="495300" y="247650"/>
                  </a:lnTo>
                  <a:lnTo>
                    <a:pt x="561975" y="0"/>
                  </a:lnTo>
                  <a:lnTo>
                    <a:pt x="990600" y="0"/>
                  </a:lnTo>
                  <a:lnTo>
                    <a:pt x="850855" y="502572"/>
                  </a:lnTo>
                  <a:lnTo>
                    <a:pt x="140620" y="502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1800"/>
                </a:spcBef>
                <a:spcAft>
                  <a:spcPts val="0"/>
                </a:spcAft>
              </a:pPr>
              <a:r>
                <a:rPr lang="sv-SE" sz="1200" dirty="0">
                  <a:solidFill>
                    <a:srgbClr val="0D0D0D"/>
                  </a:solidFill>
                  <a:ea typeface="Calibri"/>
                  <a:cs typeface="Times New Roman"/>
                </a:rPr>
                <a:t>+</a:t>
              </a:r>
              <a:endParaRPr lang="sv-SE" sz="1200" dirty="0">
                <a:ea typeface="Calibri"/>
                <a:cs typeface="Times New Roman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253065" y="2827280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200" dirty="0">
                  <a:solidFill>
                    <a:schemeClr val="tx1"/>
                  </a:solidFill>
                </a:rPr>
                <a:t>ADD/SUB logic</a:t>
              </a:r>
            </a:p>
            <a:p>
              <a:pPr algn="ctr"/>
              <a:r>
                <a:rPr lang="sv-SE" sz="1200" dirty="0">
                  <a:solidFill>
                    <a:schemeClr val="tx1"/>
                  </a:solidFill>
                </a:rPr>
                <a:t>Bit P, G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253065" y="3285293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r>
                <a:rPr lang="sv-SE" sz="1200" dirty="0">
                  <a:solidFill>
                    <a:schemeClr val="tx1"/>
                  </a:solidFill>
                </a:rPr>
                <a:t>P</a:t>
              </a:r>
              <a:r>
                <a:rPr lang="sv-SE" sz="1200" baseline="-25000" dirty="0">
                  <a:solidFill>
                    <a:schemeClr val="tx1"/>
                  </a:solidFill>
                </a:rPr>
                <a:t>16:9</a:t>
              </a:r>
            </a:p>
          </p:txBody>
        </p:sp>
        <p:cxnSp>
          <p:nvCxnSpPr>
            <p:cNvPr id="41" name="Straight Connector 40"/>
            <p:cNvCxnSpPr/>
            <p:nvPr/>
          </p:nvCxnSpPr>
          <p:spPr>
            <a:xfrm flipH="1">
              <a:off x="5414089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H="1">
              <a:off x="6172975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3967002" y="4558883"/>
              <a:ext cx="0" cy="4385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Freeform 43"/>
            <p:cNvSpPr/>
            <p:nvPr/>
          </p:nvSpPr>
          <p:spPr>
            <a:xfrm flipH="1">
              <a:off x="3336398" y="4151145"/>
              <a:ext cx="1244915" cy="627025"/>
            </a:xfrm>
            <a:custGeom>
              <a:avLst/>
              <a:gdLst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48577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50482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33350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22444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1665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502571 h 502571"/>
                <a:gd name="connsiteX6" fmla="*/ 122444 w 990600"/>
                <a:gd name="connsiteY6" fmla="*/ 495300 h 502571"/>
                <a:gd name="connsiteX7" fmla="*/ 0 w 990600"/>
                <a:gd name="connsiteY7" fmla="*/ 0 h 50257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22444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36985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495301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07"/>
                <a:gd name="connsiteX1" fmla="*/ 419100 w 990600"/>
                <a:gd name="connsiteY1" fmla="*/ 0 h 506207"/>
                <a:gd name="connsiteX2" fmla="*/ 495300 w 990600"/>
                <a:gd name="connsiteY2" fmla="*/ 247650 h 506207"/>
                <a:gd name="connsiteX3" fmla="*/ 561975 w 990600"/>
                <a:gd name="connsiteY3" fmla="*/ 0 h 506207"/>
                <a:gd name="connsiteX4" fmla="*/ 990600 w 990600"/>
                <a:gd name="connsiteY4" fmla="*/ 0 h 506207"/>
                <a:gd name="connsiteX5" fmla="*/ 850854 w 990600"/>
                <a:gd name="connsiteY5" fmla="*/ 506207 h 506207"/>
                <a:gd name="connsiteX6" fmla="*/ 140620 w 990600"/>
                <a:gd name="connsiteY6" fmla="*/ 502571 h 506207"/>
                <a:gd name="connsiteX7" fmla="*/ 0 w 990600"/>
                <a:gd name="connsiteY7" fmla="*/ 0 h 506207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47219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8125 w 990600"/>
                <a:gd name="connsiteY5" fmla="*/ 498910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34"/>
                <a:gd name="connsiteX1" fmla="*/ 419100 w 990600"/>
                <a:gd name="connsiteY1" fmla="*/ 0 h 506234"/>
                <a:gd name="connsiteX2" fmla="*/ 495300 w 990600"/>
                <a:gd name="connsiteY2" fmla="*/ 247650 h 506234"/>
                <a:gd name="connsiteX3" fmla="*/ 561975 w 990600"/>
                <a:gd name="connsiteY3" fmla="*/ 0 h 506234"/>
                <a:gd name="connsiteX4" fmla="*/ 990600 w 990600"/>
                <a:gd name="connsiteY4" fmla="*/ 0 h 506234"/>
                <a:gd name="connsiteX5" fmla="*/ 850855 w 990600"/>
                <a:gd name="connsiteY5" fmla="*/ 506234 h 506234"/>
                <a:gd name="connsiteX6" fmla="*/ 140620 w 990600"/>
                <a:gd name="connsiteY6" fmla="*/ 502571 h 506234"/>
                <a:gd name="connsiteX7" fmla="*/ 0 w 990600"/>
                <a:gd name="connsiteY7" fmla="*/ 0 h 506234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50855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90600" h="502572">
                  <a:moveTo>
                    <a:pt x="0" y="0"/>
                  </a:moveTo>
                  <a:lnTo>
                    <a:pt x="419100" y="0"/>
                  </a:lnTo>
                  <a:lnTo>
                    <a:pt x="495300" y="247650"/>
                  </a:lnTo>
                  <a:lnTo>
                    <a:pt x="561975" y="0"/>
                  </a:lnTo>
                  <a:lnTo>
                    <a:pt x="990600" y="0"/>
                  </a:lnTo>
                  <a:lnTo>
                    <a:pt x="850855" y="502572"/>
                  </a:lnTo>
                  <a:lnTo>
                    <a:pt x="140620" y="502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1800"/>
                </a:spcBef>
                <a:spcAft>
                  <a:spcPts val="0"/>
                </a:spcAft>
              </a:pPr>
              <a:r>
                <a:rPr lang="sv-SE" sz="1200" dirty="0">
                  <a:solidFill>
                    <a:srgbClr val="0D0D0D"/>
                  </a:solidFill>
                  <a:ea typeface="Calibri"/>
                  <a:cs typeface="Times New Roman"/>
                </a:rPr>
                <a:t>+</a:t>
              </a:r>
              <a:endParaRPr lang="sv-SE" sz="1200" dirty="0">
                <a:ea typeface="Calibri"/>
                <a:cs typeface="Times New Roman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336398" y="2827280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200" dirty="0">
                  <a:solidFill>
                    <a:schemeClr val="tx1"/>
                  </a:solidFill>
                </a:rPr>
                <a:t>ADD/SUB logic</a:t>
              </a:r>
            </a:p>
            <a:p>
              <a:pPr algn="ctr"/>
              <a:r>
                <a:rPr lang="sv-SE" sz="1200" dirty="0">
                  <a:solidFill>
                    <a:schemeClr val="tx1"/>
                  </a:solidFill>
                </a:rPr>
                <a:t>Bit P, G</a:t>
              </a: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3336398" y="3285293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r>
                <a:rPr lang="sv-SE" sz="1200" dirty="0">
                  <a:solidFill>
                    <a:schemeClr val="tx1"/>
                  </a:solidFill>
                </a:rPr>
                <a:t>P</a:t>
              </a:r>
              <a:r>
                <a:rPr lang="sv-SE" sz="1200" baseline="-25000" dirty="0">
                  <a:solidFill>
                    <a:schemeClr val="tx1"/>
                  </a:solidFill>
                </a:rPr>
                <a:t>24:17</a:t>
              </a:r>
            </a:p>
          </p:txBody>
        </p:sp>
        <p:cxnSp>
          <p:nvCxnSpPr>
            <p:cNvPr id="47" name="Straight Connector 46"/>
            <p:cNvCxnSpPr/>
            <p:nvPr/>
          </p:nvCxnSpPr>
          <p:spPr>
            <a:xfrm flipH="1">
              <a:off x="3500888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H="1">
              <a:off x="4259773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H="1">
              <a:off x="2167986" y="4466182"/>
              <a:ext cx="56262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0" name="Group 49"/>
            <p:cNvGrpSpPr/>
            <p:nvPr/>
          </p:nvGrpSpPr>
          <p:grpSpPr>
            <a:xfrm>
              <a:off x="2731114" y="3960013"/>
              <a:ext cx="5739593" cy="510732"/>
              <a:chOff x="2731114" y="3978517"/>
              <a:chExt cx="5739593" cy="908897"/>
            </a:xfrm>
          </p:grpSpPr>
          <p:cxnSp>
            <p:nvCxnSpPr>
              <p:cNvPr id="70" name="Straight Connector 69"/>
              <p:cNvCxnSpPr/>
              <p:nvPr/>
            </p:nvCxnSpPr>
            <p:spPr>
              <a:xfrm>
                <a:off x="6555224" y="3980268"/>
                <a:ext cx="0" cy="907146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8470707" y="3978518"/>
                <a:ext cx="0" cy="90714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4639740" y="3978517"/>
                <a:ext cx="0" cy="907146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2731114" y="3978517"/>
                <a:ext cx="0" cy="9071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1" name="Straight Connector 50"/>
            <p:cNvCxnSpPr/>
            <p:nvPr/>
          </p:nvCxnSpPr>
          <p:spPr>
            <a:xfrm>
              <a:off x="2038863" y="4558883"/>
              <a:ext cx="0" cy="4385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Freeform 51"/>
            <p:cNvSpPr/>
            <p:nvPr/>
          </p:nvSpPr>
          <p:spPr>
            <a:xfrm flipH="1">
              <a:off x="1415440" y="4151145"/>
              <a:ext cx="1244914" cy="627025"/>
            </a:xfrm>
            <a:custGeom>
              <a:avLst/>
              <a:gdLst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48577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50482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33350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22444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1665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502571 h 502571"/>
                <a:gd name="connsiteX6" fmla="*/ 122444 w 990600"/>
                <a:gd name="connsiteY6" fmla="*/ 495300 h 502571"/>
                <a:gd name="connsiteX7" fmla="*/ 0 w 990600"/>
                <a:gd name="connsiteY7" fmla="*/ 0 h 50257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22444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36985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495301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07"/>
                <a:gd name="connsiteX1" fmla="*/ 419100 w 990600"/>
                <a:gd name="connsiteY1" fmla="*/ 0 h 506207"/>
                <a:gd name="connsiteX2" fmla="*/ 495300 w 990600"/>
                <a:gd name="connsiteY2" fmla="*/ 247650 h 506207"/>
                <a:gd name="connsiteX3" fmla="*/ 561975 w 990600"/>
                <a:gd name="connsiteY3" fmla="*/ 0 h 506207"/>
                <a:gd name="connsiteX4" fmla="*/ 990600 w 990600"/>
                <a:gd name="connsiteY4" fmla="*/ 0 h 506207"/>
                <a:gd name="connsiteX5" fmla="*/ 850854 w 990600"/>
                <a:gd name="connsiteY5" fmla="*/ 506207 h 506207"/>
                <a:gd name="connsiteX6" fmla="*/ 140620 w 990600"/>
                <a:gd name="connsiteY6" fmla="*/ 502571 h 506207"/>
                <a:gd name="connsiteX7" fmla="*/ 0 w 990600"/>
                <a:gd name="connsiteY7" fmla="*/ 0 h 506207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47219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8125 w 990600"/>
                <a:gd name="connsiteY5" fmla="*/ 498910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34"/>
                <a:gd name="connsiteX1" fmla="*/ 419100 w 990600"/>
                <a:gd name="connsiteY1" fmla="*/ 0 h 506234"/>
                <a:gd name="connsiteX2" fmla="*/ 495300 w 990600"/>
                <a:gd name="connsiteY2" fmla="*/ 247650 h 506234"/>
                <a:gd name="connsiteX3" fmla="*/ 561975 w 990600"/>
                <a:gd name="connsiteY3" fmla="*/ 0 h 506234"/>
                <a:gd name="connsiteX4" fmla="*/ 990600 w 990600"/>
                <a:gd name="connsiteY4" fmla="*/ 0 h 506234"/>
                <a:gd name="connsiteX5" fmla="*/ 850855 w 990600"/>
                <a:gd name="connsiteY5" fmla="*/ 506234 h 506234"/>
                <a:gd name="connsiteX6" fmla="*/ 140620 w 990600"/>
                <a:gd name="connsiteY6" fmla="*/ 502571 h 506234"/>
                <a:gd name="connsiteX7" fmla="*/ 0 w 990600"/>
                <a:gd name="connsiteY7" fmla="*/ 0 h 506234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50855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90600" h="502572">
                  <a:moveTo>
                    <a:pt x="0" y="0"/>
                  </a:moveTo>
                  <a:lnTo>
                    <a:pt x="419100" y="0"/>
                  </a:lnTo>
                  <a:lnTo>
                    <a:pt x="495300" y="247650"/>
                  </a:lnTo>
                  <a:lnTo>
                    <a:pt x="561975" y="0"/>
                  </a:lnTo>
                  <a:lnTo>
                    <a:pt x="990600" y="0"/>
                  </a:lnTo>
                  <a:lnTo>
                    <a:pt x="850855" y="502572"/>
                  </a:lnTo>
                  <a:lnTo>
                    <a:pt x="140620" y="502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1800"/>
                </a:spcBef>
                <a:spcAft>
                  <a:spcPts val="0"/>
                </a:spcAft>
              </a:pPr>
              <a:r>
                <a:rPr lang="sv-SE" sz="1200" dirty="0">
                  <a:solidFill>
                    <a:srgbClr val="0D0D0D"/>
                  </a:solidFill>
                  <a:effectLst/>
                  <a:ea typeface="Calibri"/>
                  <a:cs typeface="Times New Roman"/>
                </a:rPr>
                <a:t>+</a:t>
              </a:r>
              <a:endParaRPr lang="sv-SE" sz="12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415440" y="2827280"/>
              <a:ext cx="1244914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200" dirty="0">
                  <a:solidFill>
                    <a:schemeClr val="tx1"/>
                  </a:solidFill>
                </a:rPr>
                <a:t>ADD/SUB logic</a:t>
              </a:r>
            </a:p>
            <a:p>
              <a:pPr algn="ctr"/>
              <a:r>
                <a:rPr lang="sv-SE" sz="1200" dirty="0">
                  <a:solidFill>
                    <a:schemeClr val="tx1"/>
                  </a:solidFill>
                </a:rPr>
                <a:t>Bit P, G</a:t>
              </a: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1415440" y="3285293"/>
              <a:ext cx="1244914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18000" rtlCol="0" anchor="ctr"/>
            <a:lstStyle/>
            <a:p>
              <a:r>
                <a:rPr lang="sv-SE" sz="1200" dirty="0">
                  <a:solidFill>
                    <a:schemeClr val="tx1"/>
                  </a:solidFill>
                </a:rPr>
                <a:t>P</a:t>
              </a:r>
              <a:r>
                <a:rPr lang="sv-SE" sz="1200" baseline="-25000" dirty="0">
                  <a:solidFill>
                    <a:schemeClr val="tx1"/>
                  </a:solidFill>
                </a:rPr>
                <a:t>32:25</a:t>
              </a:r>
            </a:p>
          </p:txBody>
        </p:sp>
        <p:cxnSp>
          <p:nvCxnSpPr>
            <p:cNvPr id="55" name="Straight Connector 54"/>
            <p:cNvCxnSpPr/>
            <p:nvPr/>
          </p:nvCxnSpPr>
          <p:spPr>
            <a:xfrm flipH="1">
              <a:off x="1576251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H="1">
              <a:off x="2328278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7142685" y="2338801"/>
              <a:ext cx="12971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>
                  <a:latin typeface="+mn-lt"/>
                </a:rPr>
                <a:t>a</a:t>
              </a:r>
              <a:r>
                <a:rPr lang="sv-SE" sz="1600" baseline="-25000" dirty="0">
                  <a:latin typeface="+mn-lt"/>
                </a:rPr>
                <a:t>8:1</a:t>
              </a:r>
              <a:r>
                <a:rPr lang="sv-SE" sz="1600" dirty="0">
                  <a:latin typeface="+mn-lt"/>
                </a:rPr>
                <a:t>            b</a:t>
              </a:r>
              <a:r>
                <a:rPr lang="sv-SE" sz="1600" baseline="-25000" dirty="0">
                  <a:latin typeface="+mn-lt"/>
                </a:rPr>
                <a:t>8:1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215839" y="2338801"/>
              <a:ext cx="12955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>
                  <a:latin typeface="+mn-lt"/>
                </a:rPr>
                <a:t>a</a:t>
              </a:r>
              <a:r>
                <a:rPr lang="sv-SE" sz="1600" baseline="-25000" dirty="0">
                  <a:latin typeface="+mn-lt"/>
                </a:rPr>
                <a:t>16:9</a:t>
              </a:r>
              <a:r>
                <a:rPr lang="sv-SE" sz="1600" dirty="0">
                  <a:latin typeface="+mn-lt"/>
                </a:rPr>
                <a:t>         b</a:t>
              </a:r>
              <a:r>
                <a:rPr lang="sv-SE" sz="1600" baseline="-25000" dirty="0">
                  <a:latin typeface="+mn-lt"/>
                </a:rPr>
                <a:t>16:9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3293058" y="2338801"/>
              <a:ext cx="13548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>
                  <a:latin typeface="+mn-lt"/>
                </a:rPr>
                <a:t>a</a:t>
              </a:r>
              <a:r>
                <a:rPr lang="sv-SE" sz="1600" baseline="-25000" dirty="0">
                  <a:latin typeface="+mn-lt"/>
                </a:rPr>
                <a:t>24:17  </a:t>
              </a:r>
              <a:r>
                <a:rPr lang="sv-SE" sz="1600" dirty="0">
                  <a:latin typeface="+mn-lt"/>
                </a:rPr>
                <a:t>      b</a:t>
              </a:r>
              <a:r>
                <a:rPr lang="sv-SE" sz="1600" baseline="-25000" dirty="0">
                  <a:latin typeface="+mn-lt"/>
                </a:rPr>
                <a:t>24:17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1321194" y="2338801"/>
              <a:ext cx="14334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>
                  <a:latin typeface="+mn-lt"/>
                </a:rPr>
                <a:t>a</a:t>
              </a:r>
              <a:r>
                <a:rPr lang="sv-SE" sz="1600" baseline="-25000" dirty="0">
                  <a:latin typeface="+mn-lt"/>
                </a:rPr>
                <a:t>32:25</a:t>
              </a:r>
              <a:r>
                <a:rPr lang="sv-SE" sz="1600" dirty="0">
                  <a:latin typeface="+mn-lt"/>
                </a:rPr>
                <a:t>         b</a:t>
              </a:r>
              <a:r>
                <a:rPr lang="sv-SE" sz="1600" baseline="-25000" dirty="0">
                  <a:latin typeface="+mn-lt"/>
                </a:rPr>
                <a:t>32:25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7424402" y="4914444"/>
              <a:ext cx="72487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>
                  <a:latin typeface="+mn-lt"/>
                </a:rPr>
                <a:t>Sum</a:t>
              </a:r>
              <a:r>
                <a:rPr lang="sv-SE" sz="1600" baseline="-25000" dirty="0">
                  <a:latin typeface="+mn-lt"/>
                </a:rPr>
                <a:t>8:1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478619" y="4914444"/>
              <a:ext cx="79380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>
                  <a:latin typeface="+mn-lt"/>
                </a:rPr>
                <a:t>Sum</a:t>
              </a:r>
              <a:r>
                <a:rPr lang="sv-SE" sz="1600" baseline="-25000" dirty="0">
                  <a:latin typeface="+mn-lt"/>
                </a:rPr>
                <a:t>16:9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527487" y="4914444"/>
              <a:ext cx="86273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>
                  <a:latin typeface="+mn-lt"/>
                </a:rPr>
                <a:t>Sum</a:t>
              </a:r>
              <a:r>
                <a:rPr lang="sv-SE" sz="1600" baseline="-25000" dirty="0">
                  <a:latin typeface="+mn-lt"/>
                </a:rPr>
                <a:t>24:17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1606529" y="4914444"/>
              <a:ext cx="86273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>
                  <a:latin typeface="+mn-lt"/>
                </a:rPr>
                <a:t>Sum</a:t>
              </a:r>
              <a:r>
                <a:rPr lang="sv-SE" sz="1600" baseline="-25000" dirty="0">
                  <a:latin typeface="+mn-lt"/>
                </a:rPr>
                <a:t>32:25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65" name="Trapezoid 64"/>
            <p:cNvSpPr/>
            <p:nvPr/>
          </p:nvSpPr>
          <p:spPr>
            <a:xfrm rot="16200000">
              <a:off x="697868" y="4021905"/>
              <a:ext cx="905868" cy="379356"/>
            </a:xfrm>
            <a:prstGeom prst="trapezoid">
              <a:avLst>
                <a:gd name="adj" fmla="val 34038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tIns="216000" rtlCol="0" anchor="ctr" anchorCtr="1"/>
            <a:lstStyle/>
            <a:p>
              <a:pPr algn="ctr"/>
              <a:r>
                <a:rPr lang="sv-SE" sz="1400" dirty="0">
                  <a:solidFill>
                    <a:schemeClr val="tx1"/>
                  </a:solidFill>
                </a:rPr>
                <a:t>1</a:t>
              </a:r>
            </a:p>
            <a:p>
              <a:pPr algn="ctr"/>
              <a:endParaRPr lang="sv-SE" sz="1400" dirty="0">
                <a:solidFill>
                  <a:schemeClr val="tx1"/>
                </a:solidFill>
              </a:endParaRPr>
            </a:p>
            <a:p>
              <a:pPr algn="ctr"/>
              <a:r>
                <a:rPr lang="sv-SE" sz="14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66" name="Trapezoid 65"/>
            <p:cNvSpPr/>
            <p:nvPr/>
          </p:nvSpPr>
          <p:spPr>
            <a:xfrm rot="16200000">
              <a:off x="2606495" y="4021905"/>
              <a:ext cx="905868" cy="379356"/>
            </a:xfrm>
            <a:prstGeom prst="trapezoid">
              <a:avLst>
                <a:gd name="adj" fmla="val 34038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tIns="216000" rtlCol="0" anchor="ctr" anchorCtr="1"/>
            <a:lstStyle/>
            <a:p>
              <a:pPr algn="ctr"/>
              <a:r>
                <a:rPr lang="sv-SE" sz="1400" dirty="0">
                  <a:solidFill>
                    <a:schemeClr val="tx1"/>
                  </a:solidFill>
                </a:rPr>
                <a:t>1</a:t>
              </a:r>
            </a:p>
            <a:p>
              <a:pPr algn="ctr"/>
              <a:endParaRPr lang="sv-SE" sz="1400" dirty="0">
                <a:solidFill>
                  <a:schemeClr val="tx1"/>
                </a:solidFill>
              </a:endParaRPr>
            </a:p>
            <a:p>
              <a:pPr algn="ctr"/>
              <a:r>
                <a:rPr lang="sv-SE" sz="1400" dirty="0">
                  <a:solidFill>
                    <a:schemeClr val="tx1"/>
                  </a:solidFill>
                </a:rPr>
                <a:t>0</a:t>
              </a:r>
            </a:p>
          </p:txBody>
        </p:sp>
        <p:cxnSp>
          <p:nvCxnSpPr>
            <p:cNvPr id="67" name="Straight Connector 66"/>
            <p:cNvCxnSpPr/>
            <p:nvPr/>
          </p:nvCxnSpPr>
          <p:spPr>
            <a:xfrm flipH="1">
              <a:off x="6554723" y="4211582"/>
              <a:ext cx="45224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rapezoid 67"/>
            <p:cNvSpPr/>
            <p:nvPr/>
          </p:nvSpPr>
          <p:spPr>
            <a:xfrm rot="16200000">
              <a:off x="6430604" y="4021905"/>
              <a:ext cx="905868" cy="379356"/>
            </a:xfrm>
            <a:prstGeom prst="trapezoid">
              <a:avLst>
                <a:gd name="adj" fmla="val 34038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tIns="216000" rtlCol="0" anchor="ctr" anchorCtr="1"/>
            <a:lstStyle/>
            <a:p>
              <a:pPr algn="ctr"/>
              <a:r>
                <a:rPr lang="sv-SE" sz="1400" dirty="0">
                  <a:solidFill>
                    <a:schemeClr val="tx1"/>
                  </a:solidFill>
                </a:rPr>
                <a:t>1</a:t>
              </a:r>
            </a:p>
            <a:p>
              <a:pPr algn="ctr"/>
              <a:endParaRPr lang="sv-SE" sz="1400" dirty="0">
                <a:solidFill>
                  <a:schemeClr val="tx1"/>
                </a:solidFill>
              </a:endParaRPr>
            </a:p>
            <a:p>
              <a:pPr algn="ctr"/>
              <a:r>
                <a:rPr lang="sv-SE" sz="14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69" name="Trapezoid 68"/>
            <p:cNvSpPr/>
            <p:nvPr/>
          </p:nvSpPr>
          <p:spPr>
            <a:xfrm rot="16200000">
              <a:off x="4515121" y="4021906"/>
              <a:ext cx="905868" cy="379356"/>
            </a:xfrm>
            <a:prstGeom prst="trapezoid">
              <a:avLst>
                <a:gd name="adj" fmla="val 34038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tIns="216000" rtlCol="0" anchor="ctr" anchorCtr="1"/>
            <a:lstStyle/>
            <a:p>
              <a:pPr algn="ctr"/>
              <a:r>
                <a:rPr lang="sv-SE" sz="1400" dirty="0">
                  <a:solidFill>
                    <a:schemeClr val="tx1"/>
                  </a:solidFill>
                </a:rPr>
                <a:t>1</a:t>
              </a:r>
            </a:p>
            <a:p>
              <a:pPr algn="ctr"/>
              <a:endParaRPr lang="sv-SE" sz="1400" dirty="0">
                <a:solidFill>
                  <a:schemeClr val="tx1"/>
                </a:solidFill>
              </a:endParaRPr>
            </a:p>
            <a:p>
              <a:pPr algn="ctr"/>
              <a:r>
                <a:rPr lang="sv-SE" sz="1400" dirty="0">
                  <a:solidFill>
                    <a:schemeClr val="tx1"/>
                  </a:solidFill>
                </a:rPr>
                <a:t>0</a:t>
              </a:r>
            </a:p>
          </p:txBody>
        </p:sp>
      </p:grpSp>
      <p:sp>
        <p:nvSpPr>
          <p:cNvPr id="91" name="Rektangel 90">
            <a:extLst>
              <a:ext uri="{FF2B5EF4-FFF2-40B4-BE49-F238E27FC236}">
                <a16:creationId xmlns:a16="http://schemas.microsoft.com/office/drawing/2014/main" id="{15EB35E0-4BF3-4850-83B3-18C4684095A3}"/>
              </a:ext>
            </a:extLst>
          </p:cNvPr>
          <p:cNvSpPr/>
          <p:nvPr/>
        </p:nvSpPr>
        <p:spPr>
          <a:xfrm>
            <a:off x="386232" y="5597728"/>
            <a:ext cx="91335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dirty="0"/>
              <a:t>The </a:t>
            </a:r>
            <a:r>
              <a:rPr lang="sv-SE" dirty="0" err="1"/>
              <a:t>worst</a:t>
            </a:r>
            <a:r>
              <a:rPr lang="sv-SE" dirty="0"/>
              <a:t> </a:t>
            </a:r>
            <a:r>
              <a:rPr lang="sv-SE" dirty="0" err="1"/>
              <a:t>case</a:t>
            </a:r>
            <a:r>
              <a:rPr lang="sv-SE" dirty="0"/>
              <a:t> </a:t>
            </a:r>
            <a:r>
              <a:rPr lang="sv-SE" dirty="0" err="1"/>
              <a:t>delay</a:t>
            </a:r>
            <a:r>
              <a:rPr lang="sv-SE" dirty="0"/>
              <a:t>, </a:t>
            </a:r>
            <a:r>
              <a:rPr lang="sv-SE" i="1" dirty="0" err="1"/>
              <a:t>t</a:t>
            </a:r>
            <a:r>
              <a:rPr lang="sv-SE" i="1" baseline="-25000" dirty="0" err="1"/>
              <a:t>skip</a:t>
            </a:r>
            <a:r>
              <a:rPr lang="sv-SE" dirty="0"/>
              <a:t>,  is for </a:t>
            </a:r>
            <a:r>
              <a:rPr lang="sv-SE" dirty="0" err="1"/>
              <a:t>calculating</a:t>
            </a:r>
            <a:r>
              <a:rPr lang="sv-SE" dirty="0"/>
              <a:t> the </a:t>
            </a:r>
            <a:r>
              <a:rPr lang="sv-SE" dirty="0" err="1"/>
              <a:t>most</a:t>
            </a:r>
            <a:r>
              <a:rPr lang="sv-SE" dirty="0"/>
              <a:t> </a:t>
            </a:r>
            <a:r>
              <a:rPr lang="sv-SE" dirty="0" err="1"/>
              <a:t>significant</a:t>
            </a:r>
            <a:r>
              <a:rPr lang="sv-SE" dirty="0"/>
              <a:t> bit </a:t>
            </a:r>
            <a:r>
              <a:rPr lang="sv-SE" dirty="0" err="1"/>
              <a:t>sum</a:t>
            </a:r>
            <a:r>
              <a:rPr lang="sv-SE" dirty="0"/>
              <a:t> </a:t>
            </a:r>
            <a:r>
              <a:rPr lang="sv-SE" dirty="0" err="1"/>
              <a:t>when</a:t>
            </a:r>
            <a:r>
              <a:rPr lang="sv-SE" dirty="0"/>
              <a:t> a </a:t>
            </a:r>
            <a:r>
              <a:rPr lang="sv-SE" dirty="0" err="1"/>
              <a:t>carry</a:t>
            </a:r>
            <a:r>
              <a:rPr lang="sv-SE" dirty="0"/>
              <a:t> is </a:t>
            </a:r>
            <a:r>
              <a:rPr lang="sv-SE" dirty="0" err="1"/>
              <a:t>generated</a:t>
            </a:r>
            <a:r>
              <a:rPr lang="sv-SE" dirty="0"/>
              <a:t> in the </a:t>
            </a:r>
            <a:r>
              <a:rPr lang="sv-SE" dirty="0" err="1"/>
              <a:t>least</a:t>
            </a:r>
            <a:r>
              <a:rPr lang="sv-SE" dirty="0"/>
              <a:t> </a:t>
            </a:r>
            <a:r>
              <a:rPr lang="sv-SE" dirty="0" err="1"/>
              <a:t>significant</a:t>
            </a:r>
            <a:r>
              <a:rPr lang="sv-SE" dirty="0"/>
              <a:t> bit. </a:t>
            </a:r>
          </a:p>
        </p:txBody>
      </p:sp>
    </p:spTree>
    <p:extLst>
      <p:ext uri="{BB962C8B-B14F-4D97-AF65-F5344CB8AC3E}">
        <p14:creationId xmlns:p14="http://schemas.microsoft.com/office/powerpoint/2010/main" val="3705867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 animBg="1"/>
      <p:bldP spid="118" grpId="0" animBg="1"/>
      <p:bldP spid="117" grpId="0" animBg="1"/>
      <p:bldP spid="9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Grupp 85">
            <a:extLst>
              <a:ext uri="{FF2B5EF4-FFF2-40B4-BE49-F238E27FC236}">
                <a16:creationId xmlns:a16="http://schemas.microsoft.com/office/drawing/2014/main" id="{17ED67D6-7D6E-4489-80E7-8920F54B1650}"/>
              </a:ext>
            </a:extLst>
          </p:cNvPr>
          <p:cNvGrpSpPr/>
          <p:nvPr/>
        </p:nvGrpSpPr>
        <p:grpSpPr>
          <a:xfrm>
            <a:off x="1103546" y="2698274"/>
            <a:ext cx="7771746" cy="2212087"/>
            <a:chOff x="1103546" y="2698274"/>
            <a:chExt cx="7771746" cy="2212087"/>
          </a:xfrm>
        </p:grpSpPr>
        <p:sp>
          <p:nvSpPr>
            <p:cNvPr id="326" name="Rektangel 325">
              <a:extLst>
                <a:ext uri="{FF2B5EF4-FFF2-40B4-BE49-F238E27FC236}">
                  <a16:creationId xmlns:a16="http://schemas.microsoft.com/office/drawing/2014/main" id="{65EC50CC-515C-4550-9DD0-D05575CF5933}"/>
                </a:ext>
              </a:extLst>
            </p:cNvPr>
            <p:cNvSpPr/>
            <p:nvPr/>
          </p:nvSpPr>
          <p:spPr>
            <a:xfrm>
              <a:off x="1103546" y="2698274"/>
              <a:ext cx="1917342" cy="22120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327" name="Rektangel 326">
              <a:extLst>
                <a:ext uri="{FF2B5EF4-FFF2-40B4-BE49-F238E27FC236}">
                  <a16:creationId xmlns:a16="http://schemas.microsoft.com/office/drawing/2014/main" id="{D9581328-8B9C-4F22-A922-545435E0E5F8}"/>
                </a:ext>
              </a:extLst>
            </p:cNvPr>
            <p:cNvSpPr/>
            <p:nvPr/>
          </p:nvSpPr>
          <p:spPr>
            <a:xfrm>
              <a:off x="3016110" y="2698274"/>
              <a:ext cx="1917342" cy="22120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28" name="Rektangel 327">
              <a:extLst>
                <a:ext uri="{FF2B5EF4-FFF2-40B4-BE49-F238E27FC236}">
                  <a16:creationId xmlns:a16="http://schemas.microsoft.com/office/drawing/2014/main" id="{ACB09C55-A4C9-4AD1-A32A-96F5A3B6CC4B}"/>
                </a:ext>
              </a:extLst>
            </p:cNvPr>
            <p:cNvSpPr/>
            <p:nvPr/>
          </p:nvSpPr>
          <p:spPr>
            <a:xfrm>
              <a:off x="4932219" y="2698274"/>
              <a:ext cx="1917342" cy="22120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29" name="Rektangel 328">
              <a:extLst>
                <a:ext uri="{FF2B5EF4-FFF2-40B4-BE49-F238E27FC236}">
                  <a16:creationId xmlns:a16="http://schemas.microsoft.com/office/drawing/2014/main" id="{1BC3FFA9-107C-478E-9928-967C40604F7E}"/>
                </a:ext>
              </a:extLst>
            </p:cNvPr>
            <p:cNvSpPr/>
            <p:nvPr/>
          </p:nvSpPr>
          <p:spPr>
            <a:xfrm>
              <a:off x="6853384" y="2698274"/>
              <a:ext cx="2021908" cy="22120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15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v-SE" dirty="0"/>
              <a:t>32-bit carry skip adder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413926"/>
            <a:ext cx="8229600" cy="93889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400" dirty="0"/>
              <a:t>Identify worst-case propagation delay for 32-bit adder!</a:t>
            </a:r>
          </a:p>
          <a:p>
            <a:r>
              <a:rPr lang="sv-SE" sz="2400" dirty="0" err="1"/>
              <a:t>How</a:t>
            </a:r>
            <a:r>
              <a:rPr lang="sv-SE" sz="2400" dirty="0"/>
              <a:t> to </a:t>
            </a:r>
            <a:r>
              <a:rPr lang="sv-SE" sz="2400" dirty="0" err="1"/>
              <a:t>optimize</a:t>
            </a:r>
            <a:r>
              <a:rPr lang="sv-SE" sz="2400" dirty="0"/>
              <a:t> a 32-bit adder built with </a:t>
            </a:r>
            <a:r>
              <a:rPr lang="sv-SE" sz="2400" i="1" dirty="0"/>
              <a:t>k n</a:t>
            </a:r>
            <a:r>
              <a:rPr lang="sv-SE" sz="2400" dirty="0"/>
              <a:t>-bit blocks?</a:t>
            </a:r>
          </a:p>
        </p:txBody>
      </p:sp>
      <p:grpSp>
        <p:nvGrpSpPr>
          <p:cNvPr id="220" name="Grupp 219">
            <a:extLst>
              <a:ext uri="{FF2B5EF4-FFF2-40B4-BE49-F238E27FC236}">
                <a16:creationId xmlns:a16="http://schemas.microsoft.com/office/drawing/2014/main" id="{36029AB5-382C-4806-8A3F-110EB0FF6094}"/>
              </a:ext>
            </a:extLst>
          </p:cNvPr>
          <p:cNvGrpSpPr/>
          <p:nvPr/>
        </p:nvGrpSpPr>
        <p:grpSpPr>
          <a:xfrm>
            <a:off x="655270" y="2337168"/>
            <a:ext cx="8595461" cy="2914197"/>
            <a:chOff x="655270" y="2337168"/>
            <a:chExt cx="8595461" cy="2914197"/>
          </a:xfrm>
        </p:grpSpPr>
        <p:grpSp>
          <p:nvGrpSpPr>
            <p:cNvPr id="221" name="Group 7">
              <a:extLst>
                <a:ext uri="{FF2B5EF4-FFF2-40B4-BE49-F238E27FC236}">
                  <a16:creationId xmlns:a16="http://schemas.microsoft.com/office/drawing/2014/main" id="{FD387D9B-B064-4A5B-BE8F-0E27A5D3056E}"/>
                </a:ext>
              </a:extLst>
            </p:cNvPr>
            <p:cNvGrpSpPr/>
            <p:nvPr/>
          </p:nvGrpSpPr>
          <p:grpSpPr>
            <a:xfrm>
              <a:off x="655270" y="2337168"/>
              <a:ext cx="8595461" cy="2914197"/>
              <a:chOff x="432000" y="2338801"/>
              <a:chExt cx="8595461" cy="2914197"/>
            </a:xfrm>
          </p:grpSpPr>
          <p:grpSp>
            <p:nvGrpSpPr>
              <p:cNvPr id="248" name="Group 8">
                <a:extLst>
                  <a:ext uri="{FF2B5EF4-FFF2-40B4-BE49-F238E27FC236}">
                    <a16:creationId xmlns:a16="http://schemas.microsoft.com/office/drawing/2014/main" id="{D5B60C4D-A357-4B97-8B11-14CCD106C1BB}"/>
                  </a:ext>
                </a:extLst>
              </p:cNvPr>
              <p:cNvGrpSpPr/>
              <p:nvPr/>
            </p:nvGrpSpPr>
            <p:grpSpPr>
              <a:xfrm>
                <a:off x="1647491" y="2702355"/>
                <a:ext cx="6508877" cy="1653077"/>
                <a:chOff x="1647491" y="3062349"/>
                <a:chExt cx="6508877" cy="1356535"/>
              </a:xfrm>
            </p:grpSpPr>
            <p:cxnSp>
              <p:nvCxnSpPr>
                <p:cNvPr id="317" name="Straight Connector 77">
                  <a:extLst>
                    <a:ext uri="{FF2B5EF4-FFF2-40B4-BE49-F238E27FC236}">
                      <a16:creationId xmlns:a16="http://schemas.microsoft.com/office/drawing/2014/main" id="{5CDF0319-4ADC-4A63-8F81-5A7C5DFB6197}"/>
                    </a:ext>
                  </a:extLst>
                </p:cNvPr>
                <p:cNvCxnSpPr/>
                <p:nvPr/>
              </p:nvCxnSpPr>
              <p:spPr>
                <a:xfrm>
                  <a:off x="7401614" y="3062349"/>
                  <a:ext cx="0" cy="1356535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" name="Straight Connector 78">
                  <a:extLst>
                    <a:ext uri="{FF2B5EF4-FFF2-40B4-BE49-F238E27FC236}">
                      <a16:creationId xmlns:a16="http://schemas.microsoft.com/office/drawing/2014/main" id="{F944E18E-B30B-46E1-8B6F-1574FBA41A56}"/>
                    </a:ext>
                  </a:extLst>
                </p:cNvPr>
                <p:cNvCxnSpPr/>
                <p:nvPr/>
              </p:nvCxnSpPr>
              <p:spPr>
                <a:xfrm>
                  <a:off x="8156368" y="3062349"/>
                  <a:ext cx="0" cy="1356535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9" name="Straight Connector 79">
                  <a:extLst>
                    <a:ext uri="{FF2B5EF4-FFF2-40B4-BE49-F238E27FC236}">
                      <a16:creationId xmlns:a16="http://schemas.microsoft.com/office/drawing/2014/main" id="{37AD9F35-7CDB-459A-AC8E-63199D0DC9FD}"/>
                    </a:ext>
                  </a:extLst>
                </p:cNvPr>
                <p:cNvCxnSpPr/>
                <p:nvPr/>
              </p:nvCxnSpPr>
              <p:spPr>
                <a:xfrm>
                  <a:off x="5489480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0" name="Straight Connector 80">
                  <a:extLst>
                    <a:ext uri="{FF2B5EF4-FFF2-40B4-BE49-F238E27FC236}">
                      <a16:creationId xmlns:a16="http://schemas.microsoft.com/office/drawing/2014/main" id="{7B052916-7BB7-41B5-82FA-EF5BA6C218F8}"/>
                    </a:ext>
                  </a:extLst>
                </p:cNvPr>
                <p:cNvCxnSpPr/>
                <p:nvPr/>
              </p:nvCxnSpPr>
              <p:spPr>
                <a:xfrm>
                  <a:off x="6244234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1" name="Straight Connector 81">
                  <a:extLst>
                    <a:ext uri="{FF2B5EF4-FFF2-40B4-BE49-F238E27FC236}">
                      <a16:creationId xmlns:a16="http://schemas.microsoft.com/office/drawing/2014/main" id="{FA993594-F284-4EF1-B0D3-CE4793F45BC2}"/>
                    </a:ext>
                  </a:extLst>
                </p:cNvPr>
                <p:cNvCxnSpPr/>
                <p:nvPr/>
              </p:nvCxnSpPr>
              <p:spPr>
                <a:xfrm>
                  <a:off x="3575630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2" name="Straight Connector 82">
                  <a:extLst>
                    <a:ext uri="{FF2B5EF4-FFF2-40B4-BE49-F238E27FC236}">
                      <a16:creationId xmlns:a16="http://schemas.microsoft.com/office/drawing/2014/main" id="{C64C2B4E-7691-4724-94CA-375CBAA551D4}"/>
                    </a:ext>
                  </a:extLst>
                </p:cNvPr>
                <p:cNvCxnSpPr/>
                <p:nvPr/>
              </p:nvCxnSpPr>
              <p:spPr>
                <a:xfrm>
                  <a:off x="4330384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3" name="Straight Connector 83">
                  <a:extLst>
                    <a:ext uri="{FF2B5EF4-FFF2-40B4-BE49-F238E27FC236}">
                      <a16:creationId xmlns:a16="http://schemas.microsoft.com/office/drawing/2014/main" id="{30CB1A8F-776A-4170-BB52-CAC7C440DE92}"/>
                    </a:ext>
                  </a:extLst>
                </p:cNvPr>
                <p:cNvCxnSpPr/>
                <p:nvPr/>
              </p:nvCxnSpPr>
              <p:spPr>
                <a:xfrm>
                  <a:off x="1647491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4" name="Straight Connector 84">
                  <a:extLst>
                    <a:ext uri="{FF2B5EF4-FFF2-40B4-BE49-F238E27FC236}">
                      <a16:creationId xmlns:a16="http://schemas.microsoft.com/office/drawing/2014/main" id="{8040402C-A39F-4AE9-BE8C-E7C83557374E}"/>
                    </a:ext>
                  </a:extLst>
                </p:cNvPr>
                <p:cNvCxnSpPr/>
                <p:nvPr/>
              </p:nvCxnSpPr>
              <p:spPr>
                <a:xfrm>
                  <a:off x="2402244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49" name="Straight Connector 9">
                <a:extLst>
                  <a:ext uri="{FF2B5EF4-FFF2-40B4-BE49-F238E27FC236}">
                    <a16:creationId xmlns:a16="http://schemas.microsoft.com/office/drawing/2014/main" id="{90EE571B-7ADD-491D-8B9B-3DFB4879FC2B}"/>
                  </a:ext>
                </a:extLst>
              </p:cNvPr>
              <p:cNvCxnSpPr>
                <a:endCxn id="259" idx="2"/>
              </p:cNvCxnSpPr>
              <p:nvPr/>
            </p:nvCxnSpPr>
            <p:spPr>
              <a:xfrm flipH="1">
                <a:off x="7786841" y="4459312"/>
                <a:ext cx="939727" cy="80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Straight Connector 10">
                <a:extLst>
                  <a:ext uri="{FF2B5EF4-FFF2-40B4-BE49-F238E27FC236}">
                    <a16:creationId xmlns:a16="http://schemas.microsoft.com/office/drawing/2014/main" id="{8EDE3755-EF79-404D-A0EF-063ADDE4F043}"/>
                  </a:ext>
                </a:extLst>
              </p:cNvPr>
              <p:cNvCxnSpPr/>
              <p:nvPr/>
            </p:nvCxnSpPr>
            <p:spPr>
              <a:xfrm flipH="1">
                <a:off x="1136865" y="3478399"/>
                <a:ext cx="4104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1" name="Straight Connector 11">
                <a:extLst>
                  <a:ext uri="{FF2B5EF4-FFF2-40B4-BE49-F238E27FC236}">
                    <a16:creationId xmlns:a16="http://schemas.microsoft.com/office/drawing/2014/main" id="{82F23C8B-1504-4082-BA1D-B9542625D1AD}"/>
                  </a:ext>
                </a:extLst>
              </p:cNvPr>
              <p:cNvCxnSpPr/>
              <p:nvPr/>
            </p:nvCxnSpPr>
            <p:spPr>
              <a:xfrm flipH="1">
                <a:off x="821987" y="4211582"/>
                <a:ext cx="45224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2" name="Straight Connector 12">
                <a:extLst>
                  <a:ext uri="{FF2B5EF4-FFF2-40B4-BE49-F238E27FC236}">
                    <a16:creationId xmlns:a16="http://schemas.microsoft.com/office/drawing/2014/main" id="{36891798-2FB6-464D-A908-496DE6E86C21}"/>
                  </a:ext>
                </a:extLst>
              </p:cNvPr>
              <p:cNvCxnSpPr/>
              <p:nvPr/>
            </p:nvCxnSpPr>
            <p:spPr>
              <a:xfrm flipH="1">
                <a:off x="3045492" y="3473823"/>
                <a:ext cx="4104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3" name="Straight Connector 13">
                <a:extLst>
                  <a:ext uri="{FF2B5EF4-FFF2-40B4-BE49-F238E27FC236}">
                    <a16:creationId xmlns:a16="http://schemas.microsoft.com/office/drawing/2014/main" id="{3A4A0732-47F5-4C7A-AFEA-78138BA4DC16}"/>
                  </a:ext>
                </a:extLst>
              </p:cNvPr>
              <p:cNvCxnSpPr/>
              <p:nvPr/>
            </p:nvCxnSpPr>
            <p:spPr>
              <a:xfrm flipH="1">
                <a:off x="2730614" y="4211582"/>
                <a:ext cx="452247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Connector 14">
                <a:extLst>
                  <a:ext uri="{FF2B5EF4-FFF2-40B4-BE49-F238E27FC236}">
                    <a16:creationId xmlns:a16="http://schemas.microsoft.com/office/drawing/2014/main" id="{B7082FEB-C676-4153-BF11-D62760BFE953}"/>
                  </a:ext>
                </a:extLst>
              </p:cNvPr>
              <p:cNvCxnSpPr/>
              <p:nvPr/>
            </p:nvCxnSpPr>
            <p:spPr>
              <a:xfrm flipH="1">
                <a:off x="4954118" y="3469247"/>
                <a:ext cx="4104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Straight Connector 15">
                <a:extLst>
                  <a:ext uri="{FF2B5EF4-FFF2-40B4-BE49-F238E27FC236}">
                    <a16:creationId xmlns:a16="http://schemas.microsoft.com/office/drawing/2014/main" id="{01AB3221-D353-48CA-B24E-4BEC49DBB18F}"/>
                  </a:ext>
                </a:extLst>
              </p:cNvPr>
              <p:cNvCxnSpPr/>
              <p:nvPr/>
            </p:nvCxnSpPr>
            <p:spPr>
              <a:xfrm flipH="1">
                <a:off x="5992096" y="4470745"/>
                <a:ext cx="56262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6" name="TextBox 16">
                <a:extLst>
                  <a:ext uri="{FF2B5EF4-FFF2-40B4-BE49-F238E27FC236}">
                    <a16:creationId xmlns:a16="http://schemas.microsoft.com/office/drawing/2014/main" id="{04B03BD7-61E8-41AA-BEE6-508D537F92DB}"/>
                  </a:ext>
                </a:extLst>
              </p:cNvPr>
              <p:cNvSpPr txBox="1"/>
              <p:nvPr/>
            </p:nvSpPr>
            <p:spPr>
              <a:xfrm>
                <a:off x="432000" y="4094150"/>
                <a:ext cx="4602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c</a:t>
                </a:r>
                <a:r>
                  <a:rPr lang="sv-SE" sz="1600" baseline="-25000" dirty="0">
                    <a:latin typeface="+mn-lt"/>
                  </a:rPr>
                  <a:t>out</a:t>
                </a:r>
                <a:endParaRPr lang="sv-SE" sz="1600" dirty="0">
                  <a:latin typeface="+mn-lt"/>
                </a:endParaRPr>
              </a:p>
            </p:txBody>
          </p:sp>
          <p:cxnSp>
            <p:nvCxnSpPr>
              <p:cNvPr id="257" name="Straight Connector 17">
                <a:extLst>
                  <a:ext uri="{FF2B5EF4-FFF2-40B4-BE49-F238E27FC236}">
                    <a16:creationId xmlns:a16="http://schemas.microsoft.com/office/drawing/2014/main" id="{2098C15D-CE30-4517-96C3-9E6726C062D1}"/>
                  </a:ext>
                </a:extLst>
              </p:cNvPr>
              <p:cNvCxnSpPr/>
              <p:nvPr/>
            </p:nvCxnSpPr>
            <p:spPr>
              <a:xfrm flipH="1">
                <a:off x="6876459" y="3464671"/>
                <a:ext cx="4104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Straight Connector 18">
                <a:extLst>
                  <a:ext uri="{FF2B5EF4-FFF2-40B4-BE49-F238E27FC236}">
                    <a16:creationId xmlns:a16="http://schemas.microsoft.com/office/drawing/2014/main" id="{54A4E192-DB05-4FF1-890E-EB5763DD450A}"/>
                  </a:ext>
                </a:extLst>
              </p:cNvPr>
              <p:cNvCxnSpPr/>
              <p:nvPr/>
            </p:nvCxnSpPr>
            <p:spPr>
              <a:xfrm>
                <a:off x="7786129" y="4558883"/>
                <a:ext cx="0" cy="43857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9" name="Freeform 19">
                <a:extLst>
                  <a:ext uri="{FF2B5EF4-FFF2-40B4-BE49-F238E27FC236}">
                    <a16:creationId xmlns:a16="http://schemas.microsoft.com/office/drawing/2014/main" id="{BF1CA7B3-4B8E-4B95-BAFB-5D50A4899236}"/>
                  </a:ext>
                </a:extLst>
              </p:cNvPr>
              <p:cNvSpPr/>
              <p:nvPr/>
            </p:nvSpPr>
            <p:spPr>
              <a:xfrm flipH="1">
                <a:off x="7164384" y="4151145"/>
                <a:ext cx="1244915" cy="627025"/>
              </a:xfrm>
              <a:custGeom>
                <a:avLst/>
                <a:gdLst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48577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50482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33350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22444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1665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502571 h 502571"/>
                  <a:gd name="connsiteX6" fmla="*/ 122444 w 990600"/>
                  <a:gd name="connsiteY6" fmla="*/ 495300 h 502571"/>
                  <a:gd name="connsiteX7" fmla="*/ 0 w 990600"/>
                  <a:gd name="connsiteY7" fmla="*/ 0 h 50257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22444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36985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495301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07"/>
                  <a:gd name="connsiteX1" fmla="*/ 419100 w 990600"/>
                  <a:gd name="connsiteY1" fmla="*/ 0 h 506207"/>
                  <a:gd name="connsiteX2" fmla="*/ 495300 w 990600"/>
                  <a:gd name="connsiteY2" fmla="*/ 247650 h 506207"/>
                  <a:gd name="connsiteX3" fmla="*/ 561975 w 990600"/>
                  <a:gd name="connsiteY3" fmla="*/ 0 h 506207"/>
                  <a:gd name="connsiteX4" fmla="*/ 990600 w 990600"/>
                  <a:gd name="connsiteY4" fmla="*/ 0 h 506207"/>
                  <a:gd name="connsiteX5" fmla="*/ 850854 w 990600"/>
                  <a:gd name="connsiteY5" fmla="*/ 506207 h 506207"/>
                  <a:gd name="connsiteX6" fmla="*/ 140620 w 990600"/>
                  <a:gd name="connsiteY6" fmla="*/ 502571 h 506207"/>
                  <a:gd name="connsiteX7" fmla="*/ 0 w 990600"/>
                  <a:gd name="connsiteY7" fmla="*/ 0 h 506207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47219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8125 w 990600"/>
                  <a:gd name="connsiteY5" fmla="*/ 498910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34"/>
                  <a:gd name="connsiteX1" fmla="*/ 419100 w 990600"/>
                  <a:gd name="connsiteY1" fmla="*/ 0 h 506234"/>
                  <a:gd name="connsiteX2" fmla="*/ 495300 w 990600"/>
                  <a:gd name="connsiteY2" fmla="*/ 247650 h 506234"/>
                  <a:gd name="connsiteX3" fmla="*/ 561975 w 990600"/>
                  <a:gd name="connsiteY3" fmla="*/ 0 h 506234"/>
                  <a:gd name="connsiteX4" fmla="*/ 990600 w 990600"/>
                  <a:gd name="connsiteY4" fmla="*/ 0 h 506234"/>
                  <a:gd name="connsiteX5" fmla="*/ 850855 w 990600"/>
                  <a:gd name="connsiteY5" fmla="*/ 506234 h 506234"/>
                  <a:gd name="connsiteX6" fmla="*/ 140620 w 990600"/>
                  <a:gd name="connsiteY6" fmla="*/ 502571 h 506234"/>
                  <a:gd name="connsiteX7" fmla="*/ 0 w 990600"/>
                  <a:gd name="connsiteY7" fmla="*/ 0 h 506234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50855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0600" h="502572">
                    <a:moveTo>
                      <a:pt x="0" y="0"/>
                    </a:moveTo>
                    <a:lnTo>
                      <a:pt x="419100" y="0"/>
                    </a:lnTo>
                    <a:lnTo>
                      <a:pt x="495300" y="247650"/>
                    </a:lnTo>
                    <a:lnTo>
                      <a:pt x="561975" y="0"/>
                    </a:lnTo>
                    <a:lnTo>
                      <a:pt x="990600" y="0"/>
                    </a:lnTo>
                    <a:lnTo>
                      <a:pt x="850855" y="502572"/>
                    </a:lnTo>
                    <a:lnTo>
                      <a:pt x="140620" y="5025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Bef>
                    <a:spcPts val="1800"/>
                  </a:spcBef>
                  <a:spcAft>
                    <a:spcPts val="0"/>
                  </a:spcAft>
                </a:pPr>
                <a:r>
                  <a:rPr lang="sv-SE" sz="1200" dirty="0">
                    <a:solidFill>
                      <a:srgbClr val="0D0D0D"/>
                    </a:solidFill>
                    <a:ea typeface="Calibri"/>
                    <a:cs typeface="Times New Roman"/>
                  </a:rPr>
                  <a:t>+</a:t>
                </a:r>
                <a:endParaRPr lang="sv-SE" sz="1200" dirty="0">
                  <a:ea typeface="Calibri"/>
                  <a:cs typeface="Times New Roman"/>
                </a:endParaRPr>
              </a:p>
            </p:txBody>
          </p:sp>
          <p:sp>
            <p:nvSpPr>
              <p:cNvPr id="260" name="Rectangle 20">
                <a:extLst>
                  <a:ext uri="{FF2B5EF4-FFF2-40B4-BE49-F238E27FC236}">
                    <a16:creationId xmlns:a16="http://schemas.microsoft.com/office/drawing/2014/main" id="{D2FD26A4-33D3-49D8-A05F-618AD8DECD3D}"/>
                  </a:ext>
                </a:extLst>
              </p:cNvPr>
              <p:cNvSpPr/>
              <p:nvPr/>
            </p:nvSpPr>
            <p:spPr>
              <a:xfrm>
                <a:off x="7164384" y="2827280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ADD/SUB logic</a:t>
                </a:r>
              </a:p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Bit P, G</a:t>
                </a:r>
              </a:p>
            </p:txBody>
          </p:sp>
          <p:sp>
            <p:nvSpPr>
              <p:cNvPr id="261" name="Rectangle 21">
                <a:extLst>
                  <a:ext uri="{FF2B5EF4-FFF2-40B4-BE49-F238E27FC236}">
                    <a16:creationId xmlns:a16="http://schemas.microsoft.com/office/drawing/2014/main" id="{232195F5-109F-4FB5-97B8-9C98C96660C6}"/>
                  </a:ext>
                </a:extLst>
              </p:cNvPr>
              <p:cNvSpPr/>
              <p:nvPr/>
            </p:nvSpPr>
            <p:spPr>
              <a:xfrm>
                <a:off x="7164384" y="3285293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tlCol="0" anchor="ctr"/>
              <a:lstStyle/>
              <a:p>
                <a:r>
                  <a:rPr lang="sv-SE" sz="1200" dirty="0">
                    <a:solidFill>
                      <a:schemeClr val="tx1"/>
                    </a:solidFill>
                  </a:rPr>
                  <a:t>P</a:t>
                </a:r>
                <a:r>
                  <a:rPr lang="sv-SE" sz="1200" baseline="-25000" dirty="0">
                    <a:solidFill>
                      <a:schemeClr val="tx1"/>
                    </a:solidFill>
                  </a:rPr>
                  <a:t>8:1</a:t>
                </a:r>
              </a:p>
            </p:txBody>
          </p:sp>
          <p:cxnSp>
            <p:nvCxnSpPr>
              <p:cNvPr id="262" name="Straight Connector 22">
                <a:extLst>
                  <a:ext uri="{FF2B5EF4-FFF2-40B4-BE49-F238E27FC236}">
                    <a16:creationId xmlns:a16="http://schemas.microsoft.com/office/drawing/2014/main" id="{C2BCAB16-A646-4120-94EC-E24ECA66A7C3}"/>
                  </a:ext>
                </a:extLst>
              </p:cNvPr>
              <p:cNvCxnSpPr/>
              <p:nvPr/>
            </p:nvCxnSpPr>
            <p:spPr>
              <a:xfrm flipH="1">
                <a:off x="7325009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Straight Connector 23">
                <a:extLst>
                  <a:ext uri="{FF2B5EF4-FFF2-40B4-BE49-F238E27FC236}">
                    <a16:creationId xmlns:a16="http://schemas.microsoft.com/office/drawing/2014/main" id="{5F9F03C3-034F-41D9-859D-AC2C97019D3A}"/>
                  </a:ext>
                </a:extLst>
              </p:cNvPr>
              <p:cNvCxnSpPr/>
              <p:nvPr/>
            </p:nvCxnSpPr>
            <p:spPr>
              <a:xfrm flipH="1">
                <a:off x="8077037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4" name="TextBox 24">
                <a:extLst>
                  <a:ext uri="{FF2B5EF4-FFF2-40B4-BE49-F238E27FC236}">
                    <a16:creationId xmlns:a16="http://schemas.microsoft.com/office/drawing/2014/main" id="{EFDF5CB6-65E8-4B9C-8882-4D9B68E422CE}"/>
                  </a:ext>
                </a:extLst>
              </p:cNvPr>
              <p:cNvSpPr txBox="1"/>
              <p:nvPr/>
            </p:nvSpPr>
            <p:spPr>
              <a:xfrm>
                <a:off x="8652037" y="4277498"/>
                <a:ext cx="37542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c</a:t>
                </a:r>
                <a:r>
                  <a:rPr lang="sv-SE" sz="1600" baseline="-25000" dirty="0">
                    <a:latin typeface="+mn-lt"/>
                  </a:rPr>
                  <a:t>in</a:t>
                </a:r>
                <a:endParaRPr lang="sv-SE" sz="1600" dirty="0">
                  <a:latin typeface="+mn-lt"/>
                </a:endParaRPr>
              </a:p>
            </p:txBody>
          </p:sp>
          <p:cxnSp>
            <p:nvCxnSpPr>
              <p:cNvPr id="265" name="Straight Connector 25">
                <a:extLst>
                  <a:ext uri="{FF2B5EF4-FFF2-40B4-BE49-F238E27FC236}">
                    <a16:creationId xmlns:a16="http://schemas.microsoft.com/office/drawing/2014/main" id="{818F506F-656B-45D6-8A18-362E0E2F3515}"/>
                  </a:ext>
                </a:extLst>
              </p:cNvPr>
              <p:cNvCxnSpPr/>
              <p:nvPr/>
            </p:nvCxnSpPr>
            <p:spPr>
              <a:xfrm flipH="1">
                <a:off x="4076612" y="4468464"/>
                <a:ext cx="56262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Straight Connector 26">
                <a:extLst>
                  <a:ext uri="{FF2B5EF4-FFF2-40B4-BE49-F238E27FC236}">
                    <a16:creationId xmlns:a16="http://schemas.microsoft.com/office/drawing/2014/main" id="{D9E8976E-740B-4552-AFF4-813E01D137E2}"/>
                  </a:ext>
                </a:extLst>
              </p:cNvPr>
              <p:cNvCxnSpPr/>
              <p:nvPr/>
            </p:nvCxnSpPr>
            <p:spPr>
              <a:xfrm flipH="1">
                <a:off x="4639240" y="4211582"/>
                <a:ext cx="452247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Straight Connector 27">
                <a:extLst>
                  <a:ext uri="{FF2B5EF4-FFF2-40B4-BE49-F238E27FC236}">
                    <a16:creationId xmlns:a16="http://schemas.microsoft.com/office/drawing/2014/main" id="{F7B05A00-A7A1-43B5-AEA6-7C309BCEDFF8}"/>
                  </a:ext>
                </a:extLst>
              </p:cNvPr>
              <p:cNvCxnSpPr/>
              <p:nvPr/>
            </p:nvCxnSpPr>
            <p:spPr>
              <a:xfrm flipH="1">
                <a:off x="1150158" y="3971217"/>
                <a:ext cx="158095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Straight Connector 28">
                <a:extLst>
                  <a:ext uri="{FF2B5EF4-FFF2-40B4-BE49-F238E27FC236}">
                    <a16:creationId xmlns:a16="http://schemas.microsoft.com/office/drawing/2014/main" id="{C072A70A-BBC2-47DD-93D0-A6D7F72AAD56}"/>
                  </a:ext>
                </a:extLst>
              </p:cNvPr>
              <p:cNvCxnSpPr/>
              <p:nvPr/>
            </p:nvCxnSpPr>
            <p:spPr>
              <a:xfrm rot="5400000">
                <a:off x="1262514" y="4201958"/>
                <a:ext cx="0" cy="5264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9">
                <a:extLst>
                  <a:ext uri="{FF2B5EF4-FFF2-40B4-BE49-F238E27FC236}">
                    <a16:creationId xmlns:a16="http://schemas.microsoft.com/office/drawing/2014/main" id="{A88FA7B1-5EDA-49E0-8683-1874594A70F9}"/>
                  </a:ext>
                </a:extLst>
              </p:cNvPr>
              <p:cNvCxnSpPr/>
              <p:nvPr/>
            </p:nvCxnSpPr>
            <p:spPr>
              <a:xfrm flipH="1">
                <a:off x="3058785" y="3971219"/>
                <a:ext cx="1580958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Straight Connector 30">
                <a:extLst>
                  <a:ext uri="{FF2B5EF4-FFF2-40B4-BE49-F238E27FC236}">
                    <a16:creationId xmlns:a16="http://schemas.microsoft.com/office/drawing/2014/main" id="{888A140A-BC20-4E06-AA2D-13615D277CE7}"/>
                  </a:ext>
                </a:extLst>
              </p:cNvPr>
              <p:cNvCxnSpPr/>
              <p:nvPr/>
            </p:nvCxnSpPr>
            <p:spPr>
              <a:xfrm rot="5400000">
                <a:off x="3171141" y="4197384"/>
                <a:ext cx="0" cy="5264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1" name="Group 31">
                <a:extLst>
                  <a:ext uri="{FF2B5EF4-FFF2-40B4-BE49-F238E27FC236}">
                    <a16:creationId xmlns:a16="http://schemas.microsoft.com/office/drawing/2014/main" id="{085058C7-FCA7-495D-95FE-F528183888C3}"/>
                  </a:ext>
                </a:extLst>
              </p:cNvPr>
              <p:cNvGrpSpPr/>
              <p:nvPr/>
            </p:nvGrpSpPr>
            <p:grpSpPr>
              <a:xfrm>
                <a:off x="1136865" y="3462616"/>
                <a:ext cx="5739593" cy="668823"/>
                <a:chOff x="1136865" y="3224292"/>
                <a:chExt cx="5739593" cy="907147"/>
              </a:xfrm>
            </p:grpSpPr>
            <p:cxnSp>
              <p:nvCxnSpPr>
                <p:cNvPr id="313" name="Straight Connector 73">
                  <a:extLst>
                    <a:ext uri="{FF2B5EF4-FFF2-40B4-BE49-F238E27FC236}">
                      <a16:creationId xmlns:a16="http://schemas.microsoft.com/office/drawing/2014/main" id="{03698C88-B09C-4703-8E59-5CECC8CC03CB}"/>
                    </a:ext>
                  </a:extLst>
                </p:cNvPr>
                <p:cNvCxnSpPr/>
                <p:nvPr/>
              </p:nvCxnSpPr>
              <p:spPr>
                <a:xfrm>
                  <a:off x="1136865" y="3224292"/>
                  <a:ext cx="0" cy="90714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" name="Straight Connector 74">
                  <a:extLst>
                    <a:ext uri="{FF2B5EF4-FFF2-40B4-BE49-F238E27FC236}">
                      <a16:creationId xmlns:a16="http://schemas.microsoft.com/office/drawing/2014/main" id="{B266E2AA-3A1E-4D8A-B34A-B0A629C07922}"/>
                    </a:ext>
                  </a:extLst>
                </p:cNvPr>
                <p:cNvCxnSpPr/>
                <p:nvPr/>
              </p:nvCxnSpPr>
              <p:spPr>
                <a:xfrm>
                  <a:off x="3045491" y="3224292"/>
                  <a:ext cx="0" cy="90714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5" name="Straight Connector 75">
                  <a:extLst>
                    <a:ext uri="{FF2B5EF4-FFF2-40B4-BE49-F238E27FC236}">
                      <a16:creationId xmlns:a16="http://schemas.microsoft.com/office/drawing/2014/main" id="{56FBF095-4C38-43A7-8321-374A843DECA6}"/>
                    </a:ext>
                  </a:extLst>
                </p:cNvPr>
                <p:cNvCxnSpPr/>
                <p:nvPr/>
              </p:nvCxnSpPr>
              <p:spPr>
                <a:xfrm>
                  <a:off x="4954117" y="3224292"/>
                  <a:ext cx="0" cy="90714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6" name="Straight Connector 76">
                  <a:extLst>
                    <a:ext uri="{FF2B5EF4-FFF2-40B4-BE49-F238E27FC236}">
                      <a16:creationId xmlns:a16="http://schemas.microsoft.com/office/drawing/2014/main" id="{70252A7A-5A44-4ACF-99E2-35DA3AE731AA}"/>
                    </a:ext>
                  </a:extLst>
                </p:cNvPr>
                <p:cNvCxnSpPr/>
                <p:nvPr/>
              </p:nvCxnSpPr>
              <p:spPr>
                <a:xfrm>
                  <a:off x="6876458" y="3224292"/>
                  <a:ext cx="0" cy="90714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72" name="Straight Connector 32">
                <a:extLst>
                  <a:ext uri="{FF2B5EF4-FFF2-40B4-BE49-F238E27FC236}">
                    <a16:creationId xmlns:a16="http://schemas.microsoft.com/office/drawing/2014/main" id="{44208800-0CF1-45CC-9778-26BAC8D0A989}"/>
                  </a:ext>
                </a:extLst>
              </p:cNvPr>
              <p:cNvCxnSpPr/>
              <p:nvPr/>
            </p:nvCxnSpPr>
            <p:spPr>
              <a:xfrm flipH="1">
                <a:off x="6882894" y="3971219"/>
                <a:ext cx="1587815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33">
                <a:extLst>
                  <a:ext uri="{FF2B5EF4-FFF2-40B4-BE49-F238E27FC236}">
                    <a16:creationId xmlns:a16="http://schemas.microsoft.com/office/drawing/2014/main" id="{0AA6F2A9-A798-453F-BA59-2A1BC4C65F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064533" y="4458310"/>
                <a:ext cx="1166344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34">
                <a:extLst>
                  <a:ext uri="{FF2B5EF4-FFF2-40B4-BE49-F238E27FC236}">
                    <a16:creationId xmlns:a16="http://schemas.microsoft.com/office/drawing/2014/main" id="{A64ACA4A-93AF-4451-AB32-F4C4F1EFA441}"/>
                  </a:ext>
                </a:extLst>
              </p:cNvPr>
              <p:cNvCxnSpPr/>
              <p:nvPr/>
            </p:nvCxnSpPr>
            <p:spPr>
              <a:xfrm flipH="1">
                <a:off x="4967411" y="3971219"/>
                <a:ext cx="1587312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Straight Connector 35">
                <a:extLst>
                  <a:ext uri="{FF2B5EF4-FFF2-40B4-BE49-F238E27FC236}">
                    <a16:creationId xmlns:a16="http://schemas.microsoft.com/office/drawing/2014/main" id="{2F391A56-C3F8-43E1-ACF9-53EA71E130D3}"/>
                  </a:ext>
                </a:extLst>
              </p:cNvPr>
              <p:cNvCxnSpPr/>
              <p:nvPr/>
            </p:nvCxnSpPr>
            <p:spPr>
              <a:xfrm rot="5400000">
                <a:off x="5079766" y="4192805"/>
                <a:ext cx="0" cy="5264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Straight Connector 36">
                <a:extLst>
                  <a:ext uri="{FF2B5EF4-FFF2-40B4-BE49-F238E27FC236}">
                    <a16:creationId xmlns:a16="http://schemas.microsoft.com/office/drawing/2014/main" id="{431CFEB5-65D5-4D02-B652-A2B1B3708371}"/>
                  </a:ext>
                </a:extLst>
              </p:cNvPr>
              <p:cNvCxnSpPr/>
              <p:nvPr/>
            </p:nvCxnSpPr>
            <p:spPr>
              <a:xfrm>
                <a:off x="5880852" y="4558883"/>
                <a:ext cx="0" cy="43857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7" name="Freeform 37">
                <a:extLst>
                  <a:ext uri="{FF2B5EF4-FFF2-40B4-BE49-F238E27FC236}">
                    <a16:creationId xmlns:a16="http://schemas.microsoft.com/office/drawing/2014/main" id="{0D76A35C-FFB0-4D3E-B3F1-FCA8B84DC5F2}"/>
                  </a:ext>
                </a:extLst>
              </p:cNvPr>
              <p:cNvSpPr/>
              <p:nvPr/>
            </p:nvSpPr>
            <p:spPr>
              <a:xfrm flipH="1">
                <a:off x="5253065" y="4151145"/>
                <a:ext cx="1244915" cy="627025"/>
              </a:xfrm>
              <a:custGeom>
                <a:avLst/>
                <a:gdLst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48577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50482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33350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22444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1665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502571 h 502571"/>
                  <a:gd name="connsiteX6" fmla="*/ 122444 w 990600"/>
                  <a:gd name="connsiteY6" fmla="*/ 495300 h 502571"/>
                  <a:gd name="connsiteX7" fmla="*/ 0 w 990600"/>
                  <a:gd name="connsiteY7" fmla="*/ 0 h 50257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22444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36985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495301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07"/>
                  <a:gd name="connsiteX1" fmla="*/ 419100 w 990600"/>
                  <a:gd name="connsiteY1" fmla="*/ 0 h 506207"/>
                  <a:gd name="connsiteX2" fmla="*/ 495300 w 990600"/>
                  <a:gd name="connsiteY2" fmla="*/ 247650 h 506207"/>
                  <a:gd name="connsiteX3" fmla="*/ 561975 w 990600"/>
                  <a:gd name="connsiteY3" fmla="*/ 0 h 506207"/>
                  <a:gd name="connsiteX4" fmla="*/ 990600 w 990600"/>
                  <a:gd name="connsiteY4" fmla="*/ 0 h 506207"/>
                  <a:gd name="connsiteX5" fmla="*/ 850854 w 990600"/>
                  <a:gd name="connsiteY5" fmla="*/ 506207 h 506207"/>
                  <a:gd name="connsiteX6" fmla="*/ 140620 w 990600"/>
                  <a:gd name="connsiteY6" fmla="*/ 502571 h 506207"/>
                  <a:gd name="connsiteX7" fmla="*/ 0 w 990600"/>
                  <a:gd name="connsiteY7" fmla="*/ 0 h 506207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47219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8125 w 990600"/>
                  <a:gd name="connsiteY5" fmla="*/ 498910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34"/>
                  <a:gd name="connsiteX1" fmla="*/ 419100 w 990600"/>
                  <a:gd name="connsiteY1" fmla="*/ 0 h 506234"/>
                  <a:gd name="connsiteX2" fmla="*/ 495300 w 990600"/>
                  <a:gd name="connsiteY2" fmla="*/ 247650 h 506234"/>
                  <a:gd name="connsiteX3" fmla="*/ 561975 w 990600"/>
                  <a:gd name="connsiteY3" fmla="*/ 0 h 506234"/>
                  <a:gd name="connsiteX4" fmla="*/ 990600 w 990600"/>
                  <a:gd name="connsiteY4" fmla="*/ 0 h 506234"/>
                  <a:gd name="connsiteX5" fmla="*/ 850855 w 990600"/>
                  <a:gd name="connsiteY5" fmla="*/ 506234 h 506234"/>
                  <a:gd name="connsiteX6" fmla="*/ 140620 w 990600"/>
                  <a:gd name="connsiteY6" fmla="*/ 502571 h 506234"/>
                  <a:gd name="connsiteX7" fmla="*/ 0 w 990600"/>
                  <a:gd name="connsiteY7" fmla="*/ 0 h 506234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50855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0600" h="502572">
                    <a:moveTo>
                      <a:pt x="0" y="0"/>
                    </a:moveTo>
                    <a:lnTo>
                      <a:pt x="419100" y="0"/>
                    </a:lnTo>
                    <a:lnTo>
                      <a:pt x="495300" y="247650"/>
                    </a:lnTo>
                    <a:lnTo>
                      <a:pt x="561975" y="0"/>
                    </a:lnTo>
                    <a:lnTo>
                      <a:pt x="990600" y="0"/>
                    </a:lnTo>
                    <a:lnTo>
                      <a:pt x="850855" y="502572"/>
                    </a:lnTo>
                    <a:lnTo>
                      <a:pt x="140620" y="5025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Bef>
                    <a:spcPts val="1800"/>
                  </a:spcBef>
                  <a:spcAft>
                    <a:spcPts val="0"/>
                  </a:spcAft>
                </a:pPr>
                <a:r>
                  <a:rPr lang="sv-SE" sz="1200" dirty="0">
                    <a:solidFill>
                      <a:srgbClr val="0D0D0D"/>
                    </a:solidFill>
                    <a:ea typeface="Calibri"/>
                    <a:cs typeface="Times New Roman"/>
                  </a:rPr>
                  <a:t>+</a:t>
                </a:r>
                <a:endParaRPr lang="sv-SE" sz="1200" dirty="0">
                  <a:ea typeface="Calibri"/>
                  <a:cs typeface="Times New Roman"/>
                </a:endParaRPr>
              </a:p>
            </p:txBody>
          </p:sp>
          <p:sp>
            <p:nvSpPr>
              <p:cNvPr id="278" name="Rectangle 38">
                <a:extLst>
                  <a:ext uri="{FF2B5EF4-FFF2-40B4-BE49-F238E27FC236}">
                    <a16:creationId xmlns:a16="http://schemas.microsoft.com/office/drawing/2014/main" id="{AD6CB2C4-94DB-4B15-A48A-EF8EF86A72F0}"/>
                  </a:ext>
                </a:extLst>
              </p:cNvPr>
              <p:cNvSpPr/>
              <p:nvPr/>
            </p:nvSpPr>
            <p:spPr>
              <a:xfrm>
                <a:off x="5253065" y="2827280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ADD/SUB logic</a:t>
                </a:r>
              </a:p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Bit P, G</a:t>
                </a:r>
              </a:p>
            </p:txBody>
          </p:sp>
          <p:sp>
            <p:nvSpPr>
              <p:cNvPr id="279" name="Rectangle 39">
                <a:extLst>
                  <a:ext uri="{FF2B5EF4-FFF2-40B4-BE49-F238E27FC236}">
                    <a16:creationId xmlns:a16="http://schemas.microsoft.com/office/drawing/2014/main" id="{EDBE3703-1A5A-405C-9FA9-C726FB980892}"/>
                  </a:ext>
                </a:extLst>
              </p:cNvPr>
              <p:cNvSpPr/>
              <p:nvPr/>
            </p:nvSpPr>
            <p:spPr>
              <a:xfrm>
                <a:off x="5253065" y="3285293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tlCol="0" anchor="ctr"/>
              <a:lstStyle/>
              <a:p>
                <a:r>
                  <a:rPr lang="sv-SE" sz="1200" dirty="0">
                    <a:solidFill>
                      <a:schemeClr val="tx1"/>
                    </a:solidFill>
                  </a:rPr>
                  <a:t>P</a:t>
                </a:r>
                <a:r>
                  <a:rPr lang="sv-SE" sz="1200" baseline="-25000" dirty="0">
                    <a:solidFill>
                      <a:schemeClr val="tx1"/>
                    </a:solidFill>
                  </a:rPr>
                  <a:t>16:9</a:t>
                </a:r>
              </a:p>
            </p:txBody>
          </p:sp>
          <p:cxnSp>
            <p:nvCxnSpPr>
              <p:cNvPr id="280" name="Straight Connector 40">
                <a:extLst>
                  <a:ext uri="{FF2B5EF4-FFF2-40B4-BE49-F238E27FC236}">
                    <a16:creationId xmlns:a16="http://schemas.microsoft.com/office/drawing/2014/main" id="{ECB655E9-E709-448C-AB8C-616E53CA64D2}"/>
                  </a:ext>
                </a:extLst>
              </p:cNvPr>
              <p:cNvCxnSpPr/>
              <p:nvPr/>
            </p:nvCxnSpPr>
            <p:spPr>
              <a:xfrm flipH="1">
                <a:off x="5414089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Straight Connector 41">
                <a:extLst>
                  <a:ext uri="{FF2B5EF4-FFF2-40B4-BE49-F238E27FC236}">
                    <a16:creationId xmlns:a16="http://schemas.microsoft.com/office/drawing/2014/main" id="{D9A66563-5195-40C0-B807-319583A618E8}"/>
                  </a:ext>
                </a:extLst>
              </p:cNvPr>
              <p:cNvCxnSpPr/>
              <p:nvPr/>
            </p:nvCxnSpPr>
            <p:spPr>
              <a:xfrm flipH="1">
                <a:off x="6172975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Straight Connector 42">
                <a:extLst>
                  <a:ext uri="{FF2B5EF4-FFF2-40B4-BE49-F238E27FC236}">
                    <a16:creationId xmlns:a16="http://schemas.microsoft.com/office/drawing/2014/main" id="{56715175-24A7-42D2-BAB4-E67151E4E082}"/>
                  </a:ext>
                </a:extLst>
              </p:cNvPr>
              <p:cNvCxnSpPr/>
              <p:nvPr/>
            </p:nvCxnSpPr>
            <p:spPr>
              <a:xfrm>
                <a:off x="3967002" y="4558883"/>
                <a:ext cx="0" cy="43857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3" name="Freeform 43">
                <a:extLst>
                  <a:ext uri="{FF2B5EF4-FFF2-40B4-BE49-F238E27FC236}">
                    <a16:creationId xmlns:a16="http://schemas.microsoft.com/office/drawing/2014/main" id="{4653F544-4423-4AF8-BBD0-BABC98C15C68}"/>
                  </a:ext>
                </a:extLst>
              </p:cNvPr>
              <p:cNvSpPr/>
              <p:nvPr/>
            </p:nvSpPr>
            <p:spPr>
              <a:xfrm flipH="1">
                <a:off x="3336398" y="4151145"/>
                <a:ext cx="1244915" cy="627025"/>
              </a:xfrm>
              <a:custGeom>
                <a:avLst/>
                <a:gdLst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48577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50482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33350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22444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1665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502571 h 502571"/>
                  <a:gd name="connsiteX6" fmla="*/ 122444 w 990600"/>
                  <a:gd name="connsiteY6" fmla="*/ 495300 h 502571"/>
                  <a:gd name="connsiteX7" fmla="*/ 0 w 990600"/>
                  <a:gd name="connsiteY7" fmla="*/ 0 h 50257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22444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36985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495301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07"/>
                  <a:gd name="connsiteX1" fmla="*/ 419100 w 990600"/>
                  <a:gd name="connsiteY1" fmla="*/ 0 h 506207"/>
                  <a:gd name="connsiteX2" fmla="*/ 495300 w 990600"/>
                  <a:gd name="connsiteY2" fmla="*/ 247650 h 506207"/>
                  <a:gd name="connsiteX3" fmla="*/ 561975 w 990600"/>
                  <a:gd name="connsiteY3" fmla="*/ 0 h 506207"/>
                  <a:gd name="connsiteX4" fmla="*/ 990600 w 990600"/>
                  <a:gd name="connsiteY4" fmla="*/ 0 h 506207"/>
                  <a:gd name="connsiteX5" fmla="*/ 850854 w 990600"/>
                  <a:gd name="connsiteY5" fmla="*/ 506207 h 506207"/>
                  <a:gd name="connsiteX6" fmla="*/ 140620 w 990600"/>
                  <a:gd name="connsiteY6" fmla="*/ 502571 h 506207"/>
                  <a:gd name="connsiteX7" fmla="*/ 0 w 990600"/>
                  <a:gd name="connsiteY7" fmla="*/ 0 h 506207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47219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8125 w 990600"/>
                  <a:gd name="connsiteY5" fmla="*/ 498910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34"/>
                  <a:gd name="connsiteX1" fmla="*/ 419100 w 990600"/>
                  <a:gd name="connsiteY1" fmla="*/ 0 h 506234"/>
                  <a:gd name="connsiteX2" fmla="*/ 495300 w 990600"/>
                  <a:gd name="connsiteY2" fmla="*/ 247650 h 506234"/>
                  <a:gd name="connsiteX3" fmla="*/ 561975 w 990600"/>
                  <a:gd name="connsiteY3" fmla="*/ 0 h 506234"/>
                  <a:gd name="connsiteX4" fmla="*/ 990600 w 990600"/>
                  <a:gd name="connsiteY4" fmla="*/ 0 h 506234"/>
                  <a:gd name="connsiteX5" fmla="*/ 850855 w 990600"/>
                  <a:gd name="connsiteY5" fmla="*/ 506234 h 506234"/>
                  <a:gd name="connsiteX6" fmla="*/ 140620 w 990600"/>
                  <a:gd name="connsiteY6" fmla="*/ 502571 h 506234"/>
                  <a:gd name="connsiteX7" fmla="*/ 0 w 990600"/>
                  <a:gd name="connsiteY7" fmla="*/ 0 h 506234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50855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0600" h="502572">
                    <a:moveTo>
                      <a:pt x="0" y="0"/>
                    </a:moveTo>
                    <a:lnTo>
                      <a:pt x="419100" y="0"/>
                    </a:lnTo>
                    <a:lnTo>
                      <a:pt x="495300" y="247650"/>
                    </a:lnTo>
                    <a:lnTo>
                      <a:pt x="561975" y="0"/>
                    </a:lnTo>
                    <a:lnTo>
                      <a:pt x="990600" y="0"/>
                    </a:lnTo>
                    <a:lnTo>
                      <a:pt x="850855" y="502572"/>
                    </a:lnTo>
                    <a:lnTo>
                      <a:pt x="140620" y="5025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Bef>
                    <a:spcPts val="1800"/>
                  </a:spcBef>
                  <a:spcAft>
                    <a:spcPts val="0"/>
                  </a:spcAft>
                </a:pPr>
                <a:r>
                  <a:rPr lang="sv-SE" sz="1200" dirty="0">
                    <a:solidFill>
                      <a:srgbClr val="0D0D0D"/>
                    </a:solidFill>
                    <a:ea typeface="Calibri"/>
                    <a:cs typeface="Times New Roman"/>
                  </a:rPr>
                  <a:t>+</a:t>
                </a:r>
                <a:endParaRPr lang="sv-SE" sz="1200" dirty="0">
                  <a:ea typeface="Calibri"/>
                  <a:cs typeface="Times New Roman"/>
                </a:endParaRPr>
              </a:p>
            </p:txBody>
          </p:sp>
          <p:sp>
            <p:nvSpPr>
              <p:cNvPr id="284" name="Rectangle 44">
                <a:extLst>
                  <a:ext uri="{FF2B5EF4-FFF2-40B4-BE49-F238E27FC236}">
                    <a16:creationId xmlns:a16="http://schemas.microsoft.com/office/drawing/2014/main" id="{971E8247-053F-4BCD-B7F8-7E081A1BEF36}"/>
                  </a:ext>
                </a:extLst>
              </p:cNvPr>
              <p:cNvSpPr/>
              <p:nvPr/>
            </p:nvSpPr>
            <p:spPr>
              <a:xfrm>
                <a:off x="3336398" y="2827280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ADD/SUB logic</a:t>
                </a:r>
              </a:p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Bit P, G</a:t>
                </a:r>
              </a:p>
            </p:txBody>
          </p:sp>
          <p:sp>
            <p:nvSpPr>
              <p:cNvPr id="285" name="Rectangle 45">
                <a:extLst>
                  <a:ext uri="{FF2B5EF4-FFF2-40B4-BE49-F238E27FC236}">
                    <a16:creationId xmlns:a16="http://schemas.microsoft.com/office/drawing/2014/main" id="{7F211E1C-BB5A-4785-8293-090F9BCC4750}"/>
                  </a:ext>
                </a:extLst>
              </p:cNvPr>
              <p:cNvSpPr/>
              <p:nvPr/>
            </p:nvSpPr>
            <p:spPr>
              <a:xfrm>
                <a:off x="3336398" y="3285293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tlCol="0" anchor="ctr"/>
              <a:lstStyle/>
              <a:p>
                <a:r>
                  <a:rPr lang="sv-SE" sz="1200" dirty="0">
                    <a:solidFill>
                      <a:schemeClr val="tx1"/>
                    </a:solidFill>
                  </a:rPr>
                  <a:t>P</a:t>
                </a:r>
                <a:r>
                  <a:rPr lang="sv-SE" sz="1200" baseline="-25000" dirty="0">
                    <a:solidFill>
                      <a:schemeClr val="tx1"/>
                    </a:solidFill>
                  </a:rPr>
                  <a:t>24:17</a:t>
                </a:r>
              </a:p>
            </p:txBody>
          </p:sp>
          <p:cxnSp>
            <p:nvCxnSpPr>
              <p:cNvPr id="286" name="Straight Connector 46">
                <a:extLst>
                  <a:ext uri="{FF2B5EF4-FFF2-40B4-BE49-F238E27FC236}">
                    <a16:creationId xmlns:a16="http://schemas.microsoft.com/office/drawing/2014/main" id="{AF0A2C5B-3733-4BDF-9EA7-913C38097528}"/>
                  </a:ext>
                </a:extLst>
              </p:cNvPr>
              <p:cNvCxnSpPr/>
              <p:nvPr/>
            </p:nvCxnSpPr>
            <p:spPr>
              <a:xfrm flipH="1">
                <a:off x="3500888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7" name="Straight Connector 47">
                <a:extLst>
                  <a:ext uri="{FF2B5EF4-FFF2-40B4-BE49-F238E27FC236}">
                    <a16:creationId xmlns:a16="http://schemas.microsoft.com/office/drawing/2014/main" id="{049A5FF5-619D-40A9-AA6C-3B218A48ADB5}"/>
                  </a:ext>
                </a:extLst>
              </p:cNvPr>
              <p:cNvCxnSpPr/>
              <p:nvPr/>
            </p:nvCxnSpPr>
            <p:spPr>
              <a:xfrm flipH="1">
                <a:off x="4259773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88" name="Group 49">
                <a:extLst>
                  <a:ext uri="{FF2B5EF4-FFF2-40B4-BE49-F238E27FC236}">
                    <a16:creationId xmlns:a16="http://schemas.microsoft.com/office/drawing/2014/main" id="{60BFE590-C889-4A83-9C42-F8820A4C6062}"/>
                  </a:ext>
                </a:extLst>
              </p:cNvPr>
              <p:cNvGrpSpPr/>
              <p:nvPr/>
            </p:nvGrpSpPr>
            <p:grpSpPr>
              <a:xfrm>
                <a:off x="2731114" y="3960013"/>
                <a:ext cx="5739593" cy="510732"/>
                <a:chOff x="2731114" y="3978517"/>
                <a:chExt cx="5739593" cy="908897"/>
              </a:xfrm>
            </p:grpSpPr>
            <p:cxnSp>
              <p:nvCxnSpPr>
                <p:cNvPr id="309" name="Straight Connector 69">
                  <a:extLst>
                    <a:ext uri="{FF2B5EF4-FFF2-40B4-BE49-F238E27FC236}">
                      <a16:creationId xmlns:a16="http://schemas.microsoft.com/office/drawing/2014/main" id="{1A4D315A-D264-4334-8657-CD40C888A64E}"/>
                    </a:ext>
                  </a:extLst>
                </p:cNvPr>
                <p:cNvCxnSpPr/>
                <p:nvPr/>
              </p:nvCxnSpPr>
              <p:spPr>
                <a:xfrm>
                  <a:off x="6555224" y="3980268"/>
                  <a:ext cx="0" cy="907146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0" name="Straight Connector 70">
                  <a:extLst>
                    <a:ext uri="{FF2B5EF4-FFF2-40B4-BE49-F238E27FC236}">
                      <a16:creationId xmlns:a16="http://schemas.microsoft.com/office/drawing/2014/main" id="{B044AEB7-9D4B-4823-9F71-B999C2F631BC}"/>
                    </a:ext>
                  </a:extLst>
                </p:cNvPr>
                <p:cNvCxnSpPr/>
                <p:nvPr/>
              </p:nvCxnSpPr>
              <p:spPr>
                <a:xfrm>
                  <a:off x="8470707" y="3978518"/>
                  <a:ext cx="0" cy="90714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1" name="Straight Connector 71">
                  <a:extLst>
                    <a:ext uri="{FF2B5EF4-FFF2-40B4-BE49-F238E27FC236}">
                      <a16:creationId xmlns:a16="http://schemas.microsoft.com/office/drawing/2014/main" id="{EA9668FC-3CF4-48C1-ABCC-29C1E4608003}"/>
                    </a:ext>
                  </a:extLst>
                </p:cNvPr>
                <p:cNvCxnSpPr/>
                <p:nvPr/>
              </p:nvCxnSpPr>
              <p:spPr>
                <a:xfrm>
                  <a:off x="4639740" y="3978517"/>
                  <a:ext cx="0" cy="907146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2" name="Straight Connector 72">
                  <a:extLst>
                    <a:ext uri="{FF2B5EF4-FFF2-40B4-BE49-F238E27FC236}">
                      <a16:creationId xmlns:a16="http://schemas.microsoft.com/office/drawing/2014/main" id="{BC2DA17C-5A94-4465-8C20-927AA1DCCBC3}"/>
                    </a:ext>
                  </a:extLst>
                </p:cNvPr>
                <p:cNvCxnSpPr/>
                <p:nvPr/>
              </p:nvCxnSpPr>
              <p:spPr>
                <a:xfrm>
                  <a:off x="2731114" y="3978517"/>
                  <a:ext cx="0" cy="907148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89" name="Straight Connector 50">
                <a:extLst>
                  <a:ext uri="{FF2B5EF4-FFF2-40B4-BE49-F238E27FC236}">
                    <a16:creationId xmlns:a16="http://schemas.microsoft.com/office/drawing/2014/main" id="{F9B3ED4B-A330-4BC4-8335-56FFE09BD9AC}"/>
                  </a:ext>
                </a:extLst>
              </p:cNvPr>
              <p:cNvCxnSpPr/>
              <p:nvPr/>
            </p:nvCxnSpPr>
            <p:spPr>
              <a:xfrm>
                <a:off x="2038863" y="4558883"/>
                <a:ext cx="0" cy="438575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0" name="Freeform 51">
                <a:extLst>
                  <a:ext uri="{FF2B5EF4-FFF2-40B4-BE49-F238E27FC236}">
                    <a16:creationId xmlns:a16="http://schemas.microsoft.com/office/drawing/2014/main" id="{723E5784-78A7-4B53-8DF2-2AD81F580864}"/>
                  </a:ext>
                </a:extLst>
              </p:cNvPr>
              <p:cNvSpPr/>
              <p:nvPr/>
            </p:nvSpPr>
            <p:spPr>
              <a:xfrm flipH="1">
                <a:off x="1415440" y="4151145"/>
                <a:ext cx="1244914" cy="627025"/>
              </a:xfrm>
              <a:custGeom>
                <a:avLst/>
                <a:gdLst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48577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50482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33350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22444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1665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502571 h 502571"/>
                  <a:gd name="connsiteX6" fmla="*/ 122444 w 990600"/>
                  <a:gd name="connsiteY6" fmla="*/ 495300 h 502571"/>
                  <a:gd name="connsiteX7" fmla="*/ 0 w 990600"/>
                  <a:gd name="connsiteY7" fmla="*/ 0 h 50257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22444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36985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495301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07"/>
                  <a:gd name="connsiteX1" fmla="*/ 419100 w 990600"/>
                  <a:gd name="connsiteY1" fmla="*/ 0 h 506207"/>
                  <a:gd name="connsiteX2" fmla="*/ 495300 w 990600"/>
                  <a:gd name="connsiteY2" fmla="*/ 247650 h 506207"/>
                  <a:gd name="connsiteX3" fmla="*/ 561975 w 990600"/>
                  <a:gd name="connsiteY3" fmla="*/ 0 h 506207"/>
                  <a:gd name="connsiteX4" fmla="*/ 990600 w 990600"/>
                  <a:gd name="connsiteY4" fmla="*/ 0 h 506207"/>
                  <a:gd name="connsiteX5" fmla="*/ 850854 w 990600"/>
                  <a:gd name="connsiteY5" fmla="*/ 506207 h 506207"/>
                  <a:gd name="connsiteX6" fmla="*/ 140620 w 990600"/>
                  <a:gd name="connsiteY6" fmla="*/ 502571 h 506207"/>
                  <a:gd name="connsiteX7" fmla="*/ 0 w 990600"/>
                  <a:gd name="connsiteY7" fmla="*/ 0 h 506207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47219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8125 w 990600"/>
                  <a:gd name="connsiteY5" fmla="*/ 498910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34"/>
                  <a:gd name="connsiteX1" fmla="*/ 419100 w 990600"/>
                  <a:gd name="connsiteY1" fmla="*/ 0 h 506234"/>
                  <a:gd name="connsiteX2" fmla="*/ 495300 w 990600"/>
                  <a:gd name="connsiteY2" fmla="*/ 247650 h 506234"/>
                  <a:gd name="connsiteX3" fmla="*/ 561975 w 990600"/>
                  <a:gd name="connsiteY3" fmla="*/ 0 h 506234"/>
                  <a:gd name="connsiteX4" fmla="*/ 990600 w 990600"/>
                  <a:gd name="connsiteY4" fmla="*/ 0 h 506234"/>
                  <a:gd name="connsiteX5" fmla="*/ 850855 w 990600"/>
                  <a:gd name="connsiteY5" fmla="*/ 506234 h 506234"/>
                  <a:gd name="connsiteX6" fmla="*/ 140620 w 990600"/>
                  <a:gd name="connsiteY6" fmla="*/ 502571 h 506234"/>
                  <a:gd name="connsiteX7" fmla="*/ 0 w 990600"/>
                  <a:gd name="connsiteY7" fmla="*/ 0 h 506234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50855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0600" h="502572">
                    <a:moveTo>
                      <a:pt x="0" y="0"/>
                    </a:moveTo>
                    <a:lnTo>
                      <a:pt x="419100" y="0"/>
                    </a:lnTo>
                    <a:lnTo>
                      <a:pt x="495300" y="247650"/>
                    </a:lnTo>
                    <a:lnTo>
                      <a:pt x="561975" y="0"/>
                    </a:lnTo>
                    <a:lnTo>
                      <a:pt x="990600" y="0"/>
                    </a:lnTo>
                    <a:lnTo>
                      <a:pt x="850855" y="502572"/>
                    </a:lnTo>
                    <a:lnTo>
                      <a:pt x="140620" y="5025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Bef>
                    <a:spcPts val="1800"/>
                  </a:spcBef>
                  <a:spcAft>
                    <a:spcPts val="0"/>
                  </a:spcAft>
                </a:pPr>
                <a:r>
                  <a:rPr lang="sv-SE" sz="1200" dirty="0">
                    <a:solidFill>
                      <a:srgbClr val="0D0D0D"/>
                    </a:solidFill>
                    <a:effectLst/>
                    <a:ea typeface="Calibri"/>
                    <a:cs typeface="Times New Roman"/>
                  </a:rPr>
                  <a:t>+</a:t>
                </a:r>
                <a:endParaRPr lang="sv-SE" sz="1200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291" name="Rectangle 52">
                <a:extLst>
                  <a:ext uri="{FF2B5EF4-FFF2-40B4-BE49-F238E27FC236}">
                    <a16:creationId xmlns:a16="http://schemas.microsoft.com/office/drawing/2014/main" id="{34559E2F-A04C-4FAA-B589-F124555733AE}"/>
                  </a:ext>
                </a:extLst>
              </p:cNvPr>
              <p:cNvSpPr/>
              <p:nvPr/>
            </p:nvSpPr>
            <p:spPr>
              <a:xfrm>
                <a:off x="1415440" y="2827280"/>
                <a:ext cx="1244914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ADD/SUB logic</a:t>
                </a:r>
              </a:p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Bit P, G</a:t>
                </a:r>
              </a:p>
            </p:txBody>
          </p:sp>
          <p:sp>
            <p:nvSpPr>
              <p:cNvPr id="292" name="Rectangle 53">
                <a:extLst>
                  <a:ext uri="{FF2B5EF4-FFF2-40B4-BE49-F238E27FC236}">
                    <a16:creationId xmlns:a16="http://schemas.microsoft.com/office/drawing/2014/main" id="{711632A3-C8BC-4E82-A421-1CFD5DB9D74F}"/>
                  </a:ext>
                </a:extLst>
              </p:cNvPr>
              <p:cNvSpPr/>
              <p:nvPr/>
            </p:nvSpPr>
            <p:spPr>
              <a:xfrm>
                <a:off x="1415440" y="3285293"/>
                <a:ext cx="1244914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18000" rtlCol="0" anchor="ctr"/>
              <a:lstStyle/>
              <a:p>
                <a:r>
                  <a:rPr lang="sv-SE" sz="1200" dirty="0">
                    <a:solidFill>
                      <a:schemeClr val="tx1"/>
                    </a:solidFill>
                  </a:rPr>
                  <a:t>P</a:t>
                </a:r>
                <a:r>
                  <a:rPr lang="sv-SE" sz="1200" baseline="-25000" dirty="0">
                    <a:solidFill>
                      <a:schemeClr val="tx1"/>
                    </a:solidFill>
                  </a:rPr>
                  <a:t>32:25</a:t>
                </a:r>
              </a:p>
            </p:txBody>
          </p:sp>
          <p:cxnSp>
            <p:nvCxnSpPr>
              <p:cNvPr id="293" name="Straight Connector 54">
                <a:extLst>
                  <a:ext uri="{FF2B5EF4-FFF2-40B4-BE49-F238E27FC236}">
                    <a16:creationId xmlns:a16="http://schemas.microsoft.com/office/drawing/2014/main" id="{C442FC9E-C6A3-4245-B2D4-D4756AFC7A3E}"/>
                  </a:ext>
                </a:extLst>
              </p:cNvPr>
              <p:cNvCxnSpPr/>
              <p:nvPr/>
            </p:nvCxnSpPr>
            <p:spPr>
              <a:xfrm flipH="1">
                <a:off x="1576251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" name="Straight Connector 55">
                <a:extLst>
                  <a:ext uri="{FF2B5EF4-FFF2-40B4-BE49-F238E27FC236}">
                    <a16:creationId xmlns:a16="http://schemas.microsoft.com/office/drawing/2014/main" id="{9508E989-8DD9-455D-A206-421A94606E66}"/>
                  </a:ext>
                </a:extLst>
              </p:cNvPr>
              <p:cNvCxnSpPr/>
              <p:nvPr/>
            </p:nvCxnSpPr>
            <p:spPr>
              <a:xfrm flipH="1">
                <a:off x="2328278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5" name="TextBox 56">
                <a:extLst>
                  <a:ext uri="{FF2B5EF4-FFF2-40B4-BE49-F238E27FC236}">
                    <a16:creationId xmlns:a16="http://schemas.microsoft.com/office/drawing/2014/main" id="{C02C2711-FED1-4771-89F8-3F865D081AB0}"/>
                  </a:ext>
                </a:extLst>
              </p:cNvPr>
              <p:cNvSpPr txBox="1"/>
              <p:nvPr/>
            </p:nvSpPr>
            <p:spPr>
              <a:xfrm>
                <a:off x="7142685" y="2338801"/>
                <a:ext cx="129715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a</a:t>
                </a:r>
                <a:r>
                  <a:rPr lang="sv-SE" sz="1600" baseline="-25000" dirty="0">
                    <a:latin typeface="+mn-lt"/>
                  </a:rPr>
                  <a:t>8:1</a:t>
                </a:r>
                <a:r>
                  <a:rPr lang="sv-SE" sz="1600" dirty="0">
                    <a:latin typeface="+mn-lt"/>
                  </a:rPr>
                  <a:t>            b</a:t>
                </a:r>
                <a:r>
                  <a:rPr lang="sv-SE" sz="1600" baseline="-25000" dirty="0">
                    <a:latin typeface="+mn-lt"/>
                  </a:rPr>
                  <a:t>8:1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296" name="TextBox 57">
                <a:extLst>
                  <a:ext uri="{FF2B5EF4-FFF2-40B4-BE49-F238E27FC236}">
                    <a16:creationId xmlns:a16="http://schemas.microsoft.com/office/drawing/2014/main" id="{07199785-374E-43EF-BA1B-DE456DA1F58C}"/>
                  </a:ext>
                </a:extLst>
              </p:cNvPr>
              <p:cNvSpPr txBox="1"/>
              <p:nvPr/>
            </p:nvSpPr>
            <p:spPr>
              <a:xfrm>
                <a:off x="5215839" y="2338801"/>
                <a:ext cx="129554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a</a:t>
                </a:r>
                <a:r>
                  <a:rPr lang="sv-SE" sz="1600" baseline="-25000" dirty="0">
                    <a:latin typeface="+mn-lt"/>
                  </a:rPr>
                  <a:t>16:9</a:t>
                </a:r>
                <a:r>
                  <a:rPr lang="sv-SE" sz="1600" dirty="0">
                    <a:latin typeface="+mn-lt"/>
                  </a:rPr>
                  <a:t>         b</a:t>
                </a:r>
                <a:r>
                  <a:rPr lang="sv-SE" sz="1600" baseline="-25000" dirty="0">
                    <a:latin typeface="+mn-lt"/>
                  </a:rPr>
                  <a:t>16:9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297" name="TextBox 58">
                <a:extLst>
                  <a:ext uri="{FF2B5EF4-FFF2-40B4-BE49-F238E27FC236}">
                    <a16:creationId xmlns:a16="http://schemas.microsoft.com/office/drawing/2014/main" id="{4EAFB149-9B75-4D67-A4D6-A41117F60166}"/>
                  </a:ext>
                </a:extLst>
              </p:cNvPr>
              <p:cNvSpPr txBox="1"/>
              <p:nvPr/>
            </p:nvSpPr>
            <p:spPr>
              <a:xfrm>
                <a:off x="3293058" y="2338801"/>
                <a:ext cx="13548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a</a:t>
                </a:r>
                <a:r>
                  <a:rPr lang="sv-SE" sz="1600" baseline="-25000" dirty="0">
                    <a:latin typeface="+mn-lt"/>
                  </a:rPr>
                  <a:t>24:17  </a:t>
                </a:r>
                <a:r>
                  <a:rPr lang="sv-SE" sz="1600" dirty="0">
                    <a:latin typeface="+mn-lt"/>
                  </a:rPr>
                  <a:t>      b</a:t>
                </a:r>
                <a:r>
                  <a:rPr lang="sv-SE" sz="1600" baseline="-25000" dirty="0">
                    <a:latin typeface="+mn-lt"/>
                  </a:rPr>
                  <a:t>24:17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298" name="TextBox 59">
                <a:extLst>
                  <a:ext uri="{FF2B5EF4-FFF2-40B4-BE49-F238E27FC236}">
                    <a16:creationId xmlns:a16="http://schemas.microsoft.com/office/drawing/2014/main" id="{765C8494-4460-4F04-B309-605FFC72F5DB}"/>
                  </a:ext>
                </a:extLst>
              </p:cNvPr>
              <p:cNvSpPr txBox="1"/>
              <p:nvPr/>
            </p:nvSpPr>
            <p:spPr>
              <a:xfrm>
                <a:off x="1321194" y="2338801"/>
                <a:ext cx="143340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a</a:t>
                </a:r>
                <a:r>
                  <a:rPr lang="sv-SE" sz="1600" baseline="-25000" dirty="0">
                    <a:latin typeface="+mn-lt"/>
                  </a:rPr>
                  <a:t>32:25</a:t>
                </a:r>
                <a:r>
                  <a:rPr lang="sv-SE" sz="1600" dirty="0">
                    <a:latin typeface="+mn-lt"/>
                  </a:rPr>
                  <a:t>         b</a:t>
                </a:r>
                <a:r>
                  <a:rPr lang="sv-SE" sz="1600" baseline="-25000" dirty="0">
                    <a:latin typeface="+mn-lt"/>
                  </a:rPr>
                  <a:t>32:25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299" name="TextBox 60">
                <a:extLst>
                  <a:ext uri="{FF2B5EF4-FFF2-40B4-BE49-F238E27FC236}">
                    <a16:creationId xmlns:a16="http://schemas.microsoft.com/office/drawing/2014/main" id="{13B400CC-D704-4EF7-B8D9-F173FE761ADD}"/>
                  </a:ext>
                </a:extLst>
              </p:cNvPr>
              <p:cNvSpPr txBox="1"/>
              <p:nvPr/>
            </p:nvSpPr>
            <p:spPr>
              <a:xfrm>
                <a:off x="7424402" y="4914444"/>
                <a:ext cx="72487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Sum</a:t>
                </a:r>
                <a:r>
                  <a:rPr lang="sv-SE" sz="1600" baseline="-25000" dirty="0">
                    <a:latin typeface="+mn-lt"/>
                  </a:rPr>
                  <a:t>8:1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300" name="TextBox 61">
                <a:extLst>
                  <a:ext uri="{FF2B5EF4-FFF2-40B4-BE49-F238E27FC236}">
                    <a16:creationId xmlns:a16="http://schemas.microsoft.com/office/drawing/2014/main" id="{9E284AC5-9296-471A-8B29-6C5E38D4F9FA}"/>
                  </a:ext>
                </a:extLst>
              </p:cNvPr>
              <p:cNvSpPr txBox="1"/>
              <p:nvPr/>
            </p:nvSpPr>
            <p:spPr>
              <a:xfrm>
                <a:off x="5478619" y="4914444"/>
                <a:ext cx="79380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Sum</a:t>
                </a:r>
                <a:r>
                  <a:rPr lang="sv-SE" sz="1600" baseline="-25000" dirty="0">
                    <a:latin typeface="+mn-lt"/>
                  </a:rPr>
                  <a:t>16:9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301" name="TextBox 62">
                <a:extLst>
                  <a:ext uri="{FF2B5EF4-FFF2-40B4-BE49-F238E27FC236}">
                    <a16:creationId xmlns:a16="http://schemas.microsoft.com/office/drawing/2014/main" id="{2435720D-D201-423E-8BCE-EE860A8D3770}"/>
                  </a:ext>
                </a:extLst>
              </p:cNvPr>
              <p:cNvSpPr txBox="1"/>
              <p:nvPr/>
            </p:nvSpPr>
            <p:spPr>
              <a:xfrm>
                <a:off x="3527487" y="4914444"/>
                <a:ext cx="86273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Sum</a:t>
                </a:r>
                <a:r>
                  <a:rPr lang="sv-SE" sz="1600" baseline="-25000" dirty="0">
                    <a:latin typeface="+mn-lt"/>
                  </a:rPr>
                  <a:t>24:17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302" name="TextBox 63">
                <a:extLst>
                  <a:ext uri="{FF2B5EF4-FFF2-40B4-BE49-F238E27FC236}">
                    <a16:creationId xmlns:a16="http://schemas.microsoft.com/office/drawing/2014/main" id="{DE3B8982-ECF8-449E-96FA-99ED7871161E}"/>
                  </a:ext>
                </a:extLst>
              </p:cNvPr>
              <p:cNvSpPr txBox="1"/>
              <p:nvPr/>
            </p:nvSpPr>
            <p:spPr>
              <a:xfrm>
                <a:off x="1606529" y="4914444"/>
                <a:ext cx="86273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Sum</a:t>
                </a:r>
                <a:r>
                  <a:rPr lang="sv-SE" sz="1600" baseline="-25000" dirty="0">
                    <a:latin typeface="+mn-lt"/>
                  </a:rPr>
                  <a:t>32:25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303" name="Trapezoid 64">
                <a:extLst>
                  <a:ext uri="{FF2B5EF4-FFF2-40B4-BE49-F238E27FC236}">
                    <a16:creationId xmlns:a16="http://schemas.microsoft.com/office/drawing/2014/main" id="{90530EBF-00D8-4A8B-AF4C-7192242AF071}"/>
                  </a:ext>
                </a:extLst>
              </p:cNvPr>
              <p:cNvSpPr/>
              <p:nvPr/>
            </p:nvSpPr>
            <p:spPr>
              <a:xfrm rot="16200000">
                <a:off x="697868" y="4021905"/>
                <a:ext cx="905868" cy="379356"/>
              </a:xfrm>
              <a:prstGeom prst="trapezoid">
                <a:avLst>
                  <a:gd name="adj" fmla="val 34038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tIns="216000" rtlCol="0" anchor="ctr" anchorCtr="1"/>
              <a:lstStyle/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1</a:t>
                </a:r>
              </a:p>
              <a:p>
                <a:pPr algn="ctr"/>
                <a:endParaRPr lang="sv-SE" sz="14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304" name="Trapezoid 65">
                <a:extLst>
                  <a:ext uri="{FF2B5EF4-FFF2-40B4-BE49-F238E27FC236}">
                    <a16:creationId xmlns:a16="http://schemas.microsoft.com/office/drawing/2014/main" id="{36B75201-43D6-4615-A0BB-84C91469BBF9}"/>
                  </a:ext>
                </a:extLst>
              </p:cNvPr>
              <p:cNvSpPr/>
              <p:nvPr/>
            </p:nvSpPr>
            <p:spPr>
              <a:xfrm rot="16200000">
                <a:off x="2606495" y="4021905"/>
                <a:ext cx="905868" cy="379356"/>
              </a:xfrm>
              <a:prstGeom prst="trapezoid">
                <a:avLst>
                  <a:gd name="adj" fmla="val 34038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tIns="216000" rtlCol="0" anchor="ctr" anchorCtr="1"/>
              <a:lstStyle/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1</a:t>
                </a:r>
              </a:p>
              <a:p>
                <a:pPr algn="ctr"/>
                <a:endParaRPr lang="sv-SE" sz="14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cxnSp>
            <p:nvCxnSpPr>
              <p:cNvPr id="305" name="Straight Connector 66">
                <a:extLst>
                  <a:ext uri="{FF2B5EF4-FFF2-40B4-BE49-F238E27FC236}">
                    <a16:creationId xmlns:a16="http://schemas.microsoft.com/office/drawing/2014/main" id="{11DDF642-AB83-4D11-9BA5-06E2EEA95AAD}"/>
                  </a:ext>
                </a:extLst>
              </p:cNvPr>
              <p:cNvCxnSpPr/>
              <p:nvPr/>
            </p:nvCxnSpPr>
            <p:spPr>
              <a:xfrm flipH="1">
                <a:off x="6554723" y="4211582"/>
                <a:ext cx="452247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6" name="Trapezoid 67">
                <a:extLst>
                  <a:ext uri="{FF2B5EF4-FFF2-40B4-BE49-F238E27FC236}">
                    <a16:creationId xmlns:a16="http://schemas.microsoft.com/office/drawing/2014/main" id="{76621BB6-E2D1-4BA4-A8CE-2BD4645A75E7}"/>
                  </a:ext>
                </a:extLst>
              </p:cNvPr>
              <p:cNvSpPr/>
              <p:nvPr/>
            </p:nvSpPr>
            <p:spPr>
              <a:xfrm rot="16200000">
                <a:off x="6430604" y="4021905"/>
                <a:ext cx="905868" cy="379356"/>
              </a:xfrm>
              <a:prstGeom prst="trapezoid">
                <a:avLst>
                  <a:gd name="adj" fmla="val 34038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tIns="216000" rtlCol="0" anchor="ctr" anchorCtr="1"/>
              <a:lstStyle/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1</a:t>
                </a:r>
              </a:p>
              <a:p>
                <a:pPr algn="ctr"/>
                <a:endParaRPr lang="sv-SE" sz="14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307" name="Trapezoid 68">
                <a:extLst>
                  <a:ext uri="{FF2B5EF4-FFF2-40B4-BE49-F238E27FC236}">
                    <a16:creationId xmlns:a16="http://schemas.microsoft.com/office/drawing/2014/main" id="{7B071024-7886-4CC7-B464-BAE9E9A650CB}"/>
                  </a:ext>
                </a:extLst>
              </p:cNvPr>
              <p:cNvSpPr/>
              <p:nvPr/>
            </p:nvSpPr>
            <p:spPr>
              <a:xfrm rot="16200000">
                <a:off x="4515121" y="4021906"/>
                <a:ext cx="905868" cy="379356"/>
              </a:xfrm>
              <a:prstGeom prst="trapezoid">
                <a:avLst>
                  <a:gd name="adj" fmla="val 34038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tIns="216000" rtlCol="0" anchor="ctr" anchorCtr="1"/>
              <a:lstStyle/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1</a:t>
                </a:r>
              </a:p>
              <a:p>
                <a:pPr algn="ctr"/>
                <a:endParaRPr lang="sv-SE" sz="14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cxnSp>
            <p:nvCxnSpPr>
              <p:cNvPr id="308" name="Straight Connector 48">
                <a:extLst>
                  <a:ext uri="{FF2B5EF4-FFF2-40B4-BE49-F238E27FC236}">
                    <a16:creationId xmlns:a16="http://schemas.microsoft.com/office/drawing/2014/main" id="{05999B3B-B4B7-4611-90A9-BE34461888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605454" y="4466182"/>
                <a:ext cx="1125160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4" name="Straight Connector 70">
              <a:extLst>
                <a:ext uri="{FF2B5EF4-FFF2-40B4-BE49-F238E27FC236}">
                  <a16:creationId xmlns:a16="http://schemas.microsoft.com/office/drawing/2014/main" id="{D13F1FF0-F5B2-41E2-9CFA-FE3EFDF48F59}"/>
                </a:ext>
              </a:extLst>
            </p:cNvPr>
            <p:cNvCxnSpPr/>
            <p:nvPr/>
          </p:nvCxnSpPr>
          <p:spPr>
            <a:xfrm>
              <a:off x="6775934" y="3969584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Straight Connector 70">
              <a:extLst>
                <a:ext uri="{FF2B5EF4-FFF2-40B4-BE49-F238E27FC236}">
                  <a16:creationId xmlns:a16="http://schemas.microsoft.com/office/drawing/2014/main" id="{637834D1-A347-42F5-AA16-88753F1E2FBE}"/>
                </a:ext>
              </a:extLst>
            </p:cNvPr>
            <p:cNvCxnSpPr/>
            <p:nvPr/>
          </p:nvCxnSpPr>
          <p:spPr>
            <a:xfrm>
              <a:off x="4872247" y="3969584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Connector 70">
              <a:extLst>
                <a:ext uri="{FF2B5EF4-FFF2-40B4-BE49-F238E27FC236}">
                  <a16:creationId xmlns:a16="http://schemas.microsoft.com/office/drawing/2014/main" id="{4836FD36-15D9-47C1-9979-221DA740EB30}"/>
                </a:ext>
              </a:extLst>
            </p:cNvPr>
            <p:cNvCxnSpPr/>
            <p:nvPr/>
          </p:nvCxnSpPr>
          <p:spPr>
            <a:xfrm>
              <a:off x="2953884" y="4227799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5" name="Rektangel 324">
            <a:extLst>
              <a:ext uri="{FF2B5EF4-FFF2-40B4-BE49-F238E27FC236}">
                <a16:creationId xmlns:a16="http://schemas.microsoft.com/office/drawing/2014/main" id="{1907136C-29CD-424D-8C04-D5E85B94C169}"/>
              </a:ext>
            </a:extLst>
          </p:cNvPr>
          <p:cNvSpPr/>
          <p:nvPr/>
        </p:nvSpPr>
        <p:spPr>
          <a:xfrm>
            <a:off x="386232" y="5597728"/>
            <a:ext cx="91335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dirty="0"/>
              <a:t>The </a:t>
            </a:r>
            <a:r>
              <a:rPr lang="sv-SE" dirty="0" err="1"/>
              <a:t>worst</a:t>
            </a:r>
            <a:r>
              <a:rPr lang="sv-SE" dirty="0"/>
              <a:t> </a:t>
            </a:r>
            <a:r>
              <a:rPr lang="sv-SE" dirty="0" err="1"/>
              <a:t>case</a:t>
            </a:r>
            <a:r>
              <a:rPr lang="sv-SE" dirty="0"/>
              <a:t> </a:t>
            </a:r>
            <a:r>
              <a:rPr lang="sv-SE" dirty="0" err="1"/>
              <a:t>delay</a:t>
            </a:r>
            <a:r>
              <a:rPr lang="sv-SE" dirty="0"/>
              <a:t>, </a:t>
            </a:r>
            <a:r>
              <a:rPr lang="sv-SE" i="1" dirty="0" err="1"/>
              <a:t>t</a:t>
            </a:r>
            <a:r>
              <a:rPr lang="sv-SE" i="1" baseline="-25000" dirty="0" err="1"/>
              <a:t>skip</a:t>
            </a:r>
            <a:r>
              <a:rPr lang="sv-SE" dirty="0"/>
              <a:t>,  is for </a:t>
            </a:r>
            <a:r>
              <a:rPr lang="sv-SE" dirty="0" err="1"/>
              <a:t>calculating</a:t>
            </a:r>
            <a:r>
              <a:rPr lang="sv-SE" dirty="0"/>
              <a:t> the </a:t>
            </a:r>
            <a:r>
              <a:rPr lang="sv-SE" dirty="0" err="1"/>
              <a:t>most</a:t>
            </a:r>
            <a:r>
              <a:rPr lang="sv-SE" dirty="0"/>
              <a:t> </a:t>
            </a:r>
            <a:r>
              <a:rPr lang="sv-SE" dirty="0" err="1"/>
              <a:t>significant</a:t>
            </a:r>
            <a:r>
              <a:rPr lang="sv-SE" dirty="0"/>
              <a:t> bit </a:t>
            </a:r>
            <a:r>
              <a:rPr lang="sv-SE" dirty="0" err="1"/>
              <a:t>sum</a:t>
            </a:r>
            <a:r>
              <a:rPr lang="sv-SE" dirty="0"/>
              <a:t> </a:t>
            </a:r>
            <a:r>
              <a:rPr lang="sv-SE" dirty="0" err="1"/>
              <a:t>when</a:t>
            </a:r>
            <a:r>
              <a:rPr lang="sv-SE" dirty="0"/>
              <a:t> a </a:t>
            </a:r>
            <a:r>
              <a:rPr lang="sv-SE" dirty="0" err="1"/>
              <a:t>carry</a:t>
            </a:r>
            <a:r>
              <a:rPr lang="sv-SE" dirty="0"/>
              <a:t> is </a:t>
            </a:r>
            <a:r>
              <a:rPr lang="sv-SE" dirty="0" err="1"/>
              <a:t>generated</a:t>
            </a:r>
            <a:r>
              <a:rPr lang="sv-SE" dirty="0"/>
              <a:t> in the </a:t>
            </a:r>
            <a:r>
              <a:rPr lang="sv-SE" dirty="0" err="1"/>
              <a:t>least</a:t>
            </a:r>
            <a:r>
              <a:rPr lang="sv-SE" dirty="0"/>
              <a:t> </a:t>
            </a:r>
            <a:r>
              <a:rPr lang="sv-SE" dirty="0" err="1"/>
              <a:t>significant</a:t>
            </a:r>
            <a:r>
              <a:rPr lang="sv-SE" dirty="0"/>
              <a:t> bit. </a:t>
            </a:r>
          </a:p>
        </p:txBody>
      </p:sp>
      <p:grpSp>
        <p:nvGrpSpPr>
          <p:cNvPr id="87" name="Grupp 86">
            <a:extLst>
              <a:ext uri="{FF2B5EF4-FFF2-40B4-BE49-F238E27FC236}">
                <a16:creationId xmlns:a16="http://schemas.microsoft.com/office/drawing/2014/main" id="{8B64AE4A-B091-42F2-936A-68C565C2D7B1}"/>
              </a:ext>
            </a:extLst>
          </p:cNvPr>
          <p:cNvGrpSpPr/>
          <p:nvPr/>
        </p:nvGrpSpPr>
        <p:grpSpPr>
          <a:xfrm>
            <a:off x="1828724" y="3053408"/>
            <a:ext cx="7413589" cy="2544320"/>
            <a:chOff x="1828724" y="3053408"/>
            <a:chExt cx="7413589" cy="2544320"/>
          </a:xfrm>
        </p:grpSpPr>
        <p:cxnSp>
          <p:nvCxnSpPr>
            <p:cNvPr id="330" name="Straight Connector 88">
              <a:extLst>
                <a:ext uri="{FF2B5EF4-FFF2-40B4-BE49-F238E27FC236}">
                  <a16:creationId xmlns:a16="http://schemas.microsoft.com/office/drawing/2014/main" id="{533F2A53-3EF0-4032-A6A8-C7E476294808}"/>
                </a:ext>
              </a:extLst>
            </p:cNvPr>
            <p:cNvCxnSpPr/>
            <p:nvPr/>
          </p:nvCxnSpPr>
          <p:spPr>
            <a:xfrm flipH="1">
              <a:off x="8379653" y="3222685"/>
              <a:ext cx="468000" cy="0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1" name="TextBox 89">
              <a:extLst>
                <a:ext uri="{FF2B5EF4-FFF2-40B4-BE49-F238E27FC236}">
                  <a16:creationId xmlns:a16="http://schemas.microsoft.com/office/drawing/2014/main" id="{53497D53-42DA-407A-89E9-A734AD5FFF65}"/>
                </a:ext>
              </a:extLst>
            </p:cNvPr>
            <p:cNvSpPr txBox="1"/>
            <p:nvPr/>
          </p:nvSpPr>
          <p:spPr>
            <a:xfrm>
              <a:off x="8847653" y="3053408"/>
              <a:ext cx="39466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i="1" dirty="0">
                  <a:latin typeface="+mn-lt"/>
                </a:rPr>
                <a:t>t</a:t>
              </a:r>
              <a:r>
                <a:rPr lang="sv-SE" sz="1600" i="1" baseline="-25000" dirty="0">
                  <a:latin typeface="+mn-lt"/>
                </a:rPr>
                <a:t>pg</a:t>
              </a:r>
              <a:endParaRPr lang="sv-SE" sz="1600" i="1" dirty="0">
                <a:latin typeface="+mn-lt"/>
              </a:endParaRPr>
            </a:p>
          </p:txBody>
        </p:sp>
        <p:cxnSp>
          <p:nvCxnSpPr>
            <p:cNvPr id="332" name="Straight Connector 95">
              <a:extLst>
                <a:ext uri="{FF2B5EF4-FFF2-40B4-BE49-F238E27FC236}">
                  <a16:creationId xmlns:a16="http://schemas.microsoft.com/office/drawing/2014/main" id="{D399D0AF-6463-4838-80A9-CF53B0775C77}"/>
                </a:ext>
              </a:extLst>
            </p:cNvPr>
            <p:cNvCxnSpPr/>
            <p:nvPr/>
          </p:nvCxnSpPr>
          <p:spPr>
            <a:xfrm flipH="1">
              <a:off x="1828724" y="5324949"/>
              <a:ext cx="1044000" cy="0"/>
            </a:xfrm>
            <a:prstGeom prst="line">
              <a:avLst/>
            </a:prstGeom>
            <a:ln w="9525">
              <a:solidFill>
                <a:srgbClr val="0070C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33" name="Object 96">
              <a:extLst>
                <a:ext uri="{FF2B5EF4-FFF2-40B4-BE49-F238E27FC236}">
                  <a16:creationId xmlns:a16="http://schemas.microsoft.com/office/drawing/2014/main" id="{01684617-3333-4073-97DC-06DCCDD5F97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23856009"/>
                </p:ext>
              </p:extLst>
            </p:nvPr>
          </p:nvGraphicFramePr>
          <p:xfrm>
            <a:off x="2109175" y="5345728"/>
            <a:ext cx="552167" cy="2294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613" name="Equation" r:id="rId3" imgW="609480" imgH="253800" progId="Equation.DSMT4">
                    <p:embed/>
                  </p:oleObj>
                </mc:Choice>
                <mc:Fallback>
                  <p:oleObj name="Equation" r:id="rId3" imgW="609480" imgH="253800" progId="Equation.DSMT4">
                    <p:embed/>
                    <p:pic>
                      <p:nvPicPr>
                        <p:cNvPr id="225" name="Object 96">
                          <a:extLst>
                            <a:ext uri="{FF2B5EF4-FFF2-40B4-BE49-F238E27FC236}">
                              <a16:creationId xmlns:a16="http://schemas.microsoft.com/office/drawing/2014/main" id="{312EEC0A-F074-43DB-BD9C-6F4C8115E8B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09175" y="5345728"/>
                          <a:ext cx="552167" cy="2294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334" name="Straight Connector 97">
              <a:extLst>
                <a:ext uri="{FF2B5EF4-FFF2-40B4-BE49-F238E27FC236}">
                  <a16:creationId xmlns:a16="http://schemas.microsoft.com/office/drawing/2014/main" id="{9A9DF0FE-4EC0-4181-BC43-C57366D76CF5}"/>
                </a:ext>
              </a:extLst>
            </p:cNvPr>
            <p:cNvCxnSpPr/>
            <p:nvPr/>
          </p:nvCxnSpPr>
          <p:spPr>
            <a:xfrm flipV="1">
              <a:off x="8428739" y="4458084"/>
              <a:ext cx="0" cy="936000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5" name="Straight Connector 98">
              <a:extLst>
                <a:ext uri="{FF2B5EF4-FFF2-40B4-BE49-F238E27FC236}">
                  <a16:creationId xmlns:a16="http://schemas.microsoft.com/office/drawing/2014/main" id="{B7A9313A-1091-4A98-B283-715BB9FACE18}"/>
                </a:ext>
              </a:extLst>
            </p:cNvPr>
            <p:cNvCxnSpPr/>
            <p:nvPr/>
          </p:nvCxnSpPr>
          <p:spPr>
            <a:xfrm flipH="1">
              <a:off x="7394887" y="5324949"/>
              <a:ext cx="1044000" cy="0"/>
            </a:xfrm>
            <a:prstGeom prst="line">
              <a:avLst/>
            </a:prstGeom>
            <a:ln w="9525">
              <a:solidFill>
                <a:srgbClr val="0070C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36" name="Object 99">
              <a:extLst>
                <a:ext uri="{FF2B5EF4-FFF2-40B4-BE49-F238E27FC236}">
                  <a16:creationId xmlns:a16="http://schemas.microsoft.com/office/drawing/2014/main" id="{7568C5BC-BC85-43A9-B8C2-3996090AA0A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8242191"/>
                </p:ext>
              </p:extLst>
            </p:nvPr>
          </p:nvGraphicFramePr>
          <p:xfrm>
            <a:off x="7733189" y="5345728"/>
            <a:ext cx="604799" cy="25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614" name="Equation" r:id="rId5" imgW="609336" imgH="253890" progId="Equation.DSMT4">
                    <p:embed/>
                  </p:oleObj>
                </mc:Choice>
                <mc:Fallback>
                  <p:oleObj name="Equation" r:id="rId5" imgW="609336" imgH="253890" progId="Equation.DSMT4">
                    <p:embed/>
                    <p:pic>
                      <p:nvPicPr>
                        <p:cNvPr id="228" name="Object 99">
                          <a:extLst>
                            <a:ext uri="{FF2B5EF4-FFF2-40B4-BE49-F238E27FC236}">
                              <a16:creationId xmlns:a16="http://schemas.microsoft.com/office/drawing/2014/main" id="{8ED273D4-9878-48B2-A149-B119EBF75C6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33189" y="5345728"/>
                          <a:ext cx="604799" cy="25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337" name="Straight Connector 100">
              <a:extLst>
                <a:ext uri="{FF2B5EF4-FFF2-40B4-BE49-F238E27FC236}">
                  <a16:creationId xmlns:a16="http://schemas.microsoft.com/office/drawing/2014/main" id="{5A8403C4-FF08-47B1-93B7-53762D86BF92}"/>
                </a:ext>
              </a:extLst>
            </p:cNvPr>
            <p:cNvCxnSpPr/>
            <p:nvPr/>
          </p:nvCxnSpPr>
          <p:spPr>
            <a:xfrm flipV="1">
              <a:off x="1828724" y="4464706"/>
              <a:ext cx="0" cy="936000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8" name="Straight Connector 87">
              <a:extLst>
                <a:ext uri="{FF2B5EF4-FFF2-40B4-BE49-F238E27FC236}">
                  <a16:creationId xmlns:a16="http://schemas.microsoft.com/office/drawing/2014/main" id="{64C58679-1287-47C6-B2CC-2C520F8391EF}"/>
                </a:ext>
              </a:extLst>
            </p:cNvPr>
            <p:cNvCxnSpPr/>
            <p:nvPr/>
          </p:nvCxnSpPr>
          <p:spPr>
            <a:xfrm flipV="1">
              <a:off x="7394887" y="4453273"/>
              <a:ext cx="0" cy="936000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9" name="Straight Connector 101">
              <a:extLst>
                <a:ext uri="{FF2B5EF4-FFF2-40B4-BE49-F238E27FC236}">
                  <a16:creationId xmlns:a16="http://schemas.microsoft.com/office/drawing/2014/main" id="{9478F25C-E1B6-4907-8DE4-B572D97D41E4}"/>
                </a:ext>
              </a:extLst>
            </p:cNvPr>
            <p:cNvCxnSpPr/>
            <p:nvPr/>
          </p:nvCxnSpPr>
          <p:spPr>
            <a:xfrm flipV="1">
              <a:off x="6841249" y="4218791"/>
              <a:ext cx="0" cy="1170482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0" name="Straight Connector 103">
              <a:extLst>
                <a:ext uri="{FF2B5EF4-FFF2-40B4-BE49-F238E27FC236}">
                  <a16:creationId xmlns:a16="http://schemas.microsoft.com/office/drawing/2014/main" id="{2104D0E1-FA9A-4B04-897F-D79C6F2C6D9C}"/>
                </a:ext>
              </a:extLst>
            </p:cNvPr>
            <p:cNvCxnSpPr/>
            <p:nvPr/>
          </p:nvCxnSpPr>
          <p:spPr>
            <a:xfrm flipH="1">
              <a:off x="6841249" y="5325138"/>
              <a:ext cx="540000" cy="0"/>
            </a:xfrm>
            <a:prstGeom prst="line">
              <a:avLst/>
            </a:prstGeom>
            <a:ln w="9525">
              <a:solidFill>
                <a:srgbClr val="0070C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41" name="Object 104">
              <a:extLst>
                <a:ext uri="{FF2B5EF4-FFF2-40B4-BE49-F238E27FC236}">
                  <a16:creationId xmlns:a16="http://schemas.microsoft.com/office/drawing/2014/main" id="{792D8B14-81B1-4FD9-8EBC-63331DA0293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71531396"/>
                </p:ext>
              </p:extLst>
            </p:nvPr>
          </p:nvGraphicFramePr>
          <p:xfrm>
            <a:off x="6991754" y="5325138"/>
            <a:ext cx="265569" cy="25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615" name="Equation" r:id="rId6" imgW="241200" imgH="228600" progId="Equation.DSMT4">
                    <p:embed/>
                  </p:oleObj>
                </mc:Choice>
                <mc:Fallback>
                  <p:oleObj name="Equation" r:id="rId6" imgW="241200" imgH="228600" progId="Equation.DSMT4">
                    <p:embed/>
                    <p:pic>
                      <p:nvPicPr>
                        <p:cNvPr id="247" name="Object 104">
                          <a:extLst>
                            <a:ext uri="{FF2B5EF4-FFF2-40B4-BE49-F238E27FC236}">
                              <a16:creationId xmlns:a16="http://schemas.microsoft.com/office/drawing/2014/main" id="{18181C4A-14A6-47B1-980D-031AF760578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91754" y="5325138"/>
                          <a:ext cx="265569" cy="25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342" name="Straight Connector 107">
              <a:extLst>
                <a:ext uri="{FF2B5EF4-FFF2-40B4-BE49-F238E27FC236}">
                  <a16:creationId xmlns:a16="http://schemas.microsoft.com/office/drawing/2014/main" id="{A60C0272-65E3-4D69-86CC-E2D05B766934}"/>
                </a:ext>
              </a:extLst>
            </p:cNvPr>
            <p:cNvCxnSpPr/>
            <p:nvPr/>
          </p:nvCxnSpPr>
          <p:spPr>
            <a:xfrm flipV="1">
              <a:off x="5498186" y="4444314"/>
              <a:ext cx="0" cy="936000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3" name="Straight Connector 108">
              <a:extLst>
                <a:ext uri="{FF2B5EF4-FFF2-40B4-BE49-F238E27FC236}">
                  <a16:creationId xmlns:a16="http://schemas.microsoft.com/office/drawing/2014/main" id="{52AD8231-34EA-4100-B098-6D31A6FF7421}"/>
                </a:ext>
              </a:extLst>
            </p:cNvPr>
            <p:cNvCxnSpPr/>
            <p:nvPr/>
          </p:nvCxnSpPr>
          <p:spPr>
            <a:xfrm flipV="1">
              <a:off x="4944548" y="4209832"/>
              <a:ext cx="0" cy="1170482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4" name="Straight Connector 109">
              <a:extLst>
                <a:ext uri="{FF2B5EF4-FFF2-40B4-BE49-F238E27FC236}">
                  <a16:creationId xmlns:a16="http://schemas.microsoft.com/office/drawing/2014/main" id="{BBE94E30-64DD-4440-926F-152FA5E9B0F9}"/>
                </a:ext>
              </a:extLst>
            </p:cNvPr>
            <p:cNvCxnSpPr/>
            <p:nvPr/>
          </p:nvCxnSpPr>
          <p:spPr>
            <a:xfrm flipH="1">
              <a:off x="4944548" y="5316179"/>
              <a:ext cx="540000" cy="0"/>
            </a:xfrm>
            <a:prstGeom prst="line">
              <a:avLst/>
            </a:prstGeom>
            <a:ln w="9525">
              <a:solidFill>
                <a:srgbClr val="0070C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45" name="Object 110">
              <a:extLst>
                <a:ext uri="{FF2B5EF4-FFF2-40B4-BE49-F238E27FC236}">
                  <a16:creationId xmlns:a16="http://schemas.microsoft.com/office/drawing/2014/main" id="{12EEC8AC-D4E5-47DF-ACBC-6D49B074DFE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59425869"/>
                </p:ext>
              </p:extLst>
            </p:nvPr>
          </p:nvGraphicFramePr>
          <p:xfrm>
            <a:off x="5095053" y="5316179"/>
            <a:ext cx="265569" cy="25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616" name="Equation" r:id="rId8" imgW="241200" imgH="228600" progId="Equation.DSMT4">
                    <p:embed/>
                  </p:oleObj>
                </mc:Choice>
                <mc:Fallback>
                  <p:oleObj name="Equation" r:id="rId8" imgW="241200" imgH="228600" progId="Equation.DSMT4">
                    <p:embed/>
                    <p:pic>
                      <p:nvPicPr>
                        <p:cNvPr id="243" name="Object 110">
                          <a:extLst>
                            <a:ext uri="{FF2B5EF4-FFF2-40B4-BE49-F238E27FC236}">
                              <a16:creationId xmlns:a16="http://schemas.microsoft.com/office/drawing/2014/main" id="{09824B94-B122-4BE5-9EA0-16CE81AD251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95053" y="5316179"/>
                          <a:ext cx="265569" cy="25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346" name="Straight Connector 112">
              <a:extLst>
                <a:ext uri="{FF2B5EF4-FFF2-40B4-BE49-F238E27FC236}">
                  <a16:creationId xmlns:a16="http://schemas.microsoft.com/office/drawing/2014/main" id="{7DFBBA6B-CA24-4D28-90DA-5A4C5501FBCF}"/>
                </a:ext>
              </a:extLst>
            </p:cNvPr>
            <p:cNvCxnSpPr/>
            <p:nvPr/>
          </p:nvCxnSpPr>
          <p:spPr>
            <a:xfrm flipV="1">
              <a:off x="3555038" y="4450688"/>
              <a:ext cx="0" cy="936000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7" name="Straight Connector 114">
              <a:extLst>
                <a:ext uri="{FF2B5EF4-FFF2-40B4-BE49-F238E27FC236}">
                  <a16:creationId xmlns:a16="http://schemas.microsoft.com/office/drawing/2014/main" id="{478C996D-A583-4A28-8500-D08F583714E1}"/>
                </a:ext>
              </a:extLst>
            </p:cNvPr>
            <p:cNvCxnSpPr/>
            <p:nvPr/>
          </p:nvCxnSpPr>
          <p:spPr>
            <a:xfrm flipH="1">
              <a:off x="3018334" y="5322553"/>
              <a:ext cx="540000" cy="0"/>
            </a:xfrm>
            <a:prstGeom prst="line">
              <a:avLst/>
            </a:prstGeom>
            <a:ln w="9525">
              <a:solidFill>
                <a:srgbClr val="0070C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48" name="Object 115">
              <a:extLst>
                <a:ext uri="{FF2B5EF4-FFF2-40B4-BE49-F238E27FC236}">
                  <a16:creationId xmlns:a16="http://schemas.microsoft.com/office/drawing/2014/main" id="{7FB51EB5-F03F-4431-9F21-230294F7C0A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93429801"/>
                </p:ext>
              </p:extLst>
            </p:nvPr>
          </p:nvGraphicFramePr>
          <p:xfrm>
            <a:off x="3168839" y="5322553"/>
            <a:ext cx="265569" cy="25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617" name="Equation" r:id="rId10" imgW="241200" imgH="228600" progId="Equation.DSMT4">
                    <p:embed/>
                  </p:oleObj>
                </mc:Choice>
                <mc:Fallback>
                  <p:oleObj name="Equation" r:id="rId10" imgW="241200" imgH="228600" progId="Equation.DSMT4">
                    <p:embed/>
                    <p:pic>
                      <p:nvPicPr>
                        <p:cNvPr id="239" name="Object 115">
                          <a:extLst>
                            <a:ext uri="{FF2B5EF4-FFF2-40B4-BE49-F238E27FC236}">
                              <a16:creationId xmlns:a16="http://schemas.microsoft.com/office/drawing/2014/main" id="{421CDC36-D8CF-44BB-A922-C69A3A09C94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68839" y="5322553"/>
                          <a:ext cx="265569" cy="25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349" name="Straight Connector 113">
              <a:extLst>
                <a:ext uri="{FF2B5EF4-FFF2-40B4-BE49-F238E27FC236}">
                  <a16:creationId xmlns:a16="http://schemas.microsoft.com/office/drawing/2014/main" id="{7B5937B3-C521-4A78-8741-83C43D9D28BF}"/>
                </a:ext>
              </a:extLst>
            </p:cNvPr>
            <p:cNvCxnSpPr/>
            <p:nvPr/>
          </p:nvCxnSpPr>
          <p:spPr>
            <a:xfrm flipV="1">
              <a:off x="3018334" y="4216206"/>
              <a:ext cx="0" cy="1170482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5075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" name="Grupp 113">
            <a:extLst>
              <a:ext uri="{FF2B5EF4-FFF2-40B4-BE49-F238E27FC236}">
                <a16:creationId xmlns:a16="http://schemas.microsoft.com/office/drawing/2014/main" id="{80C9215F-0ABB-4727-BC5D-782628EF1AB7}"/>
              </a:ext>
            </a:extLst>
          </p:cNvPr>
          <p:cNvGrpSpPr/>
          <p:nvPr/>
        </p:nvGrpSpPr>
        <p:grpSpPr>
          <a:xfrm>
            <a:off x="1103546" y="2698274"/>
            <a:ext cx="7771746" cy="2212087"/>
            <a:chOff x="1103546" y="2698274"/>
            <a:chExt cx="7771746" cy="2212087"/>
          </a:xfrm>
        </p:grpSpPr>
        <p:sp>
          <p:nvSpPr>
            <p:cNvPr id="115" name="Rektangel 114">
              <a:extLst>
                <a:ext uri="{FF2B5EF4-FFF2-40B4-BE49-F238E27FC236}">
                  <a16:creationId xmlns:a16="http://schemas.microsoft.com/office/drawing/2014/main" id="{24707553-EBB8-4A49-9A7F-463485F5783C}"/>
                </a:ext>
              </a:extLst>
            </p:cNvPr>
            <p:cNvSpPr/>
            <p:nvPr/>
          </p:nvSpPr>
          <p:spPr>
            <a:xfrm>
              <a:off x="1103546" y="2698274"/>
              <a:ext cx="1917342" cy="22120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16" name="Rektangel 115">
              <a:extLst>
                <a:ext uri="{FF2B5EF4-FFF2-40B4-BE49-F238E27FC236}">
                  <a16:creationId xmlns:a16="http://schemas.microsoft.com/office/drawing/2014/main" id="{71251590-D8F1-4D9A-A495-294CF2EAF478}"/>
                </a:ext>
              </a:extLst>
            </p:cNvPr>
            <p:cNvSpPr/>
            <p:nvPr/>
          </p:nvSpPr>
          <p:spPr>
            <a:xfrm>
              <a:off x="3016110" y="2698274"/>
              <a:ext cx="1917342" cy="22120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9" name="Rektangel 118">
              <a:extLst>
                <a:ext uri="{FF2B5EF4-FFF2-40B4-BE49-F238E27FC236}">
                  <a16:creationId xmlns:a16="http://schemas.microsoft.com/office/drawing/2014/main" id="{DF7FD7FC-98CE-4792-A98E-F409C19F0110}"/>
                </a:ext>
              </a:extLst>
            </p:cNvPr>
            <p:cNvSpPr/>
            <p:nvPr/>
          </p:nvSpPr>
          <p:spPr>
            <a:xfrm>
              <a:off x="4932219" y="2698274"/>
              <a:ext cx="1917342" cy="22120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20" name="Rektangel 119">
              <a:extLst>
                <a:ext uri="{FF2B5EF4-FFF2-40B4-BE49-F238E27FC236}">
                  <a16:creationId xmlns:a16="http://schemas.microsoft.com/office/drawing/2014/main" id="{9B7C9A94-B746-4C53-B2DE-6990B945941E}"/>
                </a:ext>
              </a:extLst>
            </p:cNvPr>
            <p:cNvSpPr/>
            <p:nvPr/>
          </p:nvSpPr>
          <p:spPr>
            <a:xfrm>
              <a:off x="6853384" y="2698274"/>
              <a:ext cx="2021908" cy="22120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16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v-SE" dirty="0"/>
              <a:t>32-bit carry skip adder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413926"/>
            <a:ext cx="8229600" cy="93889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400" dirty="0"/>
              <a:t>Identify worst-case propagation delay for 32-bit adder!</a:t>
            </a:r>
          </a:p>
          <a:p>
            <a:r>
              <a:rPr lang="sv-SE" sz="2400" dirty="0" err="1"/>
              <a:t>How</a:t>
            </a:r>
            <a:r>
              <a:rPr lang="sv-SE" sz="2400" dirty="0"/>
              <a:t> to </a:t>
            </a:r>
            <a:r>
              <a:rPr lang="sv-SE" sz="2400" dirty="0" err="1"/>
              <a:t>optimize</a:t>
            </a:r>
            <a:r>
              <a:rPr lang="sv-SE" sz="2400" dirty="0"/>
              <a:t> a 32-bit adder built with </a:t>
            </a:r>
            <a:r>
              <a:rPr lang="sv-SE" sz="2400" i="1" dirty="0"/>
              <a:t>k n</a:t>
            </a:r>
            <a:r>
              <a:rPr lang="sv-SE" sz="2400" dirty="0"/>
              <a:t>-bit blocks?</a:t>
            </a:r>
          </a:p>
        </p:txBody>
      </p:sp>
      <p:graphicFrame>
        <p:nvGraphicFramePr>
          <p:cNvPr id="117" name="Object 85">
            <a:extLst>
              <a:ext uri="{FF2B5EF4-FFF2-40B4-BE49-F238E27FC236}">
                <a16:creationId xmlns:a16="http://schemas.microsoft.com/office/drawing/2014/main" id="{DB2E2BC0-DC2D-42D1-A569-592DC31FE4B7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3044032" y="5602718"/>
          <a:ext cx="381793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1" name="Equation" r:id="rId3" imgW="2476440" imgH="253800" progId="Equation.DSMT4">
                  <p:embed/>
                </p:oleObj>
              </mc:Choice>
              <mc:Fallback>
                <p:oleObj name="Equation" r:id="rId3" imgW="2476440" imgH="253800" progId="Equation.DSMT4">
                  <p:embed/>
                  <p:pic>
                    <p:nvPicPr>
                      <p:cNvPr id="117" name="Object 85">
                        <a:extLst>
                          <a:ext uri="{FF2B5EF4-FFF2-40B4-BE49-F238E27FC236}">
                            <a16:creationId xmlns:a16="http://schemas.microsoft.com/office/drawing/2014/main" id="{DB2E2BC0-DC2D-42D1-A569-592DC31FE4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4032" y="5602718"/>
                        <a:ext cx="3817937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" name="Object 85">
            <a:extLst>
              <a:ext uri="{FF2B5EF4-FFF2-40B4-BE49-F238E27FC236}">
                <a16:creationId xmlns:a16="http://schemas.microsoft.com/office/drawing/2014/main" id="{6B4F11F0-E214-4540-A6B1-27389E27E7AB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2858294" y="6012746"/>
          <a:ext cx="418941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2" name="Equation" r:id="rId5" imgW="2717640" imgH="253800" progId="Equation.DSMT4">
                  <p:embed/>
                </p:oleObj>
              </mc:Choice>
              <mc:Fallback>
                <p:oleObj name="Equation" r:id="rId5" imgW="2717640" imgH="253800" progId="Equation.DSMT4">
                  <p:embed/>
                  <p:pic>
                    <p:nvPicPr>
                      <p:cNvPr id="118" name="Object 85">
                        <a:extLst>
                          <a:ext uri="{FF2B5EF4-FFF2-40B4-BE49-F238E27FC236}">
                            <a16:creationId xmlns:a16="http://schemas.microsoft.com/office/drawing/2014/main" id="{6B4F11F0-E214-4540-A6B1-27389E27E7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8294" y="6012746"/>
                        <a:ext cx="4189412" cy="3905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0" name="Grupp 219">
            <a:extLst>
              <a:ext uri="{FF2B5EF4-FFF2-40B4-BE49-F238E27FC236}">
                <a16:creationId xmlns:a16="http://schemas.microsoft.com/office/drawing/2014/main" id="{36029AB5-382C-4806-8A3F-110EB0FF6094}"/>
              </a:ext>
            </a:extLst>
          </p:cNvPr>
          <p:cNvGrpSpPr/>
          <p:nvPr/>
        </p:nvGrpSpPr>
        <p:grpSpPr>
          <a:xfrm>
            <a:off x="655270" y="2337168"/>
            <a:ext cx="8595461" cy="3260560"/>
            <a:chOff x="655270" y="2337168"/>
            <a:chExt cx="8595461" cy="3260560"/>
          </a:xfrm>
        </p:grpSpPr>
        <p:grpSp>
          <p:nvGrpSpPr>
            <p:cNvPr id="221" name="Group 7">
              <a:extLst>
                <a:ext uri="{FF2B5EF4-FFF2-40B4-BE49-F238E27FC236}">
                  <a16:creationId xmlns:a16="http://schemas.microsoft.com/office/drawing/2014/main" id="{FD387D9B-B064-4A5B-BE8F-0E27A5D3056E}"/>
                </a:ext>
              </a:extLst>
            </p:cNvPr>
            <p:cNvGrpSpPr/>
            <p:nvPr/>
          </p:nvGrpSpPr>
          <p:grpSpPr>
            <a:xfrm>
              <a:off x="655270" y="2337168"/>
              <a:ext cx="8595461" cy="2914197"/>
              <a:chOff x="432000" y="2338801"/>
              <a:chExt cx="8595461" cy="2914197"/>
            </a:xfrm>
          </p:grpSpPr>
          <p:grpSp>
            <p:nvGrpSpPr>
              <p:cNvPr id="248" name="Group 8">
                <a:extLst>
                  <a:ext uri="{FF2B5EF4-FFF2-40B4-BE49-F238E27FC236}">
                    <a16:creationId xmlns:a16="http://schemas.microsoft.com/office/drawing/2014/main" id="{D5B60C4D-A357-4B97-8B11-14CCD106C1BB}"/>
                  </a:ext>
                </a:extLst>
              </p:cNvPr>
              <p:cNvGrpSpPr/>
              <p:nvPr/>
            </p:nvGrpSpPr>
            <p:grpSpPr>
              <a:xfrm>
                <a:off x="1647491" y="2702355"/>
                <a:ext cx="6508877" cy="1653077"/>
                <a:chOff x="1647491" y="3062349"/>
                <a:chExt cx="6508877" cy="1356535"/>
              </a:xfrm>
            </p:grpSpPr>
            <p:cxnSp>
              <p:nvCxnSpPr>
                <p:cNvPr id="317" name="Straight Connector 77">
                  <a:extLst>
                    <a:ext uri="{FF2B5EF4-FFF2-40B4-BE49-F238E27FC236}">
                      <a16:creationId xmlns:a16="http://schemas.microsoft.com/office/drawing/2014/main" id="{5CDF0319-4ADC-4A63-8F81-5A7C5DFB6197}"/>
                    </a:ext>
                  </a:extLst>
                </p:cNvPr>
                <p:cNvCxnSpPr/>
                <p:nvPr/>
              </p:nvCxnSpPr>
              <p:spPr>
                <a:xfrm>
                  <a:off x="7401614" y="3062349"/>
                  <a:ext cx="0" cy="1356535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" name="Straight Connector 78">
                  <a:extLst>
                    <a:ext uri="{FF2B5EF4-FFF2-40B4-BE49-F238E27FC236}">
                      <a16:creationId xmlns:a16="http://schemas.microsoft.com/office/drawing/2014/main" id="{F944E18E-B30B-46E1-8B6F-1574FBA41A56}"/>
                    </a:ext>
                  </a:extLst>
                </p:cNvPr>
                <p:cNvCxnSpPr/>
                <p:nvPr/>
              </p:nvCxnSpPr>
              <p:spPr>
                <a:xfrm>
                  <a:off x="8156368" y="3062349"/>
                  <a:ext cx="0" cy="1356535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9" name="Straight Connector 79">
                  <a:extLst>
                    <a:ext uri="{FF2B5EF4-FFF2-40B4-BE49-F238E27FC236}">
                      <a16:creationId xmlns:a16="http://schemas.microsoft.com/office/drawing/2014/main" id="{37AD9F35-7CDB-459A-AC8E-63199D0DC9FD}"/>
                    </a:ext>
                  </a:extLst>
                </p:cNvPr>
                <p:cNvCxnSpPr/>
                <p:nvPr/>
              </p:nvCxnSpPr>
              <p:spPr>
                <a:xfrm>
                  <a:off x="5489480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0" name="Straight Connector 80">
                  <a:extLst>
                    <a:ext uri="{FF2B5EF4-FFF2-40B4-BE49-F238E27FC236}">
                      <a16:creationId xmlns:a16="http://schemas.microsoft.com/office/drawing/2014/main" id="{7B052916-7BB7-41B5-82FA-EF5BA6C218F8}"/>
                    </a:ext>
                  </a:extLst>
                </p:cNvPr>
                <p:cNvCxnSpPr/>
                <p:nvPr/>
              </p:nvCxnSpPr>
              <p:spPr>
                <a:xfrm>
                  <a:off x="6244234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1" name="Straight Connector 81">
                  <a:extLst>
                    <a:ext uri="{FF2B5EF4-FFF2-40B4-BE49-F238E27FC236}">
                      <a16:creationId xmlns:a16="http://schemas.microsoft.com/office/drawing/2014/main" id="{FA993594-F284-4EF1-B0D3-CE4793F45BC2}"/>
                    </a:ext>
                  </a:extLst>
                </p:cNvPr>
                <p:cNvCxnSpPr/>
                <p:nvPr/>
              </p:nvCxnSpPr>
              <p:spPr>
                <a:xfrm>
                  <a:off x="3575630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2" name="Straight Connector 82">
                  <a:extLst>
                    <a:ext uri="{FF2B5EF4-FFF2-40B4-BE49-F238E27FC236}">
                      <a16:creationId xmlns:a16="http://schemas.microsoft.com/office/drawing/2014/main" id="{C64C2B4E-7691-4724-94CA-375CBAA551D4}"/>
                    </a:ext>
                  </a:extLst>
                </p:cNvPr>
                <p:cNvCxnSpPr/>
                <p:nvPr/>
              </p:nvCxnSpPr>
              <p:spPr>
                <a:xfrm>
                  <a:off x="4330384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3" name="Straight Connector 83">
                  <a:extLst>
                    <a:ext uri="{FF2B5EF4-FFF2-40B4-BE49-F238E27FC236}">
                      <a16:creationId xmlns:a16="http://schemas.microsoft.com/office/drawing/2014/main" id="{30CB1A8F-776A-4170-BB52-CAC7C440DE92}"/>
                    </a:ext>
                  </a:extLst>
                </p:cNvPr>
                <p:cNvCxnSpPr/>
                <p:nvPr/>
              </p:nvCxnSpPr>
              <p:spPr>
                <a:xfrm>
                  <a:off x="1647491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4" name="Straight Connector 84">
                  <a:extLst>
                    <a:ext uri="{FF2B5EF4-FFF2-40B4-BE49-F238E27FC236}">
                      <a16:creationId xmlns:a16="http://schemas.microsoft.com/office/drawing/2014/main" id="{8040402C-A39F-4AE9-BE8C-E7C83557374E}"/>
                    </a:ext>
                  </a:extLst>
                </p:cNvPr>
                <p:cNvCxnSpPr/>
                <p:nvPr/>
              </p:nvCxnSpPr>
              <p:spPr>
                <a:xfrm>
                  <a:off x="2402244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49" name="Straight Connector 9">
                <a:extLst>
                  <a:ext uri="{FF2B5EF4-FFF2-40B4-BE49-F238E27FC236}">
                    <a16:creationId xmlns:a16="http://schemas.microsoft.com/office/drawing/2014/main" id="{90EE571B-7ADD-491D-8B9B-3DFB4879FC2B}"/>
                  </a:ext>
                </a:extLst>
              </p:cNvPr>
              <p:cNvCxnSpPr>
                <a:endCxn id="259" idx="2"/>
              </p:cNvCxnSpPr>
              <p:nvPr/>
            </p:nvCxnSpPr>
            <p:spPr>
              <a:xfrm flipH="1">
                <a:off x="7786841" y="4459312"/>
                <a:ext cx="939727" cy="80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Straight Connector 10">
                <a:extLst>
                  <a:ext uri="{FF2B5EF4-FFF2-40B4-BE49-F238E27FC236}">
                    <a16:creationId xmlns:a16="http://schemas.microsoft.com/office/drawing/2014/main" id="{8EDE3755-EF79-404D-A0EF-063ADDE4F043}"/>
                  </a:ext>
                </a:extLst>
              </p:cNvPr>
              <p:cNvCxnSpPr/>
              <p:nvPr/>
            </p:nvCxnSpPr>
            <p:spPr>
              <a:xfrm flipH="1">
                <a:off x="1136865" y="3478399"/>
                <a:ext cx="4104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1" name="Straight Connector 11">
                <a:extLst>
                  <a:ext uri="{FF2B5EF4-FFF2-40B4-BE49-F238E27FC236}">
                    <a16:creationId xmlns:a16="http://schemas.microsoft.com/office/drawing/2014/main" id="{82F23C8B-1504-4082-BA1D-B9542625D1AD}"/>
                  </a:ext>
                </a:extLst>
              </p:cNvPr>
              <p:cNvCxnSpPr/>
              <p:nvPr/>
            </p:nvCxnSpPr>
            <p:spPr>
              <a:xfrm flipH="1">
                <a:off x="821987" y="4211582"/>
                <a:ext cx="45224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2" name="Straight Connector 12">
                <a:extLst>
                  <a:ext uri="{FF2B5EF4-FFF2-40B4-BE49-F238E27FC236}">
                    <a16:creationId xmlns:a16="http://schemas.microsoft.com/office/drawing/2014/main" id="{36891798-2FB6-464D-A908-496DE6E86C21}"/>
                  </a:ext>
                </a:extLst>
              </p:cNvPr>
              <p:cNvCxnSpPr/>
              <p:nvPr/>
            </p:nvCxnSpPr>
            <p:spPr>
              <a:xfrm flipH="1">
                <a:off x="3045492" y="3473823"/>
                <a:ext cx="4104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3" name="Straight Connector 13">
                <a:extLst>
                  <a:ext uri="{FF2B5EF4-FFF2-40B4-BE49-F238E27FC236}">
                    <a16:creationId xmlns:a16="http://schemas.microsoft.com/office/drawing/2014/main" id="{3A4A0732-47F5-4C7A-AFEA-78138BA4DC16}"/>
                  </a:ext>
                </a:extLst>
              </p:cNvPr>
              <p:cNvCxnSpPr/>
              <p:nvPr/>
            </p:nvCxnSpPr>
            <p:spPr>
              <a:xfrm flipH="1">
                <a:off x="2730614" y="4211582"/>
                <a:ext cx="452247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Connector 14">
                <a:extLst>
                  <a:ext uri="{FF2B5EF4-FFF2-40B4-BE49-F238E27FC236}">
                    <a16:creationId xmlns:a16="http://schemas.microsoft.com/office/drawing/2014/main" id="{B7082FEB-C676-4153-BF11-D62760BFE953}"/>
                  </a:ext>
                </a:extLst>
              </p:cNvPr>
              <p:cNvCxnSpPr/>
              <p:nvPr/>
            </p:nvCxnSpPr>
            <p:spPr>
              <a:xfrm flipH="1">
                <a:off x="4954118" y="3469247"/>
                <a:ext cx="4104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Straight Connector 15">
                <a:extLst>
                  <a:ext uri="{FF2B5EF4-FFF2-40B4-BE49-F238E27FC236}">
                    <a16:creationId xmlns:a16="http://schemas.microsoft.com/office/drawing/2014/main" id="{01AB3221-D353-48CA-B24E-4BEC49DBB18F}"/>
                  </a:ext>
                </a:extLst>
              </p:cNvPr>
              <p:cNvCxnSpPr/>
              <p:nvPr/>
            </p:nvCxnSpPr>
            <p:spPr>
              <a:xfrm flipH="1">
                <a:off x="5992096" y="4470745"/>
                <a:ext cx="56262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6" name="TextBox 16">
                <a:extLst>
                  <a:ext uri="{FF2B5EF4-FFF2-40B4-BE49-F238E27FC236}">
                    <a16:creationId xmlns:a16="http://schemas.microsoft.com/office/drawing/2014/main" id="{04B03BD7-61E8-41AA-BEE6-508D537F92DB}"/>
                  </a:ext>
                </a:extLst>
              </p:cNvPr>
              <p:cNvSpPr txBox="1"/>
              <p:nvPr/>
            </p:nvSpPr>
            <p:spPr>
              <a:xfrm>
                <a:off x="432000" y="4094150"/>
                <a:ext cx="4602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c</a:t>
                </a:r>
                <a:r>
                  <a:rPr lang="sv-SE" sz="1600" baseline="-25000" dirty="0">
                    <a:latin typeface="+mn-lt"/>
                  </a:rPr>
                  <a:t>out</a:t>
                </a:r>
                <a:endParaRPr lang="sv-SE" sz="1600" dirty="0">
                  <a:latin typeface="+mn-lt"/>
                </a:endParaRPr>
              </a:p>
            </p:txBody>
          </p:sp>
          <p:cxnSp>
            <p:nvCxnSpPr>
              <p:cNvPr id="257" name="Straight Connector 17">
                <a:extLst>
                  <a:ext uri="{FF2B5EF4-FFF2-40B4-BE49-F238E27FC236}">
                    <a16:creationId xmlns:a16="http://schemas.microsoft.com/office/drawing/2014/main" id="{2098C15D-CE30-4517-96C3-9E6726C062D1}"/>
                  </a:ext>
                </a:extLst>
              </p:cNvPr>
              <p:cNvCxnSpPr/>
              <p:nvPr/>
            </p:nvCxnSpPr>
            <p:spPr>
              <a:xfrm flipH="1">
                <a:off x="6876459" y="3464671"/>
                <a:ext cx="4104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Straight Connector 18">
                <a:extLst>
                  <a:ext uri="{FF2B5EF4-FFF2-40B4-BE49-F238E27FC236}">
                    <a16:creationId xmlns:a16="http://schemas.microsoft.com/office/drawing/2014/main" id="{54A4E192-DB05-4FF1-890E-EB5763DD450A}"/>
                  </a:ext>
                </a:extLst>
              </p:cNvPr>
              <p:cNvCxnSpPr/>
              <p:nvPr/>
            </p:nvCxnSpPr>
            <p:spPr>
              <a:xfrm>
                <a:off x="7786129" y="4558883"/>
                <a:ext cx="0" cy="43857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9" name="Freeform 19">
                <a:extLst>
                  <a:ext uri="{FF2B5EF4-FFF2-40B4-BE49-F238E27FC236}">
                    <a16:creationId xmlns:a16="http://schemas.microsoft.com/office/drawing/2014/main" id="{BF1CA7B3-4B8E-4B95-BAFB-5D50A4899236}"/>
                  </a:ext>
                </a:extLst>
              </p:cNvPr>
              <p:cNvSpPr/>
              <p:nvPr/>
            </p:nvSpPr>
            <p:spPr>
              <a:xfrm flipH="1">
                <a:off x="7164384" y="4151145"/>
                <a:ext cx="1244915" cy="627025"/>
              </a:xfrm>
              <a:custGeom>
                <a:avLst/>
                <a:gdLst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48577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50482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33350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22444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1665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502571 h 502571"/>
                  <a:gd name="connsiteX6" fmla="*/ 122444 w 990600"/>
                  <a:gd name="connsiteY6" fmla="*/ 495300 h 502571"/>
                  <a:gd name="connsiteX7" fmla="*/ 0 w 990600"/>
                  <a:gd name="connsiteY7" fmla="*/ 0 h 50257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22444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36985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495301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07"/>
                  <a:gd name="connsiteX1" fmla="*/ 419100 w 990600"/>
                  <a:gd name="connsiteY1" fmla="*/ 0 h 506207"/>
                  <a:gd name="connsiteX2" fmla="*/ 495300 w 990600"/>
                  <a:gd name="connsiteY2" fmla="*/ 247650 h 506207"/>
                  <a:gd name="connsiteX3" fmla="*/ 561975 w 990600"/>
                  <a:gd name="connsiteY3" fmla="*/ 0 h 506207"/>
                  <a:gd name="connsiteX4" fmla="*/ 990600 w 990600"/>
                  <a:gd name="connsiteY4" fmla="*/ 0 h 506207"/>
                  <a:gd name="connsiteX5" fmla="*/ 850854 w 990600"/>
                  <a:gd name="connsiteY5" fmla="*/ 506207 h 506207"/>
                  <a:gd name="connsiteX6" fmla="*/ 140620 w 990600"/>
                  <a:gd name="connsiteY6" fmla="*/ 502571 h 506207"/>
                  <a:gd name="connsiteX7" fmla="*/ 0 w 990600"/>
                  <a:gd name="connsiteY7" fmla="*/ 0 h 506207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47219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8125 w 990600"/>
                  <a:gd name="connsiteY5" fmla="*/ 498910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34"/>
                  <a:gd name="connsiteX1" fmla="*/ 419100 w 990600"/>
                  <a:gd name="connsiteY1" fmla="*/ 0 h 506234"/>
                  <a:gd name="connsiteX2" fmla="*/ 495300 w 990600"/>
                  <a:gd name="connsiteY2" fmla="*/ 247650 h 506234"/>
                  <a:gd name="connsiteX3" fmla="*/ 561975 w 990600"/>
                  <a:gd name="connsiteY3" fmla="*/ 0 h 506234"/>
                  <a:gd name="connsiteX4" fmla="*/ 990600 w 990600"/>
                  <a:gd name="connsiteY4" fmla="*/ 0 h 506234"/>
                  <a:gd name="connsiteX5" fmla="*/ 850855 w 990600"/>
                  <a:gd name="connsiteY5" fmla="*/ 506234 h 506234"/>
                  <a:gd name="connsiteX6" fmla="*/ 140620 w 990600"/>
                  <a:gd name="connsiteY6" fmla="*/ 502571 h 506234"/>
                  <a:gd name="connsiteX7" fmla="*/ 0 w 990600"/>
                  <a:gd name="connsiteY7" fmla="*/ 0 h 506234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50855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0600" h="502572">
                    <a:moveTo>
                      <a:pt x="0" y="0"/>
                    </a:moveTo>
                    <a:lnTo>
                      <a:pt x="419100" y="0"/>
                    </a:lnTo>
                    <a:lnTo>
                      <a:pt x="495300" y="247650"/>
                    </a:lnTo>
                    <a:lnTo>
                      <a:pt x="561975" y="0"/>
                    </a:lnTo>
                    <a:lnTo>
                      <a:pt x="990600" y="0"/>
                    </a:lnTo>
                    <a:lnTo>
                      <a:pt x="850855" y="502572"/>
                    </a:lnTo>
                    <a:lnTo>
                      <a:pt x="140620" y="5025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Bef>
                    <a:spcPts val="1800"/>
                  </a:spcBef>
                  <a:spcAft>
                    <a:spcPts val="0"/>
                  </a:spcAft>
                </a:pPr>
                <a:r>
                  <a:rPr lang="sv-SE" sz="1200" dirty="0">
                    <a:solidFill>
                      <a:srgbClr val="0D0D0D"/>
                    </a:solidFill>
                    <a:ea typeface="Calibri"/>
                    <a:cs typeface="Times New Roman"/>
                  </a:rPr>
                  <a:t>+</a:t>
                </a:r>
                <a:endParaRPr lang="sv-SE" sz="1200" dirty="0">
                  <a:ea typeface="Calibri"/>
                  <a:cs typeface="Times New Roman"/>
                </a:endParaRPr>
              </a:p>
            </p:txBody>
          </p:sp>
          <p:sp>
            <p:nvSpPr>
              <p:cNvPr id="260" name="Rectangle 20">
                <a:extLst>
                  <a:ext uri="{FF2B5EF4-FFF2-40B4-BE49-F238E27FC236}">
                    <a16:creationId xmlns:a16="http://schemas.microsoft.com/office/drawing/2014/main" id="{D2FD26A4-33D3-49D8-A05F-618AD8DECD3D}"/>
                  </a:ext>
                </a:extLst>
              </p:cNvPr>
              <p:cNvSpPr/>
              <p:nvPr/>
            </p:nvSpPr>
            <p:spPr>
              <a:xfrm>
                <a:off x="7164384" y="2827280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ADD/SUB logic</a:t>
                </a:r>
              </a:p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Bit P, G</a:t>
                </a:r>
              </a:p>
            </p:txBody>
          </p:sp>
          <p:sp>
            <p:nvSpPr>
              <p:cNvPr id="261" name="Rectangle 21">
                <a:extLst>
                  <a:ext uri="{FF2B5EF4-FFF2-40B4-BE49-F238E27FC236}">
                    <a16:creationId xmlns:a16="http://schemas.microsoft.com/office/drawing/2014/main" id="{232195F5-109F-4FB5-97B8-9C98C96660C6}"/>
                  </a:ext>
                </a:extLst>
              </p:cNvPr>
              <p:cNvSpPr/>
              <p:nvPr/>
            </p:nvSpPr>
            <p:spPr>
              <a:xfrm>
                <a:off x="7164384" y="3285293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tlCol="0" anchor="ctr"/>
              <a:lstStyle/>
              <a:p>
                <a:r>
                  <a:rPr lang="sv-SE" sz="1200" dirty="0">
                    <a:solidFill>
                      <a:schemeClr val="tx1"/>
                    </a:solidFill>
                  </a:rPr>
                  <a:t>P</a:t>
                </a:r>
                <a:r>
                  <a:rPr lang="sv-SE" sz="1200" baseline="-25000" dirty="0">
                    <a:solidFill>
                      <a:schemeClr val="tx1"/>
                    </a:solidFill>
                  </a:rPr>
                  <a:t>8:1</a:t>
                </a:r>
              </a:p>
            </p:txBody>
          </p:sp>
          <p:cxnSp>
            <p:nvCxnSpPr>
              <p:cNvPr id="262" name="Straight Connector 22">
                <a:extLst>
                  <a:ext uri="{FF2B5EF4-FFF2-40B4-BE49-F238E27FC236}">
                    <a16:creationId xmlns:a16="http://schemas.microsoft.com/office/drawing/2014/main" id="{C2BCAB16-A646-4120-94EC-E24ECA66A7C3}"/>
                  </a:ext>
                </a:extLst>
              </p:cNvPr>
              <p:cNvCxnSpPr/>
              <p:nvPr/>
            </p:nvCxnSpPr>
            <p:spPr>
              <a:xfrm flipH="1">
                <a:off x="7325009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Straight Connector 23">
                <a:extLst>
                  <a:ext uri="{FF2B5EF4-FFF2-40B4-BE49-F238E27FC236}">
                    <a16:creationId xmlns:a16="http://schemas.microsoft.com/office/drawing/2014/main" id="{5F9F03C3-034F-41D9-859D-AC2C97019D3A}"/>
                  </a:ext>
                </a:extLst>
              </p:cNvPr>
              <p:cNvCxnSpPr/>
              <p:nvPr/>
            </p:nvCxnSpPr>
            <p:spPr>
              <a:xfrm flipH="1">
                <a:off x="8077037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4" name="TextBox 24">
                <a:extLst>
                  <a:ext uri="{FF2B5EF4-FFF2-40B4-BE49-F238E27FC236}">
                    <a16:creationId xmlns:a16="http://schemas.microsoft.com/office/drawing/2014/main" id="{EFDF5CB6-65E8-4B9C-8882-4D9B68E422CE}"/>
                  </a:ext>
                </a:extLst>
              </p:cNvPr>
              <p:cNvSpPr txBox="1"/>
              <p:nvPr/>
            </p:nvSpPr>
            <p:spPr>
              <a:xfrm>
                <a:off x="8652037" y="4277498"/>
                <a:ext cx="37542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c</a:t>
                </a:r>
                <a:r>
                  <a:rPr lang="sv-SE" sz="1600" baseline="-25000" dirty="0">
                    <a:latin typeface="+mn-lt"/>
                  </a:rPr>
                  <a:t>in</a:t>
                </a:r>
                <a:endParaRPr lang="sv-SE" sz="1600" dirty="0">
                  <a:latin typeface="+mn-lt"/>
                </a:endParaRPr>
              </a:p>
            </p:txBody>
          </p:sp>
          <p:cxnSp>
            <p:nvCxnSpPr>
              <p:cNvPr id="265" name="Straight Connector 25">
                <a:extLst>
                  <a:ext uri="{FF2B5EF4-FFF2-40B4-BE49-F238E27FC236}">
                    <a16:creationId xmlns:a16="http://schemas.microsoft.com/office/drawing/2014/main" id="{818F506F-656B-45D6-8A18-362E0E2F3515}"/>
                  </a:ext>
                </a:extLst>
              </p:cNvPr>
              <p:cNvCxnSpPr/>
              <p:nvPr/>
            </p:nvCxnSpPr>
            <p:spPr>
              <a:xfrm flipH="1">
                <a:off x="4076612" y="4468464"/>
                <a:ext cx="56262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Straight Connector 26">
                <a:extLst>
                  <a:ext uri="{FF2B5EF4-FFF2-40B4-BE49-F238E27FC236}">
                    <a16:creationId xmlns:a16="http://schemas.microsoft.com/office/drawing/2014/main" id="{D9E8976E-740B-4552-AFF4-813E01D137E2}"/>
                  </a:ext>
                </a:extLst>
              </p:cNvPr>
              <p:cNvCxnSpPr/>
              <p:nvPr/>
            </p:nvCxnSpPr>
            <p:spPr>
              <a:xfrm flipH="1">
                <a:off x="4639240" y="4211582"/>
                <a:ext cx="452247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Straight Connector 27">
                <a:extLst>
                  <a:ext uri="{FF2B5EF4-FFF2-40B4-BE49-F238E27FC236}">
                    <a16:creationId xmlns:a16="http://schemas.microsoft.com/office/drawing/2014/main" id="{F7B05A00-A7A1-43B5-AEA6-7C309BCEDFF8}"/>
                  </a:ext>
                </a:extLst>
              </p:cNvPr>
              <p:cNvCxnSpPr/>
              <p:nvPr/>
            </p:nvCxnSpPr>
            <p:spPr>
              <a:xfrm flipH="1">
                <a:off x="1150158" y="3971217"/>
                <a:ext cx="158095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Straight Connector 28">
                <a:extLst>
                  <a:ext uri="{FF2B5EF4-FFF2-40B4-BE49-F238E27FC236}">
                    <a16:creationId xmlns:a16="http://schemas.microsoft.com/office/drawing/2014/main" id="{C072A70A-BBC2-47DD-93D0-A6D7F72AAD56}"/>
                  </a:ext>
                </a:extLst>
              </p:cNvPr>
              <p:cNvCxnSpPr/>
              <p:nvPr/>
            </p:nvCxnSpPr>
            <p:spPr>
              <a:xfrm rot="5400000">
                <a:off x="1262514" y="4201958"/>
                <a:ext cx="0" cy="5264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9">
                <a:extLst>
                  <a:ext uri="{FF2B5EF4-FFF2-40B4-BE49-F238E27FC236}">
                    <a16:creationId xmlns:a16="http://schemas.microsoft.com/office/drawing/2014/main" id="{A88FA7B1-5EDA-49E0-8683-1874594A70F9}"/>
                  </a:ext>
                </a:extLst>
              </p:cNvPr>
              <p:cNvCxnSpPr/>
              <p:nvPr/>
            </p:nvCxnSpPr>
            <p:spPr>
              <a:xfrm flipH="1">
                <a:off x="3058785" y="3971219"/>
                <a:ext cx="1580958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Straight Connector 30">
                <a:extLst>
                  <a:ext uri="{FF2B5EF4-FFF2-40B4-BE49-F238E27FC236}">
                    <a16:creationId xmlns:a16="http://schemas.microsoft.com/office/drawing/2014/main" id="{888A140A-BC20-4E06-AA2D-13615D277CE7}"/>
                  </a:ext>
                </a:extLst>
              </p:cNvPr>
              <p:cNvCxnSpPr/>
              <p:nvPr/>
            </p:nvCxnSpPr>
            <p:spPr>
              <a:xfrm rot="5400000">
                <a:off x="3171141" y="4197384"/>
                <a:ext cx="0" cy="5264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1" name="Group 31">
                <a:extLst>
                  <a:ext uri="{FF2B5EF4-FFF2-40B4-BE49-F238E27FC236}">
                    <a16:creationId xmlns:a16="http://schemas.microsoft.com/office/drawing/2014/main" id="{085058C7-FCA7-495D-95FE-F528183888C3}"/>
                  </a:ext>
                </a:extLst>
              </p:cNvPr>
              <p:cNvGrpSpPr/>
              <p:nvPr/>
            </p:nvGrpSpPr>
            <p:grpSpPr>
              <a:xfrm>
                <a:off x="1136865" y="3462616"/>
                <a:ext cx="5739593" cy="668823"/>
                <a:chOff x="1136865" y="3224292"/>
                <a:chExt cx="5739593" cy="907147"/>
              </a:xfrm>
            </p:grpSpPr>
            <p:cxnSp>
              <p:nvCxnSpPr>
                <p:cNvPr id="313" name="Straight Connector 73">
                  <a:extLst>
                    <a:ext uri="{FF2B5EF4-FFF2-40B4-BE49-F238E27FC236}">
                      <a16:creationId xmlns:a16="http://schemas.microsoft.com/office/drawing/2014/main" id="{03698C88-B09C-4703-8E59-5CECC8CC03CB}"/>
                    </a:ext>
                  </a:extLst>
                </p:cNvPr>
                <p:cNvCxnSpPr/>
                <p:nvPr/>
              </p:nvCxnSpPr>
              <p:spPr>
                <a:xfrm>
                  <a:off x="1136865" y="3224292"/>
                  <a:ext cx="0" cy="90714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" name="Straight Connector 74">
                  <a:extLst>
                    <a:ext uri="{FF2B5EF4-FFF2-40B4-BE49-F238E27FC236}">
                      <a16:creationId xmlns:a16="http://schemas.microsoft.com/office/drawing/2014/main" id="{B266E2AA-3A1E-4D8A-B34A-B0A629C07922}"/>
                    </a:ext>
                  </a:extLst>
                </p:cNvPr>
                <p:cNvCxnSpPr/>
                <p:nvPr/>
              </p:nvCxnSpPr>
              <p:spPr>
                <a:xfrm>
                  <a:off x="3045491" y="3224292"/>
                  <a:ext cx="0" cy="90714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5" name="Straight Connector 75">
                  <a:extLst>
                    <a:ext uri="{FF2B5EF4-FFF2-40B4-BE49-F238E27FC236}">
                      <a16:creationId xmlns:a16="http://schemas.microsoft.com/office/drawing/2014/main" id="{56FBF095-4C38-43A7-8321-374A843DECA6}"/>
                    </a:ext>
                  </a:extLst>
                </p:cNvPr>
                <p:cNvCxnSpPr/>
                <p:nvPr/>
              </p:nvCxnSpPr>
              <p:spPr>
                <a:xfrm>
                  <a:off x="4954117" y="3224292"/>
                  <a:ext cx="0" cy="90714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6" name="Straight Connector 76">
                  <a:extLst>
                    <a:ext uri="{FF2B5EF4-FFF2-40B4-BE49-F238E27FC236}">
                      <a16:creationId xmlns:a16="http://schemas.microsoft.com/office/drawing/2014/main" id="{70252A7A-5A44-4ACF-99E2-35DA3AE731AA}"/>
                    </a:ext>
                  </a:extLst>
                </p:cNvPr>
                <p:cNvCxnSpPr/>
                <p:nvPr/>
              </p:nvCxnSpPr>
              <p:spPr>
                <a:xfrm>
                  <a:off x="6876458" y="3224292"/>
                  <a:ext cx="0" cy="90714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72" name="Straight Connector 32">
                <a:extLst>
                  <a:ext uri="{FF2B5EF4-FFF2-40B4-BE49-F238E27FC236}">
                    <a16:creationId xmlns:a16="http://schemas.microsoft.com/office/drawing/2014/main" id="{44208800-0CF1-45CC-9778-26BAC8D0A989}"/>
                  </a:ext>
                </a:extLst>
              </p:cNvPr>
              <p:cNvCxnSpPr/>
              <p:nvPr/>
            </p:nvCxnSpPr>
            <p:spPr>
              <a:xfrm flipH="1">
                <a:off x="6882894" y="3971219"/>
                <a:ext cx="1587815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33">
                <a:extLst>
                  <a:ext uri="{FF2B5EF4-FFF2-40B4-BE49-F238E27FC236}">
                    <a16:creationId xmlns:a16="http://schemas.microsoft.com/office/drawing/2014/main" id="{0AA6F2A9-A798-453F-BA59-2A1BC4C65F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064533" y="4458310"/>
                <a:ext cx="1166344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34">
                <a:extLst>
                  <a:ext uri="{FF2B5EF4-FFF2-40B4-BE49-F238E27FC236}">
                    <a16:creationId xmlns:a16="http://schemas.microsoft.com/office/drawing/2014/main" id="{A64ACA4A-93AF-4451-AB32-F4C4F1EFA441}"/>
                  </a:ext>
                </a:extLst>
              </p:cNvPr>
              <p:cNvCxnSpPr/>
              <p:nvPr/>
            </p:nvCxnSpPr>
            <p:spPr>
              <a:xfrm flipH="1">
                <a:off x="4967411" y="3971219"/>
                <a:ext cx="1587312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Straight Connector 35">
                <a:extLst>
                  <a:ext uri="{FF2B5EF4-FFF2-40B4-BE49-F238E27FC236}">
                    <a16:creationId xmlns:a16="http://schemas.microsoft.com/office/drawing/2014/main" id="{2F391A56-C3F8-43E1-ACF9-53EA71E130D3}"/>
                  </a:ext>
                </a:extLst>
              </p:cNvPr>
              <p:cNvCxnSpPr/>
              <p:nvPr/>
            </p:nvCxnSpPr>
            <p:spPr>
              <a:xfrm rot="5400000">
                <a:off x="5079766" y="4192805"/>
                <a:ext cx="0" cy="5264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Straight Connector 36">
                <a:extLst>
                  <a:ext uri="{FF2B5EF4-FFF2-40B4-BE49-F238E27FC236}">
                    <a16:creationId xmlns:a16="http://schemas.microsoft.com/office/drawing/2014/main" id="{431CFEB5-65D5-4D02-B652-A2B1B3708371}"/>
                  </a:ext>
                </a:extLst>
              </p:cNvPr>
              <p:cNvCxnSpPr/>
              <p:nvPr/>
            </p:nvCxnSpPr>
            <p:spPr>
              <a:xfrm>
                <a:off x="5880852" y="4558883"/>
                <a:ext cx="0" cy="43857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7" name="Freeform 37">
                <a:extLst>
                  <a:ext uri="{FF2B5EF4-FFF2-40B4-BE49-F238E27FC236}">
                    <a16:creationId xmlns:a16="http://schemas.microsoft.com/office/drawing/2014/main" id="{0D76A35C-FFB0-4D3E-B3F1-FCA8B84DC5F2}"/>
                  </a:ext>
                </a:extLst>
              </p:cNvPr>
              <p:cNvSpPr/>
              <p:nvPr/>
            </p:nvSpPr>
            <p:spPr>
              <a:xfrm flipH="1">
                <a:off x="5253065" y="4151145"/>
                <a:ext cx="1244915" cy="627025"/>
              </a:xfrm>
              <a:custGeom>
                <a:avLst/>
                <a:gdLst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48577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50482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33350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22444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1665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502571 h 502571"/>
                  <a:gd name="connsiteX6" fmla="*/ 122444 w 990600"/>
                  <a:gd name="connsiteY6" fmla="*/ 495300 h 502571"/>
                  <a:gd name="connsiteX7" fmla="*/ 0 w 990600"/>
                  <a:gd name="connsiteY7" fmla="*/ 0 h 50257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22444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36985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495301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07"/>
                  <a:gd name="connsiteX1" fmla="*/ 419100 w 990600"/>
                  <a:gd name="connsiteY1" fmla="*/ 0 h 506207"/>
                  <a:gd name="connsiteX2" fmla="*/ 495300 w 990600"/>
                  <a:gd name="connsiteY2" fmla="*/ 247650 h 506207"/>
                  <a:gd name="connsiteX3" fmla="*/ 561975 w 990600"/>
                  <a:gd name="connsiteY3" fmla="*/ 0 h 506207"/>
                  <a:gd name="connsiteX4" fmla="*/ 990600 w 990600"/>
                  <a:gd name="connsiteY4" fmla="*/ 0 h 506207"/>
                  <a:gd name="connsiteX5" fmla="*/ 850854 w 990600"/>
                  <a:gd name="connsiteY5" fmla="*/ 506207 h 506207"/>
                  <a:gd name="connsiteX6" fmla="*/ 140620 w 990600"/>
                  <a:gd name="connsiteY6" fmla="*/ 502571 h 506207"/>
                  <a:gd name="connsiteX7" fmla="*/ 0 w 990600"/>
                  <a:gd name="connsiteY7" fmla="*/ 0 h 506207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47219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8125 w 990600"/>
                  <a:gd name="connsiteY5" fmla="*/ 498910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34"/>
                  <a:gd name="connsiteX1" fmla="*/ 419100 w 990600"/>
                  <a:gd name="connsiteY1" fmla="*/ 0 h 506234"/>
                  <a:gd name="connsiteX2" fmla="*/ 495300 w 990600"/>
                  <a:gd name="connsiteY2" fmla="*/ 247650 h 506234"/>
                  <a:gd name="connsiteX3" fmla="*/ 561975 w 990600"/>
                  <a:gd name="connsiteY3" fmla="*/ 0 h 506234"/>
                  <a:gd name="connsiteX4" fmla="*/ 990600 w 990600"/>
                  <a:gd name="connsiteY4" fmla="*/ 0 h 506234"/>
                  <a:gd name="connsiteX5" fmla="*/ 850855 w 990600"/>
                  <a:gd name="connsiteY5" fmla="*/ 506234 h 506234"/>
                  <a:gd name="connsiteX6" fmla="*/ 140620 w 990600"/>
                  <a:gd name="connsiteY6" fmla="*/ 502571 h 506234"/>
                  <a:gd name="connsiteX7" fmla="*/ 0 w 990600"/>
                  <a:gd name="connsiteY7" fmla="*/ 0 h 506234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50855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0600" h="502572">
                    <a:moveTo>
                      <a:pt x="0" y="0"/>
                    </a:moveTo>
                    <a:lnTo>
                      <a:pt x="419100" y="0"/>
                    </a:lnTo>
                    <a:lnTo>
                      <a:pt x="495300" y="247650"/>
                    </a:lnTo>
                    <a:lnTo>
                      <a:pt x="561975" y="0"/>
                    </a:lnTo>
                    <a:lnTo>
                      <a:pt x="990600" y="0"/>
                    </a:lnTo>
                    <a:lnTo>
                      <a:pt x="850855" y="502572"/>
                    </a:lnTo>
                    <a:lnTo>
                      <a:pt x="140620" y="5025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Bef>
                    <a:spcPts val="1800"/>
                  </a:spcBef>
                  <a:spcAft>
                    <a:spcPts val="0"/>
                  </a:spcAft>
                </a:pPr>
                <a:r>
                  <a:rPr lang="sv-SE" sz="1200" dirty="0">
                    <a:solidFill>
                      <a:srgbClr val="0D0D0D"/>
                    </a:solidFill>
                    <a:ea typeface="Calibri"/>
                    <a:cs typeface="Times New Roman"/>
                  </a:rPr>
                  <a:t>+</a:t>
                </a:r>
                <a:endParaRPr lang="sv-SE" sz="1200" dirty="0">
                  <a:ea typeface="Calibri"/>
                  <a:cs typeface="Times New Roman"/>
                </a:endParaRPr>
              </a:p>
            </p:txBody>
          </p:sp>
          <p:sp>
            <p:nvSpPr>
              <p:cNvPr id="278" name="Rectangle 38">
                <a:extLst>
                  <a:ext uri="{FF2B5EF4-FFF2-40B4-BE49-F238E27FC236}">
                    <a16:creationId xmlns:a16="http://schemas.microsoft.com/office/drawing/2014/main" id="{AD6CB2C4-94DB-4B15-A48A-EF8EF86A72F0}"/>
                  </a:ext>
                </a:extLst>
              </p:cNvPr>
              <p:cNvSpPr/>
              <p:nvPr/>
            </p:nvSpPr>
            <p:spPr>
              <a:xfrm>
                <a:off x="5253065" y="2827280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ADD/SUB logic</a:t>
                </a:r>
              </a:p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Bit P, G</a:t>
                </a:r>
              </a:p>
            </p:txBody>
          </p:sp>
          <p:sp>
            <p:nvSpPr>
              <p:cNvPr id="279" name="Rectangle 39">
                <a:extLst>
                  <a:ext uri="{FF2B5EF4-FFF2-40B4-BE49-F238E27FC236}">
                    <a16:creationId xmlns:a16="http://schemas.microsoft.com/office/drawing/2014/main" id="{EDBE3703-1A5A-405C-9FA9-C726FB980892}"/>
                  </a:ext>
                </a:extLst>
              </p:cNvPr>
              <p:cNvSpPr/>
              <p:nvPr/>
            </p:nvSpPr>
            <p:spPr>
              <a:xfrm>
                <a:off x="5253065" y="3285293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tlCol="0" anchor="ctr"/>
              <a:lstStyle/>
              <a:p>
                <a:r>
                  <a:rPr lang="sv-SE" sz="1200" dirty="0">
                    <a:solidFill>
                      <a:schemeClr val="tx1"/>
                    </a:solidFill>
                  </a:rPr>
                  <a:t>P</a:t>
                </a:r>
                <a:r>
                  <a:rPr lang="sv-SE" sz="1200" baseline="-25000" dirty="0">
                    <a:solidFill>
                      <a:schemeClr val="tx1"/>
                    </a:solidFill>
                  </a:rPr>
                  <a:t>16:9</a:t>
                </a:r>
              </a:p>
            </p:txBody>
          </p:sp>
          <p:cxnSp>
            <p:nvCxnSpPr>
              <p:cNvPr id="280" name="Straight Connector 40">
                <a:extLst>
                  <a:ext uri="{FF2B5EF4-FFF2-40B4-BE49-F238E27FC236}">
                    <a16:creationId xmlns:a16="http://schemas.microsoft.com/office/drawing/2014/main" id="{ECB655E9-E709-448C-AB8C-616E53CA64D2}"/>
                  </a:ext>
                </a:extLst>
              </p:cNvPr>
              <p:cNvCxnSpPr/>
              <p:nvPr/>
            </p:nvCxnSpPr>
            <p:spPr>
              <a:xfrm flipH="1">
                <a:off x="5414089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Straight Connector 41">
                <a:extLst>
                  <a:ext uri="{FF2B5EF4-FFF2-40B4-BE49-F238E27FC236}">
                    <a16:creationId xmlns:a16="http://schemas.microsoft.com/office/drawing/2014/main" id="{D9A66563-5195-40C0-B807-319583A618E8}"/>
                  </a:ext>
                </a:extLst>
              </p:cNvPr>
              <p:cNvCxnSpPr/>
              <p:nvPr/>
            </p:nvCxnSpPr>
            <p:spPr>
              <a:xfrm flipH="1">
                <a:off x="6172975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Straight Connector 42">
                <a:extLst>
                  <a:ext uri="{FF2B5EF4-FFF2-40B4-BE49-F238E27FC236}">
                    <a16:creationId xmlns:a16="http://schemas.microsoft.com/office/drawing/2014/main" id="{56715175-24A7-42D2-BAB4-E67151E4E082}"/>
                  </a:ext>
                </a:extLst>
              </p:cNvPr>
              <p:cNvCxnSpPr/>
              <p:nvPr/>
            </p:nvCxnSpPr>
            <p:spPr>
              <a:xfrm>
                <a:off x="3967002" y="4558883"/>
                <a:ext cx="0" cy="43857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3" name="Freeform 43">
                <a:extLst>
                  <a:ext uri="{FF2B5EF4-FFF2-40B4-BE49-F238E27FC236}">
                    <a16:creationId xmlns:a16="http://schemas.microsoft.com/office/drawing/2014/main" id="{4653F544-4423-4AF8-BBD0-BABC98C15C68}"/>
                  </a:ext>
                </a:extLst>
              </p:cNvPr>
              <p:cNvSpPr/>
              <p:nvPr/>
            </p:nvSpPr>
            <p:spPr>
              <a:xfrm flipH="1">
                <a:off x="3336398" y="4151145"/>
                <a:ext cx="1244915" cy="627025"/>
              </a:xfrm>
              <a:custGeom>
                <a:avLst/>
                <a:gdLst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48577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50482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33350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22444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1665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502571 h 502571"/>
                  <a:gd name="connsiteX6" fmla="*/ 122444 w 990600"/>
                  <a:gd name="connsiteY6" fmla="*/ 495300 h 502571"/>
                  <a:gd name="connsiteX7" fmla="*/ 0 w 990600"/>
                  <a:gd name="connsiteY7" fmla="*/ 0 h 50257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22444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36985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495301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07"/>
                  <a:gd name="connsiteX1" fmla="*/ 419100 w 990600"/>
                  <a:gd name="connsiteY1" fmla="*/ 0 h 506207"/>
                  <a:gd name="connsiteX2" fmla="*/ 495300 w 990600"/>
                  <a:gd name="connsiteY2" fmla="*/ 247650 h 506207"/>
                  <a:gd name="connsiteX3" fmla="*/ 561975 w 990600"/>
                  <a:gd name="connsiteY3" fmla="*/ 0 h 506207"/>
                  <a:gd name="connsiteX4" fmla="*/ 990600 w 990600"/>
                  <a:gd name="connsiteY4" fmla="*/ 0 h 506207"/>
                  <a:gd name="connsiteX5" fmla="*/ 850854 w 990600"/>
                  <a:gd name="connsiteY5" fmla="*/ 506207 h 506207"/>
                  <a:gd name="connsiteX6" fmla="*/ 140620 w 990600"/>
                  <a:gd name="connsiteY6" fmla="*/ 502571 h 506207"/>
                  <a:gd name="connsiteX7" fmla="*/ 0 w 990600"/>
                  <a:gd name="connsiteY7" fmla="*/ 0 h 506207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47219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8125 w 990600"/>
                  <a:gd name="connsiteY5" fmla="*/ 498910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34"/>
                  <a:gd name="connsiteX1" fmla="*/ 419100 w 990600"/>
                  <a:gd name="connsiteY1" fmla="*/ 0 h 506234"/>
                  <a:gd name="connsiteX2" fmla="*/ 495300 w 990600"/>
                  <a:gd name="connsiteY2" fmla="*/ 247650 h 506234"/>
                  <a:gd name="connsiteX3" fmla="*/ 561975 w 990600"/>
                  <a:gd name="connsiteY3" fmla="*/ 0 h 506234"/>
                  <a:gd name="connsiteX4" fmla="*/ 990600 w 990600"/>
                  <a:gd name="connsiteY4" fmla="*/ 0 h 506234"/>
                  <a:gd name="connsiteX5" fmla="*/ 850855 w 990600"/>
                  <a:gd name="connsiteY5" fmla="*/ 506234 h 506234"/>
                  <a:gd name="connsiteX6" fmla="*/ 140620 w 990600"/>
                  <a:gd name="connsiteY6" fmla="*/ 502571 h 506234"/>
                  <a:gd name="connsiteX7" fmla="*/ 0 w 990600"/>
                  <a:gd name="connsiteY7" fmla="*/ 0 h 506234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50855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0600" h="502572">
                    <a:moveTo>
                      <a:pt x="0" y="0"/>
                    </a:moveTo>
                    <a:lnTo>
                      <a:pt x="419100" y="0"/>
                    </a:lnTo>
                    <a:lnTo>
                      <a:pt x="495300" y="247650"/>
                    </a:lnTo>
                    <a:lnTo>
                      <a:pt x="561975" y="0"/>
                    </a:lnTo>
                    <a:lnTo>
                      <a:pt x="990600" y="0"/>
                    </a:lnTo>
                    <a:lnTo>
                      <a:pt x="850855" y="502572"/>
                    </a:lnTo>
                    <a:lnTo>
                      <a:pt x="140620" y="5025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Bef>
                    <a:spcPts val="1800"/>
                  </a:spcBef>
                  <a:spcAft>
                    <a:spcPts val="0"/>
                  </a:spcAft>
                </a:pPr>
                <a:r>
                  <a:rPr lang="sv-SE" sz="1200" dirty="0">
                    <a:solidFill>
                      <a:srgbClr val="0D0D0D"/>
                    </a:solidFill>
                    <a:ea typeface="Calibri"/>
                    <a:cs typeface="Times New Roman"/>
                  </a:rPr>
                  <a:t>+</a:t>
                </a:r>
                <a:endParaRPr lang="sv-SE" sz="1200" dirty="0">
                  <a:ea typeface="Calibri"/>
                  <a:cs typeface="Times New Roman"/>
                </a:endParaRPr>
              </a:p>
            </p:txBody>
          </p:sp>
          <p:sp>
            <p:nvSpPr>
              <p:cNvPr id="284" name="Rectangle 44">
                <a:extLst>
                  <a:ext uri="{FF2B5EF4-FFF2-40B4-BE49-F238E27FC236}">
                    <a16:creationId xmlns:a16="http://schemas.microsoft.com/office/drawing/2014/main" id="{971E8247-053F-4BCD-B7F8-7E081A1BEF36}"/>
                  </a:ext>
                </a:extLst>
              </p:cNvPr>
              <p:cNvSpPr/>
              <p:nvPr/>
            </p:nvSpPr>
            <p:spPr>
              <a:xfrm>
                <a:off x="3336398" y="2827280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ADD/SUB logic</a:t>
                </a:r>
              </a:p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Bit P, G</a:t>
                </a:r>
              </a:p>
            </p:txBody>
          </p:sp>
          <p:sp>
            <p:nvSpPr>
              <p:cNvPr id="285" name="Rectangle 45">
                <a:extLst>
                  <a:ext uri="{FF2B5EF4-FFF2-40B4-BE49-F238E27FC236}">
                    <a16:creationId xmlns:a16="http://schemas.microsoft.com/office/drawing/2014/main" id="{7F211E1C-BB5A-4785-8293-090F9BCC4750}"/>
                  </a:ext>
                </a:extLst>
              </p:cNvPr>
              <p:cNvSpPr/>
              <p:nvPr/>
            </p:nvSpPr>
            <p:spPr>
              <a:xfrm>
                <a:off x="3336398" y="3285293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tlCol="0" anchor="ctr"/>
              <a:lstStyle/>
              <a:p>
                <a:r>
                  <a:rPr lang="sv-SE" sz="1200" dirty="0">
                    <a:solidFill>
                      <a:schemeClr val="tx1"/>
                    </a:solidFill>
                  </a:rPr>
                  <a:t>P</a:t>
                </a:r>
                <a:r>
                  <a:rPr lang="sv-SE" sz="1200" baseline="-25000" dirty="0">
                    <a:solidFill>
                      <a:schemeClr val="tx1"/>
                    </a:solidFill>
                  </a:rPr>
                  <a:t>24:17</a:t>
                </a:r>
              </a:p>
            </p:txBody>
          </p:sp>
          <p:cxnSp>
            <p:nvCxnSpPr>
              <p:cNvPr id="286" name="Straight Connector 46">
                <a:extLst>
                  <a:ext uri="{FF2B5EF4-FFF2-40B4-BE49-F238E27FC236}">
                    <a16:creationId xmlns:a16="http://schemas.microsoft.com/office/drawing/2014/main" id="{AF0A2C5B-3733-4BDF-9EA7-913C38097528}"/>
                  </a:ext>
                </a:extLst>
              </p:cNvPr>
              <p:cNvCxnSpPr/>
              <p:nvPr/>
            </p:nvCxnSpPr>
            <p:spPr>
              <a:xfrm flipH="1">
                <a:off x="3500888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7" name="Straight Connector 47">
                <a:extLst>
                  <a:ext uri="{FF2B5EF4-FFF2-40B4-BE49-F238E27FC236}">
                    <a16:creationId xmlns:a16="http://schemas.microsoft.com/office/drawing/2014/main" id="{049A5FF5-619D-40A9-AA6C-3B218A48ADB5}"/>
                  </a:ext>
                </a:extLst>
              </p:cNvPr>
              <p:cNvCxnSpPr/>
              <p:nvPr/>
            </p:nvCxnSpPr>
            <p:spPr>
              <a:xfrm flipH="1">
                <a:off x="4259773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88" name="Group 49">
                <a:extLst>
                  <a:ext uri="{FF2B5EF4-FFF2-40B4-BE49-F238E27FC236}">
                    <a16:creationId xmlns:a16="http://schemas.microsoft.com/office/drawing/2014/main" id="{60BFE590-C889-4A83-9C42-F8820A4C6062}"/>
                  </a:ext>
                </a:extLst>
              </p:cNvPr>
              <p:cNvGrpSpPr/>
              <p:nvPr/>
            </p:nvGrpSpPr>
            <p:grpSpPr>
              <a:xfrm>
                <a:off x="2731114" y="3960013"/>
                <a:ext cx="5739593" cy="510732"/>
                <a:chOff x="2731114" y="3978517"/>
                <a:chExt cx="5739593" cy="908897"/>
              </a:xfrm>
            </p:grpSpPr>
            <p:cxnSp>
              <p:nvCxnSpPr>
                <p:cNvPr id="309" name="Straight Connector 69">
                  <a:extLst>
                    <a:ext uri="{FF2B5EF4-FFF2-40B4-BE49-F238E27FC236}">
                      <a16:creationId xmlns:a16="http://schemas.microsoft.com/office/drawing/2014/main" id="{1A4D315A-D264-4334-8657-CD40C888A64E}"/>
                    </a:ext>
                  </a:extLst>
                </p:cNvPr>
                <p:cNvCxnSpPr/>
                <p:nvPr/>
              </p:nvCxnSpPr>
              <p:spPr>
                <a:xfrm>
                  <a:off x="6555224" y="3980268"/>
                  <a:ext cx="0" cy="907146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0" name="Straight Connector 70">
                  <a:extLst>
                    <a:ext uri="{FF2B5EF4-FFF2-40B4-BE49-F238E27FC236}">
                      <a16:creationId xmlns:a16="http://schemas.microsoft.com/office/drawing/2014/main" id="{B044AEB7-9D4B-4823-9F71-B999C2F631BC}"/>
                    </a:ext>
                  </a:extLst>
                </p:cNvPr>
                <p:cNvCxnSpPr/>
                <p:nvPr/>
              </p:nvCxnSpPr>
              <p:spPr>
                <a:xfrm>
                  <a:off x="8470707" y="3978518"/>
                  <a:ext cx="0" cy="90714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1" name="Straight Connector 71">
                  <a:extLst>
                    <a:ext uri="{FF2B5EF4-FFF2-40B4-BE49-F238E27FC236}">
                      <a16:creationId xmlns:a16="http://schemas.microsoft.com/office/drawing/2014/main" id="{EA9668FC-3CF4-48C1-ABCC-29C1E4608003}"/>
                    </a:ext>
                  </a:extLst>
                </p:cNvPr>
                <p:cNvCxnSpPr/>
                <p:nvPr/>
              </p:nvCxnSpPr>
              <p:spPr>
                <a:xfrm>
                  <a:off x="4639740" y="3978517"/>
                  <a:ext cx="0" cy="907146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2" name="Straight Connector 72">
                  <a:extLst>
                    <a:ext uri="{FF2B5EF4-FFF2-40B4-BE49-F238E27FC236}">
                      <a16:creationId xmlns:a16="http://schemas.microsoft.com/office/drawing/2014/main" id="{BC2DA17C-5A94-4465-8C20-927AA1DCCBC3}"/>
                    </a:ext>
                  </a:extLst>
                </p:cNvPr>
                <p:cNvCxnSpPr/>
                <p:nvPr/>
              </p:nvCxnSpPr>
              <p:spPr>
                <a:xfrm>
                  <a:off x="2731114" y="3978517"/>
                  <a:ext cx="0" cy="907148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89" name="Straight Connector 50">
                <a:extLst>
                  <a:ext uri="{FF2B5EF4-FFF2-40B4-BE49-F238E27FC236}">
                    <a16:creationId xmlns:a16="http://schemas.microsoft.com/office/drawing/2014/main" id="{F9B3ED4B-A330-4BC4-8335-56FFE09BD9AC}"/>
                  </a:ext>
                </a:extLst>
              </p:cNvPr>
              <p:cNvCxnSpPr/>
              <p:nvPr/>
            </p:nvCxnSpPr>
            <p:spPr>
              <a:xfrm>
                <a:off x="2038863" y="4558883"/>
                <a:ext cx="0" cy="438575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0" name="Freeform 51">
                <a:extLst>
                  <a:ext uri="{FF2B5EF4-FFF2-40B4-BE49-F238E27FC236}">
                    <a16:creationId xmlns:a16="http://schemas.microsoft.com/office/drawing/2014/main" id="{723E5784-78A7-4B53-8DF2-2AD81F580864}"/>
                  </a:ext>
                </a:extLst>
              </p:cNvPr>
              <p:cNvSpPr/>
              <p:nvPr/>
            </p:nvSpPr>
            <p:spPr>
              <a:xfrm flipH="1">
                <a:off x="1415440" y="4151145"/>
                <a:ext cx="1244914" cy="627025"/>
              </a:xfrm>
              <a:custGeom>
                <a:avLst/>
                <a:gdLst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48577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50482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33350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22444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1665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502571 h 502571"/>
                  <a:gd name="connsiteX6" fmla="*/ 122444 w 990600"/>
                  <a:gd name="connsiteY6" fmla="*/ 495300 h 502571"/>
                  <a:gd name="connsiteX7" fmla="*/ 0 w 990600"/>
                  <a:gd name="connsiteY7" fmla="*/ 0 h 50257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22444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36985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495301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07"/>
                  <a:gd name="connsiteX1" fmla="*/ 419100 w 990600"/>
                  <a:gd name="connsiteY1" fmla="*/ 0 h 506207"/>
                  <a:gd name="connsiteX2" fmla="*/ 495300 w 990600"/>
                  <a:gd name="connsiteY2" fmla="*/ 247650 h 506207"/>
                  <a:gd name="connsiteX3" fmla="*/ 561975 w 990600"/>
                  <a:gd name="connsiteY3" fmla="*/ 0 h 506207"/>
                  <a:gd name="connsiteX4" fmla="*/ 990600 w 990600"/>
                  <a:gd name="connsiteY4" fmla="*/ 0 h 506207"/>
                  <a:gd name="connsiteX5" fmla="*/ 850854 w 990600"/>
                  <a:gd name="connsiteY5" fmla="*/ 506207 h 506207"/>
                  <a:gd name="connsiteX6" fmla="*/ 140620 w 990600"/>
                  <a:gd name="connsiteY6" fmla="*/ 502571 h 506207"/>
                  <a:gd name="connsiteX7" fmla="*/ 0 w 990600"/>
                  <a:gd name="connsiteY7" fmla="*/ 0 h 506207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47219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8125 w 990600"/>
                  <a:gd name="connsiteY5" fmla="*/ 498910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34"/>
                  <a:gd name="connsiteX1" fmla="*/ 419100 w 990600"/>
                  <a:gd name="connsiteY1" fmla="*/ 0 h 506234"/>
                  <a:gd name="connsiteX2" fmla="*/ 495300 w 990600"/>
                  <a:gd name="connsiteY2" fmla="*/ 247650 h 506234"/>
                  <a:gd name="connsiteX3" fmla="*/ 561975 w 990600"/>
                  <a:gd name="connsiteY3" fmla="*/ 0 h 506234"/>
                  <a:gd name="connsiteX4" fmla="*/ 990600 w 990600"/>
                  <a:gd name="connsiteY4" fmla="*/ 0 h 506234"/>
                  <a:gd name="connsiteX5" fmla="*/ 850855 w 990600"/>
                  <a:gd name="connsiteY5" fmla="*/ 506234 h 506234"/>
                  <a:gd name="connsiteX6" fmla="*/ 140620 w 990600"/>
                  <a:gd name="connsiteY6" fmla="*/ 502571 h 506234"/>
                  <a:gd name="connsiteX7" fmla="*/ 0 w 990600"/>
                  <a:gd name="connsiteY7" fmla="*/ 0 h 506234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50855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0600" h="502572">
                    <a:moveTo>
                      <a:pt x="0" y="0"/>
                    </a:moveTo>
                    <a:lnTo>
                      <a:pt x="419100" y="0"/>
                    </a:lnTo>
                    <a:lnTo>
                      <a:pt x="495300" y="247650"/>
                    </a:lnTo>
                    <a:lnTo>
                      <a:pt x="561975" y="0"/>
                    </a:lnTo>
                    <a:lnTo>
                      <a:pt x="990600" y="0"/>
                    </a:lnTo>
                    <a:lnTo>
                      <a:pt x="850855" y="502572"/>
                    </a:lnTo>
                    <a:lnTo>
                      <a:pt x="140620" y="5025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Bef>
                    <a:spcPts val="1800"/>
                  </a:spcBef>
                  <a:spcAft>
                    <a:spcPts val="0"/>
                  </a:spcAft>
                </a:pPr>
                <a:r>
                  <a:rPr lang="sv-SE" sz="1200" dirty="0">
                    <a:solidFill>
                      <a:srgbClr val="0D0D0D"/>
                    </a:solidFill>
                    <a:effectLst/>
                    <a:ea typeface="Calibri"/>
                    <a:cs typeface="Times New Roman"/>
                  </a:rPr>
                  <a:t>+</a:t>
                </a:r>
                <a:endParaRPr lang="sv-SE" sz="1200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291" name="Rectangle 52">
                <a:extLst>
                  <a:ext uri="{FF2B5EF4-FFF2-40B4-BE49-F238E27FC236}">
                    <a16:creationId xmlns:a16="http://schemas.microsoft.com/office/drawing/2014/main" id="{34559E2F-A04C-4FAA-B589-F124555733AE}"/>
                  </a:ext>
                </a:extLst>
              </p:cNvPr>
              <p:cNvSpPr/>
              <p:nvPr/>
            </p:nvSpPr>
            <p:spPr>
              <a:xfrm>
                <a:off x="1415440" y="2827280"/>
                <a:ext cx="1244914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ADD/SUB logic</a:t>
                </a:r>
              </a:p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Bit P, G</a:t>
                </a:r>
              </a:p>
            </p:txBody>
          </p:sp>
          <p:sp>
            <p:nvSpPr>
              <p:cNvPr id="292" name="Rectangle 53">
                <a:extLst>
                  <a:ext uri="{FF2B5EF4-FFF2-40B4-BE49-F238E27FC236}">
                    <a16:creationId xmlns:a16="http://schemas.microsoft.com/office/drawing/2014/main" id="{711632A3-C8BC-4E82-A421-1CFD5DB9D74F}"/>
                  </a:ext>
                </a:extLst>
              </p:cNvPr>
              <p:cNvSpPr/>
              <p:nvPr/>
            </p:nvSpPr>
            <p:spPr>
              <a:xfrm>
                <a:off x="1415440" y="3285293"/>
                <a:ext cx="1244914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18000" rtlCol="0" anchor="ctr"/>
              <a:lstStyle/>
              <a:p>
                <a:r>
                  <a:rPr lang="sv-SE" sz="1200" dirty="0">
                    <a:solidFill>
                      <a:schemeClr val="tx1"/>
                    </a:solidFill>
                  </a:rPr>
                  <a:t>P</a:t>
                </a:r>
                <a:r>
                  <a:rPr lang="sv-SE" sz="1200" baseline="-25000" dirty="0">
                    <a:solidFill>
                      <a:schemeClr val="tx1"/>
                    </a:solidFill>
                  </a:rPr>
                  <a:t>32:25</a:t>
                </a:r>
              </a:p>
            </p:txBody>
          </p:sp>
          <p:cxnSp>
            <p:nvCxnSpPr>
              <p:cNvPr id="293" name="Straight Connector 54">
                <a:extLst>
                  <a:ext uri="{FF2B5EF4-FFF2-40B4-BE49-F238E27FC236}">
                    <a16:creationId xmlns:a16="http://schemas.microsoft.com/office/drawing/2014/main" id="{C442FC9E-C6A3-4245-B2D4-D4756AFC7A3E}"/>
                  </a:ext>
                </a:extLst>
              </p:cNvPr>
              <p:cNvCxnSpPr/>
              <p:nvPr/>
            </p:nvCxnSpPr>
            <p:spPr>
              <a:xfrm flipH="1">
                <a:off x="1576251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" name="Straight Connector 55">
                <a:extLst>
                  <a:ext uri="{FF2B5EF4-FFF2-40B4-BE49-F238E27FC236}">
                    <a16:creationId xmlns:a16="http://schemas.microsoft.com/office/drawing/2014/main" id="{9508E989-8DD9-455D-A206-421A94606E66}"/>
                  </a:ext>
                </a:extLst>
              </p:cNvPr>
              <p:cNvCxnSpPr/>
              <p:nvPr/>
            </p:nvCxnSpPr>
            <p:spPr>
              <a:xfrm flipH="1">
                <a:off x="2328278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5" name="TextBox 56">
                <a:extLst>
                  <a:ext uri="{FF2B5EF4-FFF2-40B4-BE49-F238E27FC236}">
                    <a16:creationId xmlns:a16="http://schemas.microsoft.com/office/drawing/2014/main" id="{C02C2711-FED1-4771-89F8-3F865D081AB0}"/>
                  </a:ext>
                </a:extLst>
              </p:cNvPr>
              <p:cNvSpPr txBox="1"/>
              <p:nvPr/>
            </p:nvSpPr>
            <p:spPr>
              <a:xfrm>
                <a:off x="7142685" y="2338801"/>
                <a:ext cx="129715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a</a:t>
                </a:r>
                <a:r>
                  <a:rPr lang="sv-SE" sz="1600" baseline="-25000" dirty="0">
                    <a:latin typeface="+mn-lt"/>
                  </a:rPr>
                  <a:t>8:1</a:t>
                </a:r>
                <a:r>
                  <a:rPr lang="sv-SE" sz="1600" dirty="0">
                    <a:latin typeface="+mn-lt"/>
                  </a:rPr>
                  <a:t>            b</a:t>
                </a:r>
                <a:r>
                  <a:rPr lang="sv-SE" sz="1600" baseline="-25000" dirty="0">
                    <a:latin typeface="+mn-lt"/>
                  </a:rPr>
                  <a:t>8:1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296" name="TextBox 57">
                <a:extLst>
                  <a:ext uri="{FF2B5EF4-FFF2-40B4-BE49-F238E27FC236}">
                    <a16:creationId xmlns:a16="http://schemas.microsoft.com/office/drawing/2014/main" id="{07199785-374E-43EF-BA1B-DE456DA1F58C}"/>
                  </a:ext>
                </a:extLst>
              </p:cNvPr>
              <p:cNvSpPr txBox="1"/>
              <p:nvPr/>
            </p:nvSpPr>
            <p:spPr>
              <a:xfrm>
                <a:off x="5215839" y="2338801"/>
                <a:ext cx="129554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a</a:t>
                </a:r>
                <a:r>
                  <a:rPr lang="sv-SE" sz="1600" baseline="-25000" dirty="0">
                    <a:latin typeface="+mn-lt"/>
                  </a:rPr>
                  <a:t>16:9</a:t>
                </a:r>
                <a:r>
                  <a:rPr lang="sv-SE" sz="1600" dirty="0">
                    <a:latin typeface="+mn-lt"/>
                  </a:rPr>
                  <a:t>         b</a:t>
                </a:r>
                <a:r>
                  <a:rPr lang="sv-SE" sz="1600" baseline="-25000" dirty="0">
                    <a:latin typeface="+mn-lt"/>
                  </a:rPr>
                  <a:t>16:9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297" name="TextBox 58">
                <a:extLst>
                  <a:ext uri="{FF2B5EF4-FFF2-40B4-BE49-F238E27FC236}">
                    <a16:creationId xmlns:a16="http://schemas.microsoft.com/office/drawing/2014/main" id="{4EAFB149-9B75-4D67-A4D6-A41117F60166}"/>
                  </a:ext>
                </a:extLst>
              </p:cNvPr>
              <p:cNvSpPr txBox="1"/>
              <p:nvPr/>
            </p:nvSpPr>
            <p:spPr>
              <a:xfrm>
                <a:off x="3293058" y="2338801"/>
                <a:ext cx="13548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a</a:t>
                </a:r>
                <a:r>
                  <a:rPr lang="sv-SE" sz="1600" baseline="-25000" dirty="0">
                    <a:latin typeface="+mn-lt"/>
                  </a:rPr>
                  <a:t>24:17  </a:t>
                </a:r>
                <a:r>
                  <a:rPr lang="sv-SE" sz="1600" dirty="0">
                    <a:latin typeface="+mn-lt"/>
                  </a:rPr>
                  <a:t>      b</a:t>
                </a:r>
                <a:r>
                  <a:rPr lang="sv-SE" sz="1600" baseline="-25000" dirty="0">
                    <a:latin typeface="+mn-lt"/>
                  </a:rPr>
                  <a:t>24:17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298" name="TextBox 59">
                <a:extLst>
                  <a:ext uri="{FF2B5EF4-FFF2-40B4-BE49-F238E27FC236}">
                    <a16:creationId xmlns:a16="http://schemas.microsoft.com/office/drawing/2014/main" id="{765C8494-4460-4F04-B309-605FFC72F5DB}"/>
                  </a:ext>
                </a:extLst>
              </p:cNvPr>
              <p:cNvSpPr txBox="1"/>
              <p:nvPr/>
            </p:nvSpPr>
            <p:spPr>
              <a:xfrm>
                <a:off x="1321194" y="2338801"/>
                <a:ext cx="143340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a</a:t>
                </a:r>
                <a:r>
                  <a:rPr lang="sv-SE" sz="1600" baseline="-25000" dirty="0">
                    <a:latin typeface="+mn-lt"/>
                  </a:rPr>
                  <a:t>32:25</a:t>
                </a:r>
                <a:r>
                  <a:rPr lang="sv-SE" sz="1600" dirty="0">
                    <a:latin typeface="+mn-lt"/>
                  </a:rPr>
                  <a:t>         b</a:t>
                </a:r>
                <a:r>
                  <a:rPr lang="sv-SE" sz="1600" baseline="-25000" dirty="0">
                    <a:latin typeface="+mn-lt"/>
                  </a:rPr>
                  <a:t>32:25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299" name="TextBox 60">
                <a:extLst>
                  <a:ext uri="{FF2B5EF4-FFF2-40B4-BE49-F238E27FC236}">
                    <a16:creationId xmlns:a16="http://schemas.microsoft.com/office/drawing/2014/main" id="{13B400CC-D704-4EF7-B8D9-F173FE761ADD}"/>
                  </a:ext>
                </a:extLst>
              </p:cNvPr>
              <p:cNvSpPr txBox="1"/>
              <p:nvPr/>
            </p:nvSpPr>
            <p:spPr>
              <a:xfrm>
                <a:off x="7424402" y="4914444"/>
                <a:ext cx="72487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Sum</a:t>
                </a:r>
                <a:r>
                  <a:rPr lang="sv-SE" sz="1600" baseline="-25000" dirty="0">
                    <a:latin typeface="+mn-lt"/>
                  </a:rPr>
                  <a:t>8:1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300" name="TextBox 61">
                <a:extLst>
                  <a:ext uri="{FF2B5EF4-FFF2-40B4-BE49-F238E27FC236}">
                    <a16:creationId xmlns:a16="http://schemas.microsoft.com/office/drawing/2014/main" id="{9E284AC5-9296-471A-8B29-6C5E38D4F9FA}"/>
                  </a:ext>
                </a:extLst>
              </p:cNvPr>
              <p:cNvSpPr txBox="1"/>
              <p:nvPr/>
            </p:nvSpPr>
            <p:spPr>
              <a:xfrm>
                <a:off x="5478619" y="4914444"/>
                <a:ext cx="79380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Sum</a:t>
                </a:r>
                <a:r>
                  <a:rPr lang="sv-SE" sz="1600" baseline="-25000" dirty="0">
                    <a:latin typeface="+mn-lt"/>
                  </a:rPr>
                  <a:t>16:9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301" name="TextBox 62">
                <a:extLst>
                  <a:ext uri="{FF2B5EF4-FFF2-40B4-BE49-F238E27FC236}">
                    <a16:creationId xmlns:a16="http://schemas.microsoft.com/office/drawing/2014/main" id="{2435720D-D201-423E-8BCE-EE860A8D3770}"/>
                  </a:ext>
                </a:extLst>
              </p:cNvPr>
              <p:cNvSpPr txBox="1"/>
              <p:nvPr/>
            </p:nvSpPr>
            <p:spPr>
              <a:xfrm>
                <a:off x="3527487" y="4914444"/>
                <a:ext cx="86273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Sum</a:t>
                </a:r>
                <a:r>
                  <a:rPr lang="sv-SE" sz="1600" baseline="-25000" dirty="0">
                    <a:latin typeface="+mn-lt"/>
                  </a:rPr>
                  <a:t>24:17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302" name="TextBox 63">
                <a:extLst>
                  <a:ext uri="{FF2B5EF4-FFF2-40B4-BE49-F238E27FC236}">
                    <a16:creationId xmlns:a16="http://schemas.microsoft.com/office/drawing/2014/main" id="{DE3B8982-ECF8-449E-96FA-99ED7871161E}"/>
                  </a:ext>
                </a:extLst>
              </p:cNvPr>
              <p:cNvSpPr txBox="1"/>
              <p:nvPr/>
            </p:nvSpPr>
            <p:spPr>
              <a:xfrm>
                <a:off x="1606529" y="4914444"/>
                <a:ext cx="86273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Sum</a:t>
                </a:r>
                <a:r>
                  <a:rPr lang="sv-SE" sz="1600" baseline="-25000" dirty="0">
                    <a:latin typeface="+mn-lt"/>
                  </a:rPr>
                  <a:t>32:25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303" name="Trapezoid 64">
                <a:extLst>
                  <a:ext uri="{FF2B5EF4-FFF2-40B4-BE49-F238E27FC236}">
                    <a16:creationId xmlns:a16="http://schemas.microsoft.com/office/drawing/2014/main" id="{90530EBF-00D8-4A8B-AF4C-7192242AF071}"/>
                  </a:ext>
                </a:extLst>
              </p:cNvPr>
              <p:cNvSpPr/>
              <p:nvPr/>
            </p:nvSpPr>
            <p:spPr>
              <a:xfrm rot="16200000">
                <a:off x="697868" y="4021905"/>
                <a:ext cx="905868" cy="379356"/>
              </a:xfrm>
              <a:prstGeom prst="trapezoid">
                <a:avLst>
                  <a:gd name="adj" fmla="val 34038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tIns="216000" rtlCol="0" anchor="ctr" anchorCtr="1"/>
              <a:lstStyle/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1</a:t>
                </a:r>
              </a:p>
              <a:p>
                <a:pPr algn="ctr"/>
                <a:endParaRPr lang="sv-SE" sz="14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304" name="Trapezoid 65">
                <a:extLst>
                  <a:ext uri="{FF2B5EF4-FFF2-40B4-BE49-F238E27FC236}">
                    <a16:creationId xmlns:a16="http://schemas.microsoft.com/office/drawing/2014/main" id="{36B75201-43D6-4615-A0BB-84C91469BBF9}"/>
                  </a:ext>
                </a:extLst>
              </p:cNvPr>
              <p:cNvSpPr/>
              <p:nvPr/>
            </p:nvSpPr>
            <p:spPr>
              <a:xfrm rot="16200000">
                <a:off x="2606495" y="4021905"/>
                <a:ext cx="905868" cy="379356"/>
              </a:xfrm>
              <a:prstGeom prst="trapezoid">
                <a:avLst>
                  <a:gd name="adj" fmla="val 34038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tIns="216000" rtlCol="0" anchor="ctr" anchorCtr="1"/>
              <a:lstStyle/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1</a:t>
                </a:r>
              </a:p>
              <a:p>
                <a:pPr algn="ctr"/>
                <a:endParaRPr lang="sv-SE" sz="14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cxnSp>
            <p:nvCxnSpPr>
              <p:cNvPr id="305" name="Straight Connector 66">
                <a:extLst>
                  <a:ext uri="{FF2B5EF4-FFF2-40B4-BE49-F238E27FC236}">
                    <a16:creationId xmlns:a16="http://schemas.microsoft.com/office/drawing/2014/main" id="{11DDF642-AB83-4D11-9BA5-06E2EEA95AAD}"/>
                  </a:ext>
                </a:extLst>
              </p:cNvPr>
              <p:cNvCxnSpPr/>
              <p:nvPr/>
            </p:nvCxnSpPr>
            <p:spPr>
              <a:xfrm flipH="1">
                <a:off x="6554723" y="4211582"/>
                <a:ext cx="452247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6" name="Trapezoid 67">
                <a:extLst>
                  <a:ext uri="{FF2B5EF4-FFF2-40B4-BE49-F238E27FC236}">
                    <a16:creationId xmlns:a16="http://schemas.microsoft.com/office/drawing/2014/main" id="{76621BB6-E2D1-4BA4-A8CE-2BD4645A75E7}"/>
                  </a:ext>
                </a:extLst>
              </p:cNvPr>
              <p:cNvSpPr/>
              <p:nvPr/>
            </p:nvSpPr>
            <p:spPr>
              <a:xfrm rot="16200000">
                <a:off x="6430604" y="4021905"/>
                <a:ext cx="905868" cy="379356"/>
              </a:xfrm>
              <a:prstGeom prst="trapezoid">
                <a:avLst>
                  <a:gd name="adj" fmla="val 34038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tIns="216000" rtlCol="0" anchor="ctr" anchorCtr="1"/>
              <a:lstStyle/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1</a:t>
                </a:r>
              </a:p>
              <a:p>
                <a:pPr algn="ctr"/>
                <a:endParaRPr lang="sv-SE" sz="14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307" name="Trapezoid 68">
                <a:extLst>
                  <a:ext uri="{FF2B5EF4-FFF2-40B4-BE49-F238E27FC236}">
                    <a16:creationId xmlns:a16="http://schemas.microsoft.com/office/drawing/2014/main" id="{7B071024-7886-4CC7-B464-BAE9E9A650CB}"/>
                  </a:ext>
                </a:extLst>
              </p:cNvPr>
              <p:cNvSpPr/>
              <p:nvPr/>
            </p:nvSpPr>
            <p:spPr>
              <a:xfrm rot="16200000">
                <a:off x="4515121" y="4021906"/>
                <a:ext cx="905868" cy="379356"/>
              </a:xfrm>
              <a:prstGeom prst="trapezoid">
                <a:avLst>
                  <a:gd name="adj" fmla="val 34038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tIns="216000" rtlCol="0" anchor="ctr" anchorCtr="1"/>
              <a:lstStyle/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1</a:t>
                </a:r>
              </a:p>
              <a:p>
                <a:pPr algn="ctr"/>
                <a:endParaRPr lang="sv-SE" sz="14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cxnSp>
            <p:nvCxnSpPr>
              <p:cNvPr id="308" name="Straight Connector 48">
                <a:extLst>
                  <a:ext uri="{FF2B5EF4-FFF2-40B4-BE49-F238E27FC236}">
                    <a16:creationId xmlns:a16="http://schemas.microsoft.com/office/drawing/2014/main" id="{05999B3B-B4B7-4611-90A9-BE34461888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605454" y="4466182"/>
                <a:ext cx="1125160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2" name="Straight Connector 88">
              <a:extLst>
                <a:ext uri="{FF2B5EF4-FFF2-40B4-BE49-F238E27FC236}">
                  <a16:creationId xmlns:a16="http://schemas.microsoft.com/office/drawing/2014/main" id="{9221CD8C-6305-4817-BE19-187488BF87A9}"/>
                </a:ext>
              </a:extLst>
            </p:cNvPr>
            <p:cNvCxnSpPr/>
            <p:nvPr/>
          </p:nvCxnSpPr>
          <p:spPr>
            <a:xfrm flipH="1">
              <a:off x="8379653" y="3222685"/>
              <a:ext cx="468000" cy="0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3" name="TextBox 89">
              <a:extLst>
                <a:ext uri="{FF2B5EF4-FFF2-40B4-BE49-F238E27FC236}">
                  <a16:creationId xmlns:a16="http://schemas.microsoft.com/office/drawing/2014/main" id="{DBCEC0DE-F34F-4824-AA3B-312EB504A305}"/>
                </a:ext>
              </a:extLst>
            </p:cNvPr>
            <p:cNvSpPr txBox="1"/>
            <p:nvPr/>
          </p:nvSpPr>
          <p:spPr>
            <a:xfrm>
              <a:off x="8847653" y="3053408"/>
              <a:ext cx="39466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i="1" dirty="0">
                  <a:latin typeface="+mn-lt"/>
                </a:rPr>
                <a:t>t</a:t>
              </a:r>
              <a:r>
                <a:rPr lang="sv-SE" sz="1600" i="1" baseline="-25000" dirty="0">
                  <a:latin typeface="+mn-lt"/>
                </a:rPr>
                <a:t>pg</a:t>
              </a:r>
              <a:endParaRPr lang="sv-SE" sz="1600" i="1" dirty="0">
                <a:latin typeface="+mn-lt"/>
              </a:endParaRPr>
            </a:p>
          </p:txBody>
        </p:sp>
        <p:cxnSp>
          <p:nvCxnSpPr>
            <p:cNvPr id="224" name="Straight Connector 95">
              <a:extLst>
                <a:ext uri="{FF2B5EF4-FFF2-40B4-BE49-F238E27FC236}">
                  <a16:creationId xmlns:a16="http://schemas.microsoft.com/office/drawing/2014/main" id="{61E7619C-E921-4F5D-9C7D-BC5F82CE5D1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28724" y="5322553"/>
              <a:ext cx="1187386" cy="0"/>
            </a:xfrm>
            <a:prstGeom prst="line">
              <a:avLst/>
            </a:prstGeom>
            <a:ln w="9525">
              <a:solidFill>
                <a:srgbClr val="0070C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25" name="Object 96">
              <a:extLst>
                <a:ext uri="{FF2B5EF4-FFF2-40B4-BE49-F238E27FC236}">
                  <a16:creationId xmlns:a16="http://schemas.microsoft.com/office/drawing/2014/main" id="{312EEC0A-F074-43DB-BD9C-6F4C8115E8B0}"/>
                </a:ext>
              </a:extLst>
            </p:cNvPr>
            <p:cNvGraphicFramePr>
              <a:graphicFrameLocks noChangeAspect="1"/>
            </p:cNvGraphicFramePr>
            <p:nvPr>
              <p:extLst/>
            </p:nvPr>
          </p:nvGraphicFramePr>
          <p:xfrm>
            <a:off x="2109175" y="5345728"/>
            <a:ext cx="552167" cy="2294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33" name="Equation" r:id="rId7" imgW="609480" imgH="253800" progId="Equation.DSMT4">
                    <p:embed/>
                  </p:oleObj>
                </mc:Choice>
                <mc:Fallback>
                  <p:oleObj name="Equation" r:id="rId7" imgW="609480" imgH="253800" progId="Equation.DSMT4">
                    <p:embed/>
                    <p:pic>
                      <p:nvPicPr>
                        <p:cNvPr id="225" name="Object 96">
                          <a:extLst>
                            <a:ext uri="{FF2B5EF4-FFF2-40B4-BE49-F238E27FC236}">
                              <a16:creationId xmlns:a16="http://schemas.microsoft.com/office/drawing/2014/main" id="{312EEC0A-F074-43DB-BD9C-6F4C8115E8B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09175" y="5345728"/>
                          <a:ext cx="552167" cy="2294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26" name="Straight Connector 97">
              <a:extLst>
                <a:ext uri="{FF2B5EF4-FFF2-40B4-BE49-F238E27FC236}">
                  <a16:creationId xmlns:a16="http://schemas.microsoft.com/office/drawing/2014/main" id="{4C2A5C87-C9C0-410C-A33A-2500048AEECA}"/>
                </a:ext>
              </a:extLst>
            </p:cNvPr>
            <p:cNvCxnSpPr/>
            <p:nvPr/>
          </p:nvCxnSpPr>
          <p:spPr>
            <a:xfrm flipV="1">
              <a:off x="8428739" y="4458084"/>
              <a:ext cx="0" cy="936000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98">
              <a:extLst>
                <a:ext uri="{FF2B5EF4-FFF2-40B4-BE49-F238E27FC236}">
                  <a16:creationId xmlns:a16="http://schemas.microsoft.com/office/drawing/2014/main" id="{D6854058-FB26-41A4-818D-85E1B6CF51CC}"/>
                </a:ext>
              </a:extLst>
            </p:cNvPr>
            <p:cNvCxnSpPr/>
            <p:nvPr/>
          </p:nvCxnSpPr>
          <p:spPr>
            <a:xfrm flipH="1">
              <a:off x="7394887" y="5324949"/>
              <a:ext cx="1044000" cy="0"/>
            </a:xfrm>
            <a:prstGeom prst="line">
              <a:avLst/>
            </a:prstGeom>
            <a:ln w="9525">
              <a:solidFill>
                <a:srgbClr val="0070C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28" name="Object 99">
              <a:extLst>
                <a:ext uri="{FF2B5EF4-FFF2-40B4-BE49-F238E27FC236}">
                  <a16:creationId xmlns:a16="http://schemas.microsoft.com/office/drawing/2014/main" id="{8ED273D4-9878-48B2-A149-B119EBF75C68}"/>
                </a:ext>
              </a:extLst>
            </p:cNvPr>
            <p:cNvGraphicFramePr>
              <a:graphicFrameLocks noChangeAspect="1"/>
            </p:cNvGraphicFramePr>
            <p:nvPr>
              <p:extLst/>
            </p:nvPr>
          </p:nvGraphicFramePr>
          <p:xfrm>
            <a:off x="7733189" y="5345728"/>
            <a:ext cx="604799" cy="25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34" name="Equation" r:id="rId9" imgW="609336" imgH="253890" progId="Equation.DSMT4">
                    <p:embed/>
                  </p:oleObj>
                </mc:Choice>
                <mc:Fallback>
                  <p:oleObj name="Equation" r:id="rId9" imgW="609336" imgH="253890" progId="Equation.DSMT4">
                    <p:embed/>
                    <p:pic>
                      <p:nvPicPr>
                        <p:cNvPr id="228" name="Object 99">
                          <a:extLst>
                            <a:ext uri="{FF2B5EF4-FFF2-40B4-BE49-F238E27FC236}">
                              <a16:creationId xmlns:a16="http://schemas.microsoft.com/office/drawing/2014/main" id="{8ED273D4-9878-48B2-A149-B119EBF75C6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33189" y="5345728"/>
                          <a:ext cx="604799" cy="25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29" name="Straight Connector 100">
              <a:extLst>
                <a:ext uri="{FF2B5EF4-FFF2-40B4-BE49-F238E27FC236}">
                  <a16:creationId xmlns:a16="http://schemas.microsoft.com/office/drawing/2014/main" id="{7EFF446A-CAA6-42E2-9636-2211502E7DD0}"/>
                </a:ext>
              </a:extLst>
            </p:cNvPr>
            <p:cNvCxnSpPr/>
            <p:nvPr/>
          </p:nvCxnSpPr>
          <p:spPr>
            <a:xfrm flipV="1">
              <a:off x="1828724" y="4464706"/>
              <a:ext cx="0" cy="936000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0" name="Group 105">
              <a:extLst>
                <a:ext uri="{FF2B5EF4-FFF2-40B4-BE49-F238E27FC236}">
                  <a16:creationId xmlns:a16="http://schemas.microsoft.com/office/drawing/2014/main" id="{95A4FA16-73E5-45C2-96F9-586468205FA3}"/>
                </a:ext>
              </a:extLst>
            </p:cNvPr>
            <p:cNvGrpSpPr/>
            <p:nvPr/>
          </p:nvGrpSpPr>
          <p:grpSpPr>
            <a:xfrm>
              <a:off x="6841249" y="4218791"/>
              <a:ext cx="553638" cy="1358347"/>
              <a:chOff x="6460234" y="4515897"/>
              <a:chExt cx="553638" cy="1358347"/>
            </a:xfrm>
          </p:grpSpPr>
          <p:cxnSp>
            <p:nvCxnSpPr>
              <p:cNvPr id="244" name="Straight Connector 87">
                <a:extLst>
                  <a:ext uri="{FF2B5EF4-FFF2-40B4-BE49-F238E27FC236}">
                    <a16:creationId xmlns:a16="http://schemas.microsoft.com/office/drawing/2014/main" id="{F89D5B9C-F58D-4554-9B42-8CEA91ECF5EE}"/>
                  </a:ext>
                </a:extLst>
              </p:cNvPr>
              <p:cNvCxnSpPr/>
              <p:nvPr/>
            </p:nvCxnSpPr>
            <p:spPr>
              <a:xfrm flipV="1">
                <a:off x="7013872" y="4750379"/>
                <a:ext cx="0" cy="936000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" name="Straight Connector 101">
                <a:extLst>
                  <a:ext uri="{FF2B5EF4-FFF2-40B4-BE49-F238E27FC236}">
                    <a16:creationId xmlns:a16="http://schemas.microsoft.com/office/drawing/2014/main" id="{FD1E5849-8715-4209-8CBD-C8876B87708F}"/>
                  </a:ext>
                </a:extLst>
              </p:cNvPr>
              <p:cNvCxnSpPr/>
              <p:nvPr/>
            </p:nvCxnSpPr>
            <p:spPr>
              <a:xfrm flipV="1">
                <a:off x="6460234" y="4515897"/>
                <a:ext cx="0" cy="1170482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" name="Straight Connector 103">
                <a:extLst>
                  <a:ext uri="{FF2B5EF4-FFF2-40B4-BE49-F238E27FC236}">
                    <a16:creationId xmlns:a16="http://schemas.microsoft.com/office/drawing/2014/main" id="{44682338-3A1F-4532-918C-7BFEE1ACDCFC}"/>
                  </a:ext>
                </a:extLst>
              </p:cNvPr>
              <p:cNvCxnSpPr/>
              <p:nvPr/>
            </p:nvCxnSpPr>
            <p:spPr>
              <a:xfrm flipH="1">
                <a:off x="6460234" y="5622244"/>
                <a:ext cx="540000" cy="0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247" name="Object 104">
                <a:extLst>
                  <a:ext uri="{FF2B5EF4-FFF2-40B4-BE49-F238E27FC236}">
                    <a16:creationId xmlns:a16="http://schemas.microsoft.com/office/drawing/2014/main" id="{18181C4A-14A6-47B1-980D-031AF7605782}"/>
                  </a:ext>
                </a:extLst>
              </p:cNvPr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6610739" y="5622244"/>
              <a:ext cx="265569" cy="2520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1735" name="Equation" r:id="rId10" imgW="241200" imgH="228600" progId="Equation.DSMT4">
                      <p:embed/>
                    </p:oleObj>
                  </mc:Choice>
                  <mc:Fallback>
                    <p:oleObj name="Equation" r:id="rId10" imgW="241200" imgH="228600" progId="Equation.DSMT4">
                      <p:embed/>
                      <p:pic>
                        <p:nvPicPr>
                          <p:cNvPr id="247" name="Object 104">
                            <a:extLst>
                              <a:ext uri="{FF2B5EF4-FFF2-40B4-BE49-F238E27FC236}">
                                <a16:creationId xmlns:a16="http://schemas.microsoft.com/office/drawing/2014/main" id="{18181C4A-14A6-47B1-980D-031AF7605782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610739" y="5622244"/>
                            <a:ext cx="265569" cy="2520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231" name="Group 106">
              <a:extLst>
                <a:ext uri="{FF2B5EF4-FFF2-40B4-BE49-F238E27FC236}">
                  <a16:creationId xmlns:a16="http://schemas.microsoft.com/office/drawing/2014/main" id="{F71A60D6-C27A-498E-9A94-D6F6EA986C84}"/>
                </a:ext>
              </a:extLst>
            </p:cNvPr>
            <p:cNvGrpSpPr/>
            <p:nvPr/>
          </p:nvGrpSpPr>
          <p:grpSpPr>
            <a:xfrm>
              <a:off x="4944548" y="4209832"/>
              <a:ext cx="553638" cy="1358347"/>
              <a:chOff x="6460234" y="4515897"/>
              <a:chExt cx="553638" cy="1358347"/>
            </a:xfrm>
          </p:grpSpPr>
          <p:cxnSp>
            <p:nvCxnSpPr>
              <p:cNvPr id="240" name="Straight Connector 107">
                <a:extLst>
                  <a:ext uri="{FF2B5EF4-FFF2-40B4-BE49-F238E27FC236}">
                    <a16:creationId xmlns:a16="http://schemas.microsoft.com/office/drawing/2014/main" id="{F178732C-D5F2-42BC-8CDC-39539AA72965}"/>
                  </a:ext>
                </a:extLst>
              </p:cNvPr>
              <p:cNvCxnSpPr/>
              <p:nvPr/>
            </p:nvCxnSpPr>
            <p:spPr>
              <a:xfrm flipV="1">
                <a:off x="7013872" y="4750379"/>
                <a:ext cx="0" cy="936000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Straight Connector 108">
                <a:extLst>
                  <a:ext uri="{FF2B5EF4-FFF2-40B4-BE49-F238E27FC236}">
                    <a16:creationId xmlns:a16="http://schemas.microsoft.com/office/drawing/2014/main" id="{67726213-F709-4077-B697-13FB706D11C6}"/>
                  </a:ext>
                </a:extLst>
              </p:cNvPr>
              <p:cNvCxnSpPr/>
              <p:nvPr/>
            </p:nvCxnSpPr>
            <p:spPr>
              <a:xfrm flipV="1">
                <a:off x="6460234" y="4515897"/>
                <a:ext cx="0" cy="1170482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Straight Connector 109">
                <a:extLst>
                  <a:ext uri="{FF2B5EF4-FFF2-40B4-BE49-F238E27FC236}">
                    <a16:creationId xmlns:a16="http://schemas.microsoft.com/office/drawing/2014/main" id="{029C1AF7-F676-4583-B6CA-F3CF6BA4A24E}"/>
                  </a:ext>
                </a:extLst>
              </p:cNvPr>
              <p:cNvCxnSpPr/>
              <p:nvPr/>
            </p:nvCxnSpPr>
            <p:spPr>
              <a:xfrm flipH="1">
                <a:off x="6460234" y="5622244"/>
                <a:ext cx="540000" cy="0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243" name="Object 110">
                <a:extLst>
                  <a:ext uri="{FF2B5EF4-FFF2-40B4-BE49-F238E27FC236}">
                    <a16:creationId xmlns:a16="http://schemas.microsoft.com/office/drawing/2014/main" id="{09824B94-B122-4BE5-9EA0-16CE81AD251E}"/>
                  </a:ext>
                </a:extLst>
              </p:cNvPr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6610739" y="5622244"/>
              <a:ext cx="265569" cy="2520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1736" name="Equation" r:id="rId12" imgW="241200" imgH="228600" progId="Equation.DSMT4">
                      <p:embed/>
                    </p:oleObj>
                  </mc:Choice>
                  <mc:Fallback>
                    <p:oleObj name="Equation" r:id="rId12" imgW="241200" imgH="228600" progId="Equation.DSMT4">
                      <p:embed/>
                      <p:pic>
                        <p:nvPicPr>
                          <p:cNvPr id="243" name="Object 110">
                            <a:extLst>
                              <a:ext uri="{FF2B5EF4-FFF2-40B4-BE49-F238E27FC236}">
                                <a16:creationId xmlns:a16="http://schemas.microsoft.com/office/drawing/2014/main" id="{09824B94-B122-4BE5-9EA0-16CE81AD251E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610739" y="5622244"/>
                            <a:ext cx="265569" cy="2520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232" name="Group 111">
              <a:extLst>
                <a:ext uri="{FF2B5EF4-FFF2-40B4-BE49-F238E27FC236}">
                  <a16:creationId xmlns:a16="http://schemas.microsoft.com/office/drawing/2014/main" id="{836CA6E0-AA38-4888-A8F0-C25C13BADEEF}"/>
                </a:ext>
              </a:extLst>
            </p:cNvPr>
            <p:cNvGrpSpPr/>
            <p:nvPr/>
          </p:nvGrpSpPr>
          <p:grpSpPr>
            <a:xfrm>
              <a:off x="3018334" y="4450688"/>
              <a:ext cx="540000" cy="1123865"/>
              <a:chOff x="6460234" y="4750379"/>
              <a:chExt cx="540000" cy="1123865"/>
            </a:xfrm>
          </p:grpSpPr>
          <p:cxnSp>
            <p:nvCxnSpPr>
              <p:cNvPr id="237" name="Straight Connector 112">
                <a:extLst>
                  <a:ext uri="{FF2B5EF4-FFF2-40B4-BE49-F238E27FC236}">
                    <a16:creationId xmlns:a16="http://schemas.microsoft.com/office/drawing/2014/main" id="{3AB5E35C-78AF-4B19-98D2-3E284547DFB7}"/>
                  </a:ext>
                </a:extLst>
              </p:cNvPr>
              <p:cNvCxnSpPr/>
              <p:nvPr/>
            </p:nvCxnSpPr>
            <p:spPr>
              <a:xfrm flipV="1">
                <a:off x="6996938" y="4750379"/>
                <a:ext cx="0" cy="936000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" name="Straight Connector 114">
                <a:extLst>
                  <a:ext uri="{FF2B5EF4-FFF2-40B4-BE49-F238E27FC236}">
                    <a16:creationId xmlns:a16="http://schemas.microsoft.com/office/drawing/2014/main" id="{8CBB61ED-C150-4407-B181-810800955A18}"/>
                  </a:ext>
                </a:extLst>
              </p:cNvPr>
              <p:cNvCxnSpPr/>
              <p:nvPr/>
            </p:nvCxnSpPr>
            <p:spPr>
              <a:xfrm flipH="1">
                <a:off x="6460234" y="5622244"/>
                <a:ext cx="540000" cy="0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239" name="Object 115">
                <a:extLst>
                  <a:ext uri="{FF2B5EF4-FFF2-40B4-BE49-F238E27FC236}">
                    <a16:creationId xmlns:a16="http://schemas.microsoft.com/office/drawing/2014/main" id="{421CDC36-D8CF-44BB-A922-C69A3A09C94C}"/>
                  </a:ext>
                </a:extLst>
              </p:cNvPr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6610739" y="5622244"/>
              <a:ext cx="265569" cy="2520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1737" name="Equation" r:id="rId14" imgW="241200" imgH="228600" progId="Equation.DSMT4">
                      <p:embed/>
                    </p:oleObj>
                  </mc:Choice>
                  <mc:Fallback>
                    <p:oleObj name="Equation" r:id="rId14" imgW="241200" imgH="228600" progId="Equation.DSMT4">
                      <p:embed/>
                      <p:pic>
                        <p:nvPicPr>
                          <p:cNvPr id="239" name="Object 115">
                            <a:extLst>
                              <a:ext uri="{FF2B5EF4-FFF2-40B4-BE49-F238E27FC236}">
                                <a16:creationId xmlns:a16="http://schemas.microsoft.com/office/drawing/2014/main" id="{421CDC36-D8CF-44BB-A922-C69A3A09C94C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610739" y="5622244"/>
                            <a:ext cx="265569" cy="2520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cxnSp>
          <p:nvCxnSpPr>
            <p:cNvPr id="233" name="Straight Connector 113">
              <a:extLst>
                <a:ext uri="{FF2B5EF4-FFF2-40B4-BE49-F238E27FC236}">
                  <a16:creationId xmlns:a16="http://schemas.microsoft.com/office/drawing/2014/main" id="{980DAE77-A543-4D82-82F1-4E3DCAA6308D}"/>
                </a:ext>
              </a:extLst>
            </p:cNvPr>
            <p:cNvCxnSpPr/>
            <p:nvPr/>
          </p:nvCxnSpPr>
          <p:spPr>
            <a:xfrm flipV="1">
              <a:off x="3018334" y="4216206"/>
              <a:ext cx="0" cy="1170482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Straight Connector 70">
              <a:extLst>
                <a:ext uri="{FF2B5EF4-FFF2-40B4-BE49-F238E27FC236}">
                  <a16:creationId xmlns:a16="http://schemas.microsoft.com/office/drawing/2014/main" id="{D13F1FF0-F5B2-41E2-9CFA-FE3EFDF48F59}"/>
                </a:ext>
              </a:extLst>
            </p:cNvPr>
            <p:cNvCxnSpPr/>
            <p:nvPr/>
          </p:nvCxnSpPr>
          <p:spPr>
            <a:xfrm>
              <a:off x="6775934" y="3969584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Straight Connector 70">
              <a:extLst>
                <a:ext uri="{FF2B5EF4-FFF2-40B4-BE49-F238E27FC236}">
                  <a16:creationId xmlns:a16="http://schemas.microsoft.com/office/drawing/2014/main" id="{637834D1-A347-42F5-AA16-88753F1E2FBE}"/>
                </a:ext>
              </a:extLst>
            </p:cNvPr>
            <p:cNvCxnSpPr/>
            <p:nvPr/>
          </p:nvCxnSpPr>
          <p:spPr>
            <a:xfrm>
              <a:off x="4872247" y="3969584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Connector 70">
              <a:extLst>
                <a:ext uri="{FF2B5EF4-FFF2-40B4-BE49-F238E27FC236}">
                  <a16:creationId xmlns:a16="http://schemas.microsoft.com/office/drawing/2014/main" id="{4836FD36-15D9-47C1-9979-221DA740EB30}"/>
                </a:ext>
              </a:extLst>
            </p:cNvPr>
            <p:cNvCxnSpPr/>
            <p:nvPr/>
          </p:nvCxnSpPr>
          <p:spPr>
            <a:xfrm>
              <a:off x="2953884" y="4227799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36983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rupp 123">
            <a:extLst>
              <a:ext uri="{FF2B5EF4-FFF2-40B4-BE49-F238E27FC236}">
                <a16:creationId xmlns:a16="http://schemas.microsoft.com/office/drawing/2014/main" id="{2EF8B981-A0B6-4900-BBDE-DFE65EDC44D7}"/>
              </a:ext>
            </a:extLst>
          </p:cNvPr>
          <p:cNvGrpSpPr/>
          <p:nvPr/>
        </p:nvGrpSpPr>
        <p:grpSpPr>
          <a:xfrm>
            <a:off x="1103546" y="2698274"/>
            <a:ext cx="7771746" cy="2212087"/>
            <a:chOff x="1103546" y="2698274"/>
            <a:chExt cx="7771746" cy="2212087"/>
          </a:xfrm>
        </p:grpSpPr>
        <p:sp>
          <p:nvSpPr>
            <p:cNvPr id="125" name="Rektangel 124">
              <a:extLst>
                <a:ext uri="{FF2B5EF4-FFF2-40B4-BE49-F238E27FC236}">
                  <a16:creationId xmlns:a16="http://schemas.microsoft.com/office/drawing/2014/main" id="{6FB07869-30C6-414B-A1F6-774E12F57DA9}"/>
                </a:ext>
              </a:extLst>
            </p:cNvPr>
            <p:cNvSpPr/>
            <p:nvPr/>
          </p:nvSpPr>
          <p:spPr>
            <a:xfrm>
              <a:off x="1103546" y="2698274"/>
              <a:ext cx="1917342" cy="22120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26" name="Rektangel 125">
              <a:extLst>
                <a:ext uri="{FF2B5EF4-FFF2-40B4-BE49-F238E27FC236}">
                  <a16:creationId xmlns:a16="http://schemas.microsoft.com/office/drawing/2014/main" id="{7CFE0729-47AD-4C77-BE78-913125036EC4}"/>
                </a:ext>
              </a:extLst>
            </p:cNvPr>
            <p:cNvSpPr/>
            <p:nvPr/>
          </p:nvSpPr>
          <p:spPr>
            <a:xfrm>
              <a:off x="3016110" y="2698274"/>
              <a:ext cx="1917342" cy="22120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27" name="Rektangel 126">
              <a:extLst>
                <a:ext uri="{FF2B5EF4-FFF2-40B4-BE49-F238E27FC236}">
                  <a16:creationId xmlns:a16="http://schemas.microsoft.com/office/drawing/2014/main" id="{20CFA1BD-4F0B-4DB6-A66D-9DB4E19FA3DE}"/>
                </a:ext>
              </a:extLst>
            </p:cNvPr>
            <p:cNvSpPr/>
            <p:nvPr/>
          </p:nvSpPr>
          <p:spPr>
            <a:xfrm>
              <a:off x="4932219" y="2698274"/>
              <a:ext cx="1917342" cy="22120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28" name="Rektangel 127">
              <a:extLst>
                <a:ext uri="{FF2B5EF4-FFF2-40B4-BE49-F238E27FC236}">
                  <a16:creationId xmlns:a16="http://schemas.microsoft.com/office/drawing/2014/main" id="{05624197-996F-4117-8976-7EAC3A3FD507}"/>
                </a:ext>
              </a:extLst>
            </p:cNvPr>
            <p:cNvSpPr/>
            <p:nvPr/>
          </p:nvSpPr>
          <p:spPr>
            <a:xfrm>
              <a:off x="6853384" y="2698274"/>
              <a:ext cx="2021908" cy="22120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17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v-SE" dirty="0"/>
              <a:t>32-bit carry skip adder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413926"/>
            <a:ext cx="8229600" cy="93889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400" dirty="0"/>
              <a:t>Identify worst-case propagation delay for 32-bit adder!</a:t>
            </a:r>
          </a:p>
          <a:p>
            <a:r>
              <a:rPr lang="sv-SE" sz="2400" dirty="0" err="1"/>
              <a:t>How</a:t>
            </a:r>
            <a:r>
              <a:rPr lang="sv-SE" sz="2400" dirty="0"/>
              <a:t> to </a:t>
            </a:r>
            <a:r>
              <a:rPr lang="sv-SE" sz="2400" dirty="0" err="1"/>
              <a:t>optimize</a:t>
            </a:r>
            <a:r>
              <a:rPr lang="sv-SE" sz="2400" dirty="0"/>
              <a:t> a 32-bit adder built with </a:t>
            </a:r>
            <a:r>
              <a:rPr lang="sv-SE" sz="2400" i="1" dirty="0"/>
              <a:t>k n</a:t>
            </a:r>
            <a:r>
              <a:rPr lang="sv-SE" sz="2400" dirty="0"/>
              <a:t>-bit blocks?</a:t>
            </a:r>
          </a:p>
        </p:txBody>
      </p:sp>
      <p:graphicFrame>
        <p:nvGraphicFramePr>
          <p:cNvPr id="117" name="Object 85">
            <a:extLst>
              <a:ext uri="{FF2B5EF4-FFF2-40B4-BE49-F238E27FC236}">
                <a16:creationId xmlns:a16="http://schemas.microsoft.com/office/drawing/2014/main" id="{DB2E2BC0-DC2D-42D1-A569-592DC31FE4B7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3044032" y="5602718"/>
          <a:ext cx="381793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98" name="Equation" r:id="rId3" imgW="2476440" imgH="253800" progId="Equation.DSMT4">
                  <p:embed/>
                </p:oleObj>
              </mc:Choice>
              <mc:Fallback>
                <p:oleObj name="Equation" r:id="rId3" imgW="2476440" imgH="253800" progId="Equation.DSMT4">
                  <p:embed/>
                  <p:pic>
                    <p:nvPicPr>
                      <p:cNvPr id="117" name="Object 85">
                        <a:extLst>
                          <a:ext uri="{FF2B5EF4-FFF2-40B4-BE49-F238E27FC236}">
                            <a16:creationId xmlns:a16="http://schemas.microsoft.com/office/drawing/2014/main" id="{DB2E2BC0-DC2D-42D1-A569-592DC31FE4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4032" y="5602718"/>
                        <a:ext cx="3817937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" name="Object 85">
            <a:extLst>
              <a:ext uri="{FF2B5EF4-FFF2-40B4-BE49-F238E27FC236}">
                <a16:creationId xmlns:a16="http://schemas.microsoft.com/office/drawing/2014/main" id="{6B4F11F0-E214-4540-A6B1-27389E27E7AB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2858294" y="6012746"/>
          <a:ext cx="418941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99" name="Equation" r:id="rId5" imgW="2717640" imgH="253800" progId="Equation.DSMT4">
                  <p:embed/>
                </p:oleObj>
              </mc:Choice>
              <mc:Fallback>
                <p:oleObj name="Equation" r:id="rId5" imgW="2717640" imgH="253800" progId="Equation.DSMT4">
                  <p:embed/>
                  <p:pic>
                    <p:nvPicPr>
                      <p:cNvPr id="118" name="Object 85">
                        <a:extLst>
                          <a:ext uri="{FF2B5EF4-FFF2-40B4-BE49-F238E27FC236}">
                            <a16:creationId xmlns:a16="http://schemas.microsoft.com/office/drawing/2014/main" id="{6B4F11F0-E214-4540-A6B1-27389E27E7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8294" y="6012746"/>
                        <a:ext cx="4189412" cy="3905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" name="Object 15">
            <a:extLst>
              <a:ext uri="{FF2B5EF4-FFF2-40B4-BE49-F238E27FC236}">
                <a16:creationId xmlns:a16="http://schemas.microsoft.com/office/drawing/2014/main" id="{9EFCB78A-4A6D-4EF8-9A87-B481DC5412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2411122"/>
              </p:ext>
            </p:extLst>
          </p:nvPr>
        </p:nvGraphicFramePr>
        <p:xfrm>
          <a:off x="7296486" y="5725798"/>
          <a:ext cx="1549400" cy="820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00" name="Equation" r:id="rId7" imgW="914400" imgH="482400" progId="Equation.DSMT4">
                  <p:embed/>
                </p:oleObj>
              </mc:Choice>
              <mc:Fallback>
                <p:oleObj name="Equation" r:id="rId7" imgW="914400" imgH="482400" progId="Equation.DSMT4">
                  <p:embed/>
                  <p:pic>
                    <p:nvPicPr>
                      <p:cNvPr id="20" name="Object 15">
                        <a:extLst>
                          <a:ext uri="{FF2B5EF4-FFF2-40B4-BE49-F238E27FC236}">
                            <a16:creationId xmlns:a16="http://schemas.microsoft.com/office/drawing/2014/main" id="{D36068D0-4D81-4AB1-A9AA-2006DCEFCF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6486" y="5725798"/>
                        <a:ext cx="1549400" cy="8207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1" name="Grupp 90">
            <a:extLst>
              <a:ext uri="{FF2B5EF4-FFF2-40B4-BE49-F238E27FC236}">
                <a16:creationId xmlns:a16="http://schemas.microsoft.com/office/drawing/2014/main" id="{273AB287-759C-418A-A0CE-D86C51299603}"/>
              </a:ext>
            </a:extLst>
          </p:cNvPr>
          <p:cNvGrpSpPr/>
          <p:nvPr/>
        </p:nvGrpSpPr>
        <p:grpSpPr>
          <a:xfrm>
            <a:off x="655270" y="2337168"/>
            <a:ext cx="8595461" cy="3260560"/>
            <a:chOff x="655270" y="2337168"/>
            <a:chExt cx="8595461" cy="3260560"/>
          </a:xfrm>
        </p:grpSpPr>
        <p:grpSp>
          <p:nvGrpSpPr>
            <p:cNvPr id="8" name="Group 7"/>
            <p:cNvGrpSpPr/>
            <p:nvPr/>
          </p:nvGrpSpPr>
          <p:grpSpPr>
            <a:xfrm>
              <a:off x="655270" y="2337168"/>
              <a:ext cx="8595461" cy="2914197"/>
              <a:chOff x="432000" y="2338801"/>
              <a:chExt cx="8595461" cy="2914197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1647491" y="2702355"/>
                <a:ext cx="6508877" cy="1653077"/>
                <a:chOff x="1647491" y="3062349"/>
                <a:chExt cx="6508877" cy="1356535"/>
              </a:xfrm>
            </p:grpSpPr>
            <p:cxnSp>
              <p:nvCxnSpPr>
                <p:cNvPr id="78" name="Straight Connector 77"/>
                <p:cNvCxnSpPr/>
                <p:nvPr/>
              </p:nvCxnSpPr>
              <p:spPr>
                <a:xfrm>
                  <a:off x="7401614" y="3062349"/>
                  <a:ext cx="0" cy="1356535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/>
                <p:nvPr/>
              </p:nvCxnSpPr>
              <p:spPr>
                <a:xfrm>
                  <a:off x="8156368" y="3062349"/>
                  <a:ext cx="0" cy="1356535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/>
                <p:cNvCxnSpPr/>
                <p:nvPr/>
              </p:nvCxnSpPr>
              <p:spPr>
                <a:xfrm>
                  <a:off x="5489480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/>
                <p:cNvCxnSpPr/>
                <p:nvPr/>
              </p:nvCxnSpPr>
              <p:spPr>
                <a:xfrm>
                  <a:off x="6244234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/>
                <p:cNvCxnSpPr/>
                <p:nvPr/>
              </p:nvCxnSpPr>
              <p:spPr>
                <a:xfrm>
                  <a:off x="3575630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/>
                <p:cNvCxnSpPr/>
                <p:nvPr/>
              </p:nvCxnSpPr>
              <p:spPr>
                <a:xfrm>
                  <a:off x="4330384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/>
                <p:cNvCxnSpPr/>
                <p:nvPr/>
              </p:nvCxnSpPr>
              <p:spPr>
                <a:xfrm>
                  <a:off x="1647491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/>
                <p:cNvCxnSpPr/>
                <p:nvPr/>
              </p:nvCxnSpPr>
              <p:spPr>
                <a:xfrm>
                  <a:off x="2402244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" name="Straight Connector 9"/>
              <p:cNvCxnSpPr>
                <a:endCxn id="20" idx="2"/>
              </p:cNvCxnSpPr>
              <p:nvPr/>
            </p:nvCxnSpPr>
            <p:spPr>
              <a:xfrm flipH="1">
                <a:off x="7786841" y="4459312"/>
                <a:ext cx="939727" cy="80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 flipH="1">
                <a:off x="1136865" y="3478399"/>
                <a:ext cx="4104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flipH="1">
                <a:off x="821987" y="4211582"/>
                <a:ext cx="45224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flipH="1">
                <a:off x="3045492" y="3473823"/>
                <a:ext cx="4104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flipH="1">
                <a:off x="2730614" y="4211582"/>
                <a:ext cx="452247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flipH="1">
                <a:off x="4954118" y="3469247"/>
                <a:ext cx="4104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flipH="1">
                <a:off x="5992096" y="4470745"/>
                <a:ext cx="56262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/>
              <p:cNvSpPr txBox="1"/>
              <p:nvPr/>
            </p:nvSpPr>
            <p:spPr>
              <a:xfrm>
                <a:off x="432000" y="4094150"/>
                <a:ext cx="4602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c</a:t>
                </a:r>
                <a:r>
                  <a:rPr lang="sv-SE" sz="1600" baseline="-25000" dirty="0">
                    <a:latin typeface="+mn-lt"/>
                  </a:rPr>
                  <a:t>out</a:t>
                </a:r>
                <a:endParaRPr lang="sv-SE" sz="1600" dirty="0">
                  <a:latin typeface="+mn-lt"/>
                </a:endParaRPr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 flipH="1">
                <a:off x="6876459" y="3464671"/>
                <a:ext cx="4104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7786129" y="4558883"/>
                <a:ext cx="0" cy="43857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Freeform 19"/>
              <p:cNvSpPr/>
              <p:nvPr/>
            </p:nvSpPr>
            <p:spPr>
              <a:xfrm flipH="1">
                <a:off x="7164384" y="4151145"/>
                <a:ext cx="1244915" cy="627025"/>
              </a:xfrm>
              <a:custGeom>
                <a:avLst/>
                <a:gdLst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48577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50482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33350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22444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1665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502571 h 502571"/>
                  <a:gd name="connsiteX6" fmla="*/ 122444 w 990600"/>
                  <a:gd name="connsiteY6" fmla="*/ 495300 h 502571"/>
                  <a:gd name="connsiteX7" fmla="*/ 0 w 990600"/>
                  <a:gd name="connsiteY7" fmla="*/ 0 h 50257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22444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36985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495301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07"/>
                  <a:gd name="connsiteX1" fmla="*/ 419100 w 990600"/>
                  <a:gd name="connsiteY1" fmla="*/ 0 h 506207"/>
                  <a:gd name="connsiteX2" fmla="*/ 495300 w 990600"/>
                  <a:gd name="connsiteY2" fmla="*/ 247650 h 506207"/>
                  <a:gd name="connsiteX3" fmla="*/ 561975 w 990600"/>
                  <a:gd name="connsiteY3" fmla="*/ 0 h 506207"/>
                  <a:gd name="connsiteX4" fmla="*/ 990600 w 990600"/>
                  <a:gd name="connsiteY4" fmla="*/ 0 h 506207"/>
                  <a:gd name="connsiteX5" fmla="*/ 850854 w 990600"/>
                  <a:gd name="connsiteY5" fmla="*/ 506207 h 506207"/>
                  <a:gd name="connsiteX6" fmla="*/ 140620 w 990600"/>
                  <a:gd name="connsiteY6" fmla="*/ 502571 h 506207"/>
                  <a:gd name="connsiteX7" fmla="*/ 0 w 990600"/>
                  <a:gd name="connsiteY7" fmla="*/ 0 h 506207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47219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8125 w 990600"/>
                  <a:gd name="connsiteY5" fmla="*/ 498910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34"/>
                  <a:gd name="connsiteX1" fmla="*/ 419100 w 990600"/>
                  <a:gd name="connsiteY1" fmla="*/ 0 h 506234"/>
                  <a:gd name="connsiteX2" fmla="*/ 495300 w 990600"/>
                  <a:gd name="connsiteY2" fmla="*/ 247650 h 506234"/>
                  <a:gd name="connsiteX3" fmla="*/ 561975 w 990600"/>
                  <a:gd name="connsiteY3" fmla="*/ 0 h 506234"/>
                  <a:gd name="connsiteX4" fmla="*/ 990600 w 990600"/>
                  <a:gd name="connsiteY4" fmla="*/ 0 h 506234"/>
                  <a:gd name="connsiteX5" fmla="*/ 850855 w 990600"/>
                  <a:gd name="connsiteY5" fmla="*/ 506234 h 506234"/>
                  <a:gd name="connsiteX6" fmla="*/ 140620 w 990600"/>
                  <a:gd name="connsiteY6" fmla="*/ 502571 h 506234"/>
                  <a:gd name="connsiteX7" fmla="*/ 0 w 990600"/>
                  <a:gd name="connsiteY7" fmla="*/ 0 h 506234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50855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0600" h="502572">
                    <a:moveTo>
                      <a:pt x="0" y="0"/>
                    </a:moveTo>
                    <a:lnTo>
                      <a:pt x="419100" y="0"/>
                    </a:lnTo>
                    <a:lnTo>
                      <a:pt x="495300" y="247650"/>
                    </a:lnTo>
                    <a:lnTo>
                      <a:pt x="561975" y="0"/>
                    </a:lnTo>
                    <a:lnTo>
                      <a:pt x="990600" y="0"/>
                    </a:lnTo>
                    <a:lnTo>
                      <a:pt x="850855" y="502572"/>
                    </a:lnTo>
                    <a:lnTo>
                      <a:pt x="140620" y="5025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Bef>
                    <a:spcPts val="1800"/>
                  </a:spcBef>
                  <a:spcAft>
                    <a:spcPts val="0"/>
                  </a:spcAft>
                </a:pPr>
                <a:r>
                  <a:rPr lang="sv-SE" sz="1200" dirty="0">
                    <a:solidFill>
                      <a:srgbClr val="0D0D0D"/>
                    </a:solidFill>
                    <a:ea typeface="Calibri"/>
                    <a:cs typeface="Times New Roman"/>
                  </a:rPr>
                  <a:t>+</a:t>
                </a:r>
                <a:endParaRPr lang="sv-SE" sz="1200" dirty="0">
                  <a:ea typeface="Calibri"/>
                  <a:cs typeface="Times New Roman"/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7164384" y="2827280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ADD/SUB logic</a:t>
                </a:r>
              </a:p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Bit P, G</a:t>
                </a: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7164384" y="3285293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tlCol="0" anchor="ctr"/>
              <a:lstStyle/>
              <a:p>
                <a:r>
                  <a:rPr lang="sv-SE" sz="1200" dirty="0">
                    <a:solidFill>
                      <a:schemeClr val="tx1"/>
                    </a:solidFill>
                  </a:rPr>
                  <a:t>P</a:t>
                </a:r>
                <a:r>
                  <a:rPr lang="sv-SE" sz="1200" baseline="-25000" dirty="0">
                    <a:solidFill>
                      <a:schemeClr val="tx1"/>
                    </a:solidFill>
                  </a:rPr>
                  <a:t>8:1</a:t>
                </a:r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 flipH="1">
                <a:off x="7325009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flipH="1">
                <a:off x="8077037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TextBox 24"/>
              <p:cNvSpPr txBox="1"/>
              <p:nvPr/>
            </p:nvSpPr>
            <p:spPr>
              <a:xfrm>
                <a:off x="8652037" y="4277498"/>
                <a:ext cx="37542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c</a:t>
                </a:r>
                <a:r>
                  <a:rPr lang="sv-SE" sz="1600" baseline="-25000" dirty="0">
                    <a:latin typeface="+mn-lt"/>
                  </a:rPr>
                  <a:t>in</a:t>
                </a:r>
                <a:endParaRPr lang="sv-SE" sz="1600" dirty="0">
                  <a:latin typeface="+mn-lt"/>
                </a:endParaRPr>
              </a:p>
            </p:txBody>
          </p:sp>
          <p:cxnSp>
            <p:nvCxnSpPr>
              <p:cNvPr id="26" name="Straight Connector 25"/>
              <p:cNvCxnSpPr/>
              <p:nvPr/>
            </p:nvCxnSpPr>
            <p:spPr>
              <a:xfrm flipH="1">
                <a:off x="4076612" y="4468464"/>
                <a:ext cx="56262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flipH="1">
                <a:off x="4639240" y="4211582"/>
                <a:ext cx="452247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flipH="1">
                <a:off x="1150158" y="3971217"/>
                <a:ext cx="158095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1262514" y="4201958"/>
                <a:ext cx="0" cy="5264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H="1">
                <a:off x="3058785" y="3971219"/>
                <a:ext cx="1580958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5400000">
                <a:off x="3171141" y="4197384"/>
                <a:ext cx="0" cy="5264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/>
              <p:cNvGrpSpPr/>
              <p:nvPr/>
            </p:nvGrpSpPr>
            <p:grpSpPr>
              <a:xfrm>
                <a:off x="1136865" y="3462616"/>
                <a:ext cx="5739593" cy="668823"/>
                <a:chOff x="1136865" y="3224292"/>
                <a:chExt cx="5739593" cy="907147"/>
              </a:xfrm>
            </p:grpSpPr>
            <p:cxnSp>
              <p:nvCxnSpPr>
                <p:cNvPr id="74" name="Straight Connector 73"/>
                <p:cNvCxnSpPr/>
                <p:nvPr/>
              </p:nvCxnSpPr>
              <p:spPr>
                <a:xfrm>
                  <a:off x="1136865" y="3224292"/>
                  <a:ext cx="0" cy="90714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/>
                <p:cNvCxnSpPr/>
                <p:nvPr/>
              </p:nvCxnSpPr>
              <p:spPr>
                <a:xfrm>
                  <a:off x="3045491" y="3224292"/>
                  <a:ext cx="0" cy="90714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/>
              </p:nvCxnSpPr>
              <p:spPr>
                <a:xfrm>
                  <a:off x="4954117" y="3224292"/>
                  <a:ext cx="0" cy="90714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>
                  <a:off x="6876458" y="3224292"/>
                  <a:ext cx="0" cy="90714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/>
              <p:cNvCxnSpPr/>
              <p:nvPr/>
            </p:nvCxnSpPr>
            <p:spPr>
              <a:xfrm flipH="1">
                <a:off x="6882894" y="3971219"/>
                <a:ext cx="1587815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>
                <a:cxnSpLocks/>
              </p:cNvCxnSpPr>
              <p:nvPr/>
            </p:nvCxnSpPr>
            <p:spPr>
              <a:xfrm flipH="1">
                <a:off x="7064533" y="4458310"/>
                <a:ext cx="1166344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H="1">
                <a:off x="4967411" y="3971219"/>
                <a:ext cx="1587312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5400000">
                <a:off x="5079766" y="4192805"/>
                <a:ext cx="0" cy="5264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5880852" y="4558883"/>
                <a:ext cx="0" cy="43857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Freeform 37"/>
              <p:cNvSpPr/>
              <p:nvPr/>
            </p:nvSpPr>
            <p:spPr>
              <a:xfrm flipH="1">
                <a:off x="5253065" y="4151145"/>
                <a:ext cx="1244915" cy="627025"/>
              </a:xfrm>
              <a:custGeom>
                <a:avLst/>
                <a:gdLst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48577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50482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33350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22444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1665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502571 h 502571"/>
                  <a:gd name="connsiteX6" fmla="*/ 122444 w 990600"/>
                  <a:gd name="connsiteY6" fmla="*/ 495300 h 502571"/>
                  <a:gd name="connsiteX7" fmla="*/ 0 w 990600"/>
                  <a:gd name="connsiteY7" fmla="*/ 0 h 50257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22444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36985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495301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07"/>
                  <a:gd name="connsiteX1" fmla="*/ 419100 w 990600"/>
                  <a:gd name="connsiteY1" fmla="*/ 0 h 506207"/>
                  <a:gd name="connsiteX2" fmla="*/ 495300 w 990600"/>
                  <a:gd name="connsiteY2" fmla="*/ 247650 h 506207"/>
                  <a:gd name="connsiteX3" fmla="*/ 561975 w 990600"/>
                  <a:gd name="connsiteY3" fmla="*/ 0 h 506207"/>
                  <a:gd name="connsiteX4" fmla="*/ 990600 w 990600"/>
                  <a:gd name="connsiteY4" fmla="*/ 0 h 506207"/>
                  <a:gd name="connsiteX5" fmla="*/ 850854 w 990600"/>
                  <a:gd name="connsiteY5" fmla="*/ 506207 h 506207"/>
                  <a:gd name="connsiteX6" fmla="*/ 140620 w 990600"/>
                  <a:gd name="connsiteY6" fmla="*/ 502571 h 506207"/>
                  <a:gd name="connsiteX7" fmla="*/ 0 w 990600"/>
                  <a:gd name="connsiteY7" fmla="*/ 0 h 506207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47219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8125 w 990600"/>
                  <a:gd name="connsiteY5" fmla="*/ 498910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34"/>
                  <a:gd name="connsiteX1" fmla="*/ 419100 w 990600"/>
                  <a:gd name="connsiteY1" fmla="*/ 0 h 506234"/>
                  <a:gd name="connsiteX2" fmla="*/ 495300 w 990600"/>
                  <a:gd name="connsiteY2" fmla="*/ 247650 h 506234"/>
                  <a:gd name="connsiteX3" fmla="*/ 561975 w 990600"/>
                  <a:gd name="connsiteY3" fmla="*/ 0 h 506234"/>
                  <a:gd name="connsiteX4" fmla="*/ 990600 w 990600"/>
                  <a:gd name="connsiteY4" fmla="*/ 0 h 506234"/>
                  <a:gd name="connsiteX5" fmla="*/ 850855 w 990600"/>
                  <a:gd name="connsiteY5" fmla="*/ 506234 h 506234"/>
                  <a:gd name="connsiteX6" fmla="*/ 140620 w 990600"/>
                  <a:gd name="connsiteY6" fmla="*/ 502571 h 506234"/>
                  <a:gd name="connsiteX7" fmla="*/ 0 w 990600"/>
                  <a:gd name="connsiteY7" fmla="*/ 0 h 506234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50855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0600" h="502572">
                    <a:moveTo>
                      <a:pt x="0" y="0"/>
                    </a:moveTo>
                    <a:lnTo>
                      <a:pt x="419100" y="0"/>
                    </a:lnTo>
                    <a:lnTo>
                      <a:pt x="495300" y="247650"/>
                    </a:lnTo>
                    <a:lnTo>
                      <a:pt x="561975" y="0"/>
                    </a:lnTo>
                    <a:lnTo>
                      <a:pt x="990600" y="0"/>
                    </a:lnTo>
                    <a:lnTo>
                      <a:pt x="850855" y="502572"/>
                    </a:lnTo>
                    <a:lnTo>
                      <a:pt x="140620" y="5025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Bef>
                    <a:spcPts val="1800"/>
                  </a:spcBef>
                  <a:spcAft>
                    <a:spcPts val="0"/>
                  </a:spcAft>
                </a:pPr>
                <a:r>
                  <a:rPr lang="sv-SE" sz="1200" dirty="0">
                    <a:solidFill>
                      <a:srgbClr val="0D0D0D"/>
                    </a:solidFill>
                    <a:ea typeface="Calibri"/>
                    <a:cs typeface="Times New Roman"/>
                  </a:rPr>
                  <a:t>+</a:t>
                </a:r>
                <a:endParaRPr lang="sv-SE" sz="1200" dirty="0">
                  <a:ea typeface="Calibri"/>
                  <a:cs typeface="Times New Roman"/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5253065" y="2827280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ADD/SUB logic</a:t>
                </a:r>
              </a:p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Bit P, G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5253065" y="3285293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tlCol="0" anchor="ctr"/>
              <a:lstStyle/>
              <a:p>
                <a:r>
                  <a:rPr lang="sv-SE" sz="1200" dirty="0">
                    <a:solidFill>
                      <a:schemeClr val="tx1"/>
                    </a:solidFill>
                  </a:rPr>
                  <a:t>P</a:t>
                </a:r>
                <a:r>
                  <a:rPr lang="sv-SE" sz="1200" baseline="-25000" dirty="0">
                    <a:solidFill>
                      <a:schemeClr val="tx1"/>
                    </a:solidFill>
                  </a:rPr>
                  <a:t>16:9</a:t>
                </a:r>
              </a:p>
            </p:txBody>
          </p:sp>
          <p:cxnSp>
            <p:nvCxnSpPr>
              <p:cNvPr id="41" name="Straight Connector 40"/>
              <p:cNvCxnSpPr/>
              <p:nvPr/>
            </p:nvCxnSpPr>
            <p:spPr>
              <a:xfrm flipH="1">
                <a:off x="5414089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flipH="1">
                <a:off x="6172975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3967002" y="4558883"/>
                <a:ext cx="0" cy="43857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Freeform 43"/>
              <p:cNvSpPr/>
              <p:nvPr/>
            </p:nvSpPr>
            <p:spPr>
              <a:xfrm flipH="1">
                <a:off x="3336398" y="4151145"/>
                <a:ext cx="1244915" cy="627025"/>
              </a:xfrm>
              <a:custGeom>
                <a:avLst/>
                <a:gdLst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48577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50482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33350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22444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1665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502571 h 502571"/>
                  <a:gd name="connsiteX6" fmla="*/ 122444 w 990600"/>
                  <a:gd name="connsiteY6" fmla="*/ 495300 h 502571"/>
                  <a:gd name="connsiteX7" fmla="*/ 0 w 990600"/>
                  <a:gd name="connsiteY7" fmla="*/ 0 h 50257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22444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36985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495301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07"/>
                  <a:gd name="connsiteX1" fmla="*/ 419100 w 990600"/>
                  <a:gd name="connsiteY1" fmla="*/ 0 h 506207"/>
                  <a:gd name="connsiteX2" fmla="*/ 495300 w 990600"/>
                  <a:gd name="connsiteY2" fmla="*/ 247650 h 506207"/>
                  <a:gd name="connsiteX3" fmla="*/ 561975 w 990600"/>
                  <a:gd name="connsiteY3" fmla="*/ 0 h 506207"/>
                  <a:gd name="connsiteX4" fmla="*/ 990600 w 990600"/>
                  <a:gd name="connsiteY4" fmla="*/ 0 h 506207"/>
                  <a:gd name="connsiteX5" fmla="*/ 850854 w 990600"/>
                  <a:gd name="connsiteY5" fmla="*/ 506207 h 506207"/>
                  <a:gd name="connsiteX6" fmla="*/ 140620 w 990600"/>
                  <a:gd name="connsiteY6" fmla="*/ 502571 h 506207"/>
                  <a:gd name="connsiteX7" fmla="*/ 0 w 990600"/>
                  <a:gd name="connsiteY7" fmla="*/ 0 h 506207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47219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8125 w 990600"/>
                  <a:gd name="connsiteY5" fmla="*/ 498910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34"/>
                  <a:gd name="connsiteX1" fmla="*/ 419100 w 990600"/>
                  <a:gd name="connsiteY1" fmla="*/ 0 h 506234"/>
                  <a:gd name="connsiteX2" fmla="*/ 495300 w 990600"/>
                  <a:gd name="connsiteY2" fmla="*/ 247650 h 506234"/>
                  <a:gd name="connsiteX3" fmla="*/ 561975 w 990600"/>
                  <a:gd name="connsiteY3" fmla="*/ 0 h 506234"/>
                  <a:gd name="connsiteX4" fmla="*/ 990600 w 990600"/>
                  <a:gd name="connsiteY4" fmla="*/ 0 h 506234"/>
                  <a:gd name="connsiteX5" fmla="*/ 850855 w 990600"/>
                  <a:gd name="connsiteY5" fmla="*/ 506234 h 506234"/>
                  <a:gd name="connsiteX6" fmla="*/ 140620 w 990600"/>
                  <a:gd name="connsiteY6" fmla="*/ 502571 h 506234"/>
                  <a:gd name="connsiteX7" fmla="*/ 0 w 990600"/>
                  <a:gd name="connsiteY7" fmla="*/ 0 h 506234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50855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0600" h="502572">
                    <a:moveTo>
                      <a:pt x="0" y="0"/>
                    </a:moveTo>
                    <a:lnTo>
                      <a:pt x="419100" y="0"/>
                    </a:lnTo>
                    <a:lnTo>
                      <a:pt x="495300" y="247650"/>
                    </a:lnTo>
                    <a:lnTo>
                      <a:pt x="561975" y="0"/>
                    </a:lnTo>
                    <a:lnTo>
                      <a:pt x="990600" y="0"/>
                    </a:lnTo>
                    <a:lnTo>
                      <a:pt x="850855" y="502572"/>
                    </a:lnTo>
                    <a:lnTo>
                      <a:pt x="140620" y="5025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Bef>
                    <a:spcPts val="1800"/>
                  </a:spcBef>
                  <a:spcAft>
                    <a:spcPts val="0"/>
                  </a:spcAft>
                </a:pPr>
                <a:r>
                  <a:rPr lang="sv-SE" sz="1200" dirty="0">
                    <a:solidFill>
                      <a:srgbClr val="0D0D0D"/>
                    </a:solidFill>
                    <a:ea typeface="Calibri"/>
                    <a:cs typeface="Times New Roman"/>
                  </a:rPr>
                  <a:t>+</a:t>
                </a:r>
                <a:endParaRPr lang="sv-SE" sz="1200" dirty="0">
                  <a:ea typeface="Calibri"/>
                  <a:cs typeface="Times New Roman"/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336398" y="2827280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ADD/SUB logic</a:t>
                </a:r>
              </a:p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Bit P, G</a:t>
                </a:r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3336398" y="3285293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tlCol="0" anchor="ctr"/>
              <a:lstStyle/>
              <a:p>
                <a:r>
                  <a:rPr lang="sv-SE" sz="1200" dirty="0">
                    <a:solidFill>
                      <a:schemeClr val="tx1"/>
                    </a:solidFill>
                  </a:rPr>
                  <a:t>P</a:t>
                </a:r>
                <a:r>
                  <a:rPr lang="sv-SE" sz="1200" baseline="-25000" dirty="0">
                    <a:solidFill>
                      <a:schemeClr val="tx1"/>
                    </a:solidFill>
                  </a:rPr>
                  <a:t>24:17</a:t>
                </a:r>
              </a:p>
            </p:txBody>
          </p:sp>
          <p:cxnSp>
            <p:nvCxnSpPr>
              <p:cNvPr id="47" name="Straight Connector 46"/>
              <p:cNvCxnSpPr/>
              <p:nvPr/>
            </p:nvCxnSpPr>
            <p:spPr>
              <a:xfrm flipH="1">
                <a:off x="3500888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flipH="1">
                <a:off x="4259773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0" name="Group 49"/>
              <p:cNvGrpSpPr/>
              <p:nvPr/>
            </p:nvGrpSpPr>
            <p:grpSpPr>
              <a:xfrm>
                <a:off x="2731114" y="3960013"/>
                <a:ext cx="5739593" cy="510732"/>
                <a:chOff x="2731114" y="3978517"/>
                <a:chExt cx="5739593" cy="908897"/>
              </a:xfrm>
            </p:grpSpPr>
            <p:cxnSp>
              <p:nvCxnSpPr>
                <p:cNvPr id="70" name="Straight Connector 69"/>
                <p:cNvCxnSpPr/>
                <p:nvPr/>
              </p:nvCxnSpPr>
              <p:spPr>
                <a:xfrm>
                  <a:off x="6555224" y="3980268"/>
                  <a:ext cx="0" cy="907146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/>
                <p:cNvCxnSpPr/>
                <p:nvPr/>
              </p:nvCxnSpPr>
              <p:spPr>
                <a:xfrm>
                  <a:off x="8470707" y="3978518"/>
                  <a:ext cx="0" cy="90714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/>
                <p:cNvCxnSpPr/>
                <p:nvPr/>
              </p:nvCxnSpPr>
              <p:spPr>
                <a:xfrm>
                  <a:off x="4639740" y="3978517"/>
                  <a:ext cx="0" cy="907146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/>
                <p:cNvCxnSpPr/>
                <p:nvPr/>
              </p:nvCxnSpPr>
              <p:spPr>
                <a:xfrm>
                  <a:off x="2731114" y="3978517"/>
                  <a:ext cx="0" cy="907148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1" name="Straight Connector 50"/>
              <p:cNvCxnSpPr/>
              <p:nvPr/>
            </p:nvCxnSpPr>
            <p:spPr>
              <a:xfrm>
                <a:off x="2038863" y="4558883"/>
                <a:ext cx="0" cy="438575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Freeform 51"/>
              <p:cNvSpPr/>
              <p:nvPr/>
            </p:nvSpPr>
            <p:spPr>
              <a:xfrm flipH="1">
                <a:off x="1415440" y="4151145"/>
                <a:ext cx="1244914" cy="627025"/>
              </a:xfrm>
              <a:custGeom>
                <a:avLst/>
                <a:gdLst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48577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50482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33350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22444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1665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502571 h 502571"/>
                  <a:gd name="connsiteX6" fmla="*/ 122444 w 990600"/>
                  <a:gd name="connsiteY6" fmla="*/ 495300 h 502571"/>
                  <a:gd name="connsiteX7" fmla="*/ 0 w 990600"/>
                  <a:gd name="connsiteY7" fmla="*/ 0 h 50257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22444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36985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495301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07"/>
                  <a:gd name="connsiteX1" fmla="*/ 419100 w 990600"/>
                  <a:gd name="connsiteY1" fmla="*/ 0 h 506207"/>
                  <a:gd name="connsiteX2" fmla="*/ 495300 w 990600"/>
                  <a:gd name="connsiteY2" fmla="*/ 247650 h 506207"/>
                  <a:gd name="connsiteX3" fmla="*/ 561975 w 990600"/>
                  <a:gd name="connsiteY3" fmla="*/ 0 h 506207"/>
                  <a:gd name="connsiteX4" fmla="*/ 990600 w 990600"/>
                  <a:gd name="connsiteY4" fmla="*/ 0 h 506207"/>
                  <a:gd name="connsiteX5" fmla="*/ 850854 w 990600"/>
                  <a:gd name="connsiteY5" fmla="*/ 506207 h 506207"/>
                  <a:gd name="connsiteX6" fmla="*/ 140620 w 990600"/>
                  <a:gd name="connsiteY6" fmla="*/ 502571 h 506207"/>
                  <a:gd name="connsiteX7" fmla="*/ 0 w 990600"/>
                  <a:gd name="connsiteY7" fmla="*/ 0 h 506207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47219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8125 w 990600"/>
                  <a:gd name="connsiteY5" fmla="*/ 498910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34"/>
                  <a:gd name="connsiteX1" fmla="*/ 419100 w 990600"/>
                  <a:gd name="connsiteY1" fmla="*/ 0 h 506234"/>
                  <a:gd name="connsiteX2" fmla="*/ 495300 w 990600"/>
                  <a:gd name="connsiteY2" fmla="*/ 247650 h 506234"/>
                  <a:gd name="connsiteX3" fmla="*/ 561975 w 990600"/>
                  <a:gd name="connsiteY3" fmla="*/ 0 h 506234"/>
                  <a:gd name="connsiteX4" fmla="*/ 990600 w 990600"/>
                  <a:gd name="connsiteY4" fmla="*/ 0 h 506234"/>
                  <a:gd name="connsiteX5" fmla="*/ 850855 w 990600"/>
                  <a:gd name="connsiteY5" fmla="*/ 506234 h 506234"/>
                  <a:gd name="connsiteX6" fmla="*/ 140620 w 990600"/>
                  <a:gd name="connsiteY6" fmla="*/ 502571 h 506234"/>
                  <a:gd name="connsiteX7" fmla="*/ 0 w 990600"/>
                  <a:gd name="connsiteY7" fmla="*/ 0 h 506234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50855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0600" h="502572">
                    <a:moveTo>
                      <a:pt x="0" y="0"/>
                    </a:moveTo>
                    <a:lnTo>
                      <a:pt x="419100" y="0"/>
                    </a:lnTo>
                    <a:lnTo>
                      <a:pt x="495300" y="247650"/>
                    </a:lnTo>
                    <a:lnTo>
                      <a:pt x="561975" y="0"/>
                    </a:lnTo>
                    <a:lnTo>
                      <a:pt x="990600" y="0"/>
                    </a:lnTo>
                    <a:lnTo>
                      <a:pt x="850855" y="502572"/>
                    </a:lnTo>
                    <a:lnTo>
                      <a:pt x="140620" y="5025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Bef>
                    <a:spcPts val="1800"/>
                  </a:spcBef>
                  <a:spcAft>
                    <a:spcPts val="0"/>
                  </a:spcAft>
                </a:pPr>
                <a:r>
                  <a:rPr lang="sv-SE" sz="1200" dirty="0">
                    <a:solidFill>
                      <a:srgbClr val="0D0D0D"/>
                    </a:solidFill>
                    <a:effectLst/>
                    <a:ea typeface="Calibri"/>
                    <a:cs typeface="Times New Roman"/>
                  </a:rPr>
                  <a:t>+</a:t>
                </a:r>
                <a:endParaRPr lang="sv-SE" sz="1200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1415440" y="2827280"/>
                <a:ext cx="1244914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ADD/SUB logic</a:t>
                </a:r>
              </a:p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Bit P, G</a:t>
                </a:r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1415440" y="3285293"/>
                <a:ext cx="1244914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18000" rtlCol="0" anchor="ctr"/>
              <a:lstStyle/>
              <a:p>
                <a:r>
                  <a:rPr lang="sv-SE" sz="1200" dirty="0">
                    <a:solidFill>
                      <a:schemeClr val="tx1"/>
                    </a:solidFill>
                  </a:rPr>
                  <a:t>P</a:t>
                </a:r>
                <a:r>
                  <a:rPr lang="sv-SE" sz="1200" baseline="-25000" dirty="0">
                    <a:solidFill>
                      <a:schemeClr val="tx1"/>
                    </a:solidFill>
                  </a:rPr>
                  <a:t>32:25</a:t>
                </a:r>
              </a:p>
            </p:txBody>
          </p:sp>
          <p:cxnSp>
            <p:nvCxnSpPr>
              <p:cNvPr id="55" name="Straight Connector 54"/>
              <p:cNvCxnSpPr/>
              <p:nvPr/>
            </p:nvCxnSpPr>
            <p:spPr>
              <a:xfrm flipH="1">
                <a:off x="1576251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flipH="1">
                <a:off x="2328278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TextBox 56"/>
              <p:cNvSpPr txBox="1"/>
              <p:nvPr/>
            </p:nvSpPr>
            <p:spPr>
              <a:xfrm>
                <a:off x="7142685" y="2338801"/>
                <a:ext cx="129715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a</a:t>
                </a:r>
                <a:r>
                  <a:rPr lang="sv-SE" sz="1600" baseline="-25000" dirty="0">
                    <a:latin typeface="+mn-lt"/>
                  </a:rPr>
                  <a:t>8:1</a:t>
                </a:r>
                <a:r>
                  <a:rPr lang="sv-SE" sz="1600" dirty="0">
                    <a:latin typeface="+mn-lt"/>
                  </a:rPr>
                  <a:t>            b</a:t>
                </a:r>
                <a:r>
                  <a:rPr lang="sv-SE" sz="1600" baseline="-25000" dirty="0">
                    <a:latin typeface="+mn-lt"/>
                  </a:rPr>
                  <a:t>8:1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215839" y="2338801"/>
                <a:ext cx="129554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a</a:t>
                </a:r>
                <a:r>
                  <a:rPr lang="sv-SE" sz="1600" baseline="-25000" dirty="0">
                    <a:latin typeface="+mn-lt"/>
                  </a:rPr>
                  <a:t>16:9</a:t>
                </a:r>
                <a:r>
                  <a:rPr lang="sv-SE" sz="1600" dirty="0">
                    <a:latin typeface="+mn-lt"/>
                  </a:rPr>
                  <a:t>         b</a:t>
                </a:r>
                <a:r>
                  <a:rPr lang="sv-SE" sz="1600" baseline="-25000" dirty="0">
                    <a:latin typeface="+mn-lt"/>
                  </a:rPr>
                  <a:t>16:9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3293058" y="2338801"/>
                <a:ext cx="13548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a</a:t>
                </a:r>
                <a:r>
                  <a:rPr lang="sv-SE" sz="1600" baseline="-25000" dirty="0">
                    <a:latin typeface="+mn-lt"/>
                  </a:rPr>
                  <a:t>24:17  </a:t>
                </a:r>
                <a:r>
                  <a:rPr lang="sv-SE" sz="1600" dirty="0">
                    <a:latin typeface="+mn-lt"/>
                  </a:rPr>
                  <a:t>      b</a:t>
                </a:r>
                <a:r>
                  <a:rPr lang="sv-SE" sz="1600" baseline="-25000" dirty="0">
                    <a:latin typeface="+mn-lt"/>
                  </a:rPr>
                  <a:t>24:17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1321194" y="2338801"/>
                <a:ext cx="143340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a</a:t>
                </a:r>
                <a:r>
                  <a:rPr lang="sv-SE" sz="1600" baseline="-25000" dirty="0">
                    <a:latin typeface="+mn-lt"/>
                  </a:rPr>
                  <a:t>32:25</a:t>
                </a:r>
                <a:r>
                  <a:rPr lang="sv-SE" sz="1600" dirty="0">
                    <a:latin typeface="+mn-lt"/>
                  </a:rPr>
                  <a:t>         b</a:t>
                </a:r>
                <a:r>
                  <a:rPr lang="sv-SE" sz="1600" baseline="-25000" dirty="0">
                    <a:latin typeface="+mn-lt"/>
                  </a:rPr>
                  <a:t>32:25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7424402" y="4914444"/>
                <a:ext cx="72487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Sum</a:t>
                </a:r>
                <a:r>
                  <a:rPr lang="sv-SE" sz="1600" baseline="-25000" dirty="0">
                    <a:latin typeface="+mn-lt"/>
                  </a:rPr>
                  <a:t>8:1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5478619" y="4914444"/>
                <a:ext cx="79380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Sum</a:t>
                </a:r>
                <a:r>
                  <a:rPr lang="sv-SE" sz="1600" baseline="-25000" dirty="0">
                    <a:latin typeface="+mn-lt"/>
                  </a:rPr>
                  <a:t>16:9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3527487" y="4914444"/>
                <a:ext cx="86273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Sum</a:t>
                </a:r>
                <a:r>
                  <a:rPr lang="sv-SE" sz="1600" baseline="-25000" dirty="0">
                    <a:latin typeface="+mn-lt"/>
                  </a:rPr>
                  <a:t>24:17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1606529" y="4914444"/>
                <a:ext cx="86273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Sum</a:t>
                </a:r>
                <a:r>
                  <a:rPr lang="sv-SE" sz="1600" baseline="-25000" dirty="0">
                    <a:latin typeface="+mn-lt"/>
                  </a:rPr>
                  <a:t>32:25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65" name="Trapezoid 64"/>
              <p:cNvSpPr/>
              <p:nvPr/>
            </p:nvSpPr>
            <p:spPr>
              <a:xfrm rot="16200000">
                <a:off x="697868" y="4021905"/>
                <a:ext cx="905868" cy="379356"/>
              </a:xfrm>
              <a:prstGeom prst="trapezoid">
                <a:avLst>
                  <a:gd name="adj" fmla="val 34038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tIns="216000" rtlCol="0" anchor="ctr" anchorCtr="1"/>
              <a:lstStyle/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1</a:t>
                </a:r>
              </a:p>
              <a:p>
                <a:pPr algn="ctr"/>
                <a:endParaRPr lang="sv-SE" sz="14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66" name="Trapezoid 65"/>
              <p:cNvSpPr/>
              <p:nvPr/>
            </p:nvSpPr>
            <p:spPr>
              <a:xfrm rot="16200000">
                <a:off x="2606495" y="4021905"/>
                <a:ext cx="905868" cy="379356"/>
              </a:xfrm>
              <a:prstGeom prst="trapezoid">
                <a:avLst>
                  <a:gd name="adj" fmla="val 34038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tIns="216000" rtlCol="0" anchor="ctr" anchorCtr="1"/>
              <a:lstStyle/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1</a:t>
                </a:r>
              </a:p>
              <a:p>
                <a:pPr algn="ctr"/>
                <a:endParaRPr lang="sv-SE" sz="14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cxnSp>
            <p:nvCxnSpPr>
              <p:cNvPr id="67" name="Straight Connector 66"/>
              <p:cNvCxnSpPr/>
              <p:nvPr/>
            </p:nvCxnSpPr>
            <p:spPr>
              <a:xfrm flipH="1">
                <a:off x="6554723" y="4211582"/>
                <a:ext cx="452247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8" name="Trapezoid 67"/>
              <p:cNvSpPr/>
              <p:nvPr/>
            </p:nvSpPr>
            <p:spPr>
              <a:xfrm rot="16200000">
                <a:off x="6430604" y="4021905"/>
                <a:ext cx="905868" cy="379356"/>
              </a:xfrm>
              <a:prstGeom prst="trapezoid">
                <a:avLst>
                  <a:gd name="adj" fmla="val 34038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tIns="216000" rtlCol="0" anchor="ctr" anchorCtr="1"/>
              <a:lstStyle/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1</a:t>
                </a:r>
              </a:p>
              <a:p>
                <a:pPr algn="ctr"/>
                <a:endParaRPr lang="sv-SE" sz="14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69" name="Trapezoid 68"/>
              <p:cNvSpPr/>
              <p:nvPr/>
            </p:nvSpPr>
            <p:spPr>
              <a:xfrm rot="16200000">
                <a:off x="4515121" y="4021906"/>
                <a:ext cx="905868" cy="379356"/>
              </a:xfrm>
              <a:prstGeom prst="trapezoid">
                <a:avLst>
                  <a:gd name="adj" fmla="val 34038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tIns="216000" rtlCol="0" anchor="ctr" anchorCtr="1"/>
              <a:lstStyle/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1</a:t>
                </a:r>
              </a:p>
              <a:p>
                <a:pPr algn="ctr"/>
                <a:endParaRPr lang="sv-SE" sz="14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cxnSp>
            <p:nvCxnSpPr>
              <p:cNvPr id="49" name="Straight Connector 48"/>
              <p:cNvCxnSpPr>
                <a:cxnSpLocks/>
              </p:cNvCxnSpPr>
              <p:nvPr/>
            </p:nvCxnSpPr>
            <p:spPr>
              <a:xfrm flipH="1">
                <a:off x="1605454" y="4466182"/>
                <a:ext cx="1125160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9" name="Straight Connector 88"/>
            <p:cNvCxnSpPr/>
            <p:nvPr/>
          </p:nvCxnSpPr>
          <p:spPr>
            <a:xfrm flipH="1">
              <a:off x="8379653" y="3222685"/>
              <a:ext cx="468000" cy="0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/>
            <p:cNvSpPr txBox="1"/>
            <p:nvPr/>
          </p:nvSpPr>
          <p:spPr>
            <a:xfrm>
              <a:off x="8847653" y="3053408"/>
              <a:ext cx="39466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i="1" dirty="0">
                  <a:latin typeface="+mn-lt"/>
                </a:rPr>
                <a:t>t</a:t>
              </a:r>
              <a:r>
                <a:rPr lang="sv-SE" sz="1600" i="1" baseline="-25000" dirty="0">
                  <a:latin typeface="+mn-lt"/>
                </a:rPr>
                <a:t>pg</a:t>
              </a:r>
              <a:endParaRPr lang="sv-SE" sz="1600" i="1" dirty="0">
                <a:latin typeface="+mn-lt"/>
              </a:endParaRPr>
            </a:p>
          </p:txBody>
        </p:sp>
        <p:graphicFrame>
          <p:nvGraphicFramePr>
            <p:cNvPr id="97" name="Object 9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17312660"/>
                </p:ext>
              </p:extLst>
            </p:nvPr>
          </p:nvGraphicFramePr>
          <p:xfrm>
            <a:off x="2109175" y="5345728"/>
            <a:ext cx="552167" cy="2294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701" name="Equation" r:id="rId9" imgW="609480" imgH="253800" progId="Equation.DSMT4">
                    <p:embed/>
                  </p:oleObj>
                </mc:Choice>
                <mc:Fallback>
                  <p:oleObj name="Equation" r:id="rId9" imgW="609480" imgH="253800" progId="Equation.DSMT4">
                    <p:embed/>
                    <p:pic>
                      <p:nvPicPr>
                        <p:cNvPr id="97" name="Object 9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09175" y="5345728"/>
                          <a:ext cx="552167" cy="2294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98" name="Straight Connector 97"/>
            <p:cNvCxnSpPr/>
            <p:nvPr/>
          </p:nvCxnSpPr>
          <p:spPr>
            <a:xfrm flipV="1">
              <a:off x="8428739" y="4458084"/>
              <a:ext cx="0" cy="936000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flipH="1">
              <a:off x="7394887" y="5324949"/>
              <a:ext cx="1044000" cy="0"/>
            </a:xfrm>
            <a:prstGeom prst="line">
              <a:avLst/>
            </a:prstGeom>
            <a:ln w="9525">
              <a:solidFill>
                <a:srgbClr val="0070C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00" name="Object 9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99717388"/>
                </p:ext>
              </p:extLst>
            </p:nvPr>
          </p:nvGraphicFramePr>
          <p:xfrm>
            <a:off x="7733189" y="5345728"/>
            <a:ext cx="604799" cy="25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702" name="Equation" r:id="rId11" imgW="609336" imgH="253890" progId="Equation.DSMT4">
                    <p:embed/>
                  </p:oleObj>
                </mc:Choice>
                <mc:Fallback>
                  <p:oleObj name="Equation" r:id="rId11" imgW="609336" imgH="253890" progId="Equation.DSMT4">
                    <p:embed/>
                    <p:pic>
                      <p:nvPicPr>
                        <p:cNvPr id="100" name="Object 9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33189" y="5345728"/>
                          <a:ext cx="604799" cy="25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01" name="Straight Connector 100"/>
            <p:cNvCxnSpPr/>
            <p:nvPr/>
          </p:nvCxnSpPr>
          <p:spPr>
            <a:xfrm flipV="1">
              <a:off x="1828724" y="4464706"/>
              <a:ext cx="0" cy="936000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6" name="Group 105"/>
            <p:cNvGrpSpPr/>
            <p:nvPr/>
          </p:nvGrpSpPr>
          <p:grpSpPr>
            <a:xfrm>
              <a:off x="6841249" y="4218791"/>
              <a:ext cx="553638" cy="1358347"/>
              <a:chOff x="6460234" y="4515897"/>
              <a:chExt cx="553638" cy="1358347"/>
            </a:xfrm>
          </p:grpSpPr>
          <p:cxnSp>
            <p:nvCxnSpPr>
              <p:cNvPr id="88" name="Straight Connector 87"/>
              <p:cNvCxnSpPr/>
              <p:nvPr/>
            </p:nvCxnSpPr>
            <p:spPr>
              <a:xfrm flipV="1">
                <a:off x="7013872" y="4750379"/>
                <a:ext cx="0" cy="936000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 flipV="1">
                <a:off x="6460234" y="4515897"/>
                <a:ext cx="0" cy="1170482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 flipH="1">
                <a:off x="6460234" y="5622244"/>
                <a:ext cx="540000" cy="0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105" name="Object 104"/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6610739" y="5622244"/>
              <a:ext cx="265569" cy="2520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4703" name="Equation" r:id="rId12" imgW="241200" imgH="228600" progId="Equation.DSMT4">
                      <p:embed/>
                    </p:oleObj>
                  </mc:Choice>
                  <mc:Fallback>
                    <p:oleObj name="Equation" r:id="rId12" imgW="241200" imgH="228600" progId="Equation.DSMT4">
                      <p:embed/>
                      <p:pic>
                        <p:nvPicPr>
                          <p:cNvPr id="105" name="Object 10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610739" y="5622244"/>
                            <a:ext cx="265569" cy="2520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07" name="Group 106"/>
            <p:cNvGrpSpPr/>
            <p:nvPr/>
          </p:nvGrpSpPr>
          <p:grpSpPr>
            <a:xfrm>
              <a:off x="4944548" y="4209832"/>
              <a:ext cx="553638" cy="1358347"/>
              <a:chOff x="6460234" y="4515897"/>
              <a:chExt cx="553638" cy="1358347"/>
            </a:xfrm>
          </p:grpSpPr>
          <p:cxnSp>
            <p:nvCxnSpPr>
              <p:cNvPr id="108" name="Straight Connector 107"/>
              <p:cNvCxnSpPr/>
              <p:nvPr/>
            </p:nvCxnSpPr>
            <p:spPr>
              <a:xfrm flipV="1">
                <a:off x="7013872" y="4750379"/>
                <a:ext cx="0" cy="936000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 flipV="1">
                <a:off x="6460234" y="4515897"/>
                <a:ext cx="0" cy="1170482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 flipH="1">
                <a:off x="6460234" y="5622244"/>
                <a:ext cx="540000" cy="0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111" name="Object 110"/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6610739" y="5622244"/>
              <a:ext cx="265569" cy="2520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4704" name="Equation" r:id="rId14" imgW="241200" imgH="228600" progId="Equation.DSMT4">
                      <p:embed/>
                    </p:oleObj>
                  </mc:Choice>
                  <mc:Fallback>
                    <p:oleObj name="Equation" r:id="rId14" imgW="241200" imgH="228600" progId="Equation.DSMT4">
                      <p:embed/>
                      <p:pic>
                        <p:nvPicPr>
                          <p:cNvPr id="111" name="Object 11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5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610739" y="5622244"/>
                            <a:ext cx="265569" cy="2520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12" name="Group 111"/>
            <p:cNvGrpSpPr/>
            <p:nvPr/>
          </p:nvGrpSpPr>
          <p:grpSpPr>
            <a:xfrm>
              <a:off x="3018334" y="4450688"/>
              <a:ext cx="540000" cy="1123865"/>
              <a:chOff x="6460234" y="4750379"/>
              <a:chExt cx="540000" cy="1123865"/>
            </a:xfrm>
          </p:grpSpPr>
          <p:cxnSp>
            <p:nvCxnSpPr>
              <p:cNvPr id="113" name="Straight Connector 112"/>
              <p:cNvCxnSpPr/>
              <p:nvPr/>
            </p:nvCxnSpPr>
            <p:spPr>
              <a:xfrm flipV="1">
                <a:off x="6996938" y="4750379"/>
                <a:ext cx="0" cy="936000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 flipH="1">
                <a:off x="6460234" y="5622244"/>
                <a:ext cx="540000" cy="0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116" name="Object 115"/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6610739" y="5622244"/>
              <a:ext cx="265569" cy="2520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4705" name="Equation" r:id="rId16" imgW="241200" imgH="228600" progId="Equation.DSMT4">
                      <p:embed/>
                    </p:oleObj>
                  </mc:Choice>
                  <mc:Fallback>
                    <p:oleObj name="Equation" r:id="rId16" imgW="241200" imgH="228600" progId="Equation.DSMT4">
                      <p:embed/>
                      <p:pic>
                        <p:nvPicPr>
                          <p:cNvPr id="116" name="Object 11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5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610739" y="5622244"/>
                            <a:ext cx="265569" cy="2520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cxnSp>
          <p:nvCxnSpPr>
            <p:cNvPr id="120" name="Straight Connector 113">
              <a:extLst>
                <a:ext uri="{FF2B5EF4-FFF2-40B4-BE49-F238E27FC236}">
                  <a16:creationId xmlns:a16="http://schemas.microsoft.com/office/drawing/2014/main" id="{05CEA278-DE43-4C18-87B6-7051563751CA}"/>
                </a:ext>
              </a:extLst>
            </p:cNvPr>
            <p:cNvCxnSpPr/>
            <p:nvPr/>
          </p:nvCxnSpPr>
          <p:spPr>
            <a:xfrm flipV="1">
              <a:off x="3018334" y="4216206"/>
              <a:ext cx="0" cy="1170482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70">
              <a:extLst>
                <a:ext uri="{FF2B5EF4-FFF2-40B4-BE49-F238E27FC236}">
                  <a16:creationId xmlns:a16="http://schemas.microsoft.com/office/drawing/2014/main" id="{796EBAB4-F6BB-4F7B-9BC5-46CF3BC58AB7}"/>
                </a:ext>
              </a:extLst>
            </p:cNvPr>
            <p:cNvCxnSpPr/>
            <p:nvPr/>
          </p:nvCxnSpPr>
          <p:spPr>
            <a:xfrm>
              <a:off x="6775934" y="3969584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70">
              <a:extLst>
                <a:ext uri="{FF2B5EF4-FFF2-40B4-BE49-F238E27FC236}">
                  <a16:creationId xmlns:a16="http://schemas.microsoft.com/office/drawing/2014/main" id="{28EB35F9-8454-4956-B9E8-E23A7A16EC48}"/>
                </a:ext>
              </a:extLst>
            </p:cNvPr>
            <p:cNvCxnSpPr/>
            <p:nvPr/>
          </p:nvCxnSpPr>
          <p:spPr>
            <a:xfrm>
              <a:off x="4872247" y="3969584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70">
              <a:extLst>
                <a:ext uri="{FF2B5EF4-FFF2-40B4-BE49-F238E27FC236}">
                  <a16:creationId xmlns:a16="http://schemas.microsoft.com/office/drawing/2014/main" id="{A443D6AB-7C90-4B55-B706-E1198700C107}"/>
                </a:ext>
              </a:extLst>
            </p:cNvPr>
            <p:cNvCxnSpPr/>
            <p:nvPr/>
          </p:nvCxnSpPr>
          <p:spPr>
            <a:xfrm>
              <a:off x="2953884" y="4227799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9" name="Straight Connector 95">
            <a:extLst>
              <a:ext uri="{FF2B5EF4-FFF2-40B4-BE49-F238E27FC236}">
                <a16:creationId xmlns:a16="http://schemas.microsoft.com/office/drawing/2014/main" id="{14097554-14FE-4F2C-8440-D1272CCCAC3F}"/>
              </a:ext>
            </a:extLst>
          </p:cNvPr>
          <p:cNvCxnSpPr>
            <a:cxnSpLocks/>
          </p:cNvCxnSpPr>
          <p:nvPr/>
        </p:nvCxnSpPr>
        <p:spPr>
          <a:xfrm flipH="1">
            <a:off x="1828724" y="5322553"/>
            <a:ext cx="1187386" cy="0"/>
          </a:xfrm>
          <a:prstGeom prst="line">
            <a:avLst/>
          </a:prstGeom>
          <a:ln w="9525">
            <a:solidFill>
              <a:srgbClr val="0070C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24682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Grupp 125">
            <a:extLst>
              <a:ext uri="{FF2B5EF4-FFF2-40B4-BE49-F238E27FC236}">
                <a16:creationId xmlns:a16="http://schemas.microsoft.com/office/drawing/2014/main" id="{0C24D378-6B72-4C4D-A469-5EFCE1B77652}"/>
              </a:ext>
            </a:extLst>
          </p:cNvPr>
          <p:cNvGrpSpPr/>
          <p:nvPr/>
        </p:nvGrpSpPr>
        <p:grpSpPr>
          <a:xfrm>
            <a:off x="1103546" y="2698274"/>
            <a:ext cx="7771746" cy="2212087"/>
            <a:chOff x="1103546" y="2698274"/>
            <a:chExt cx="7771746" cy="2212087"/>
          </a:xfrm>
        </p:grpSpPr>
        <p:sp>
          <p:nvSpPr>
            <p:cNvPr id="127" name="Rektangel 126">
              <a:extLst>
                <a:ext uri="{FF2B5EF4-FFF2-40B4-BE49-F238E27FC236}">
                  <a16:creationId xmlns:a16="http://schemas.microsoft.com/office/drawing/2014/main" id="{6E38FD8D-CADE-416E-B2C3-B49162DBBB3F}"/>
                </a:ext>
              </a:extLst>
            </p:cNvPr>
            <p:cNvSpPr/>
            <p:nvPr/>
          </p:nvSpPr>
          <p:spPr>
            <a:xfrm>
              <a:off x="1103546" y="2698274"/>
              <a:ext cx="1917342" cy="22120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28" name="Rektangel 127">
              <a:extLst>
                <a:ext uri="{FF2B5EF4-FFF2-40B4-BE49-F238E27FC236}">
                  <a16:creationId xmlns:a16="http://schemas.microsoft.com/office/drawing/2014/main" id="{D56779ED-911C-4316-BC78-83CA9AE30AB2}"/>
                </a:ext>
              </a:extLst>
            </p:cNvPr>
            <p:cNvSpPr/>
            <p:nvPr/>
          </p:nvSpPr>
          <p:spPr>
            <a:xfrm>
              <a:off x="3016110" y="2698274"/>
              <a:ext cx="1917342" cy="22120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29" name="Rektangel 128">
              <a:extLst>
                <a:ext uri="{FF2B5EF4-FFF2-40B4-BE49-F238E27FC236}">
                  <a16:creationId xmlns:a16="http://schemas.microsoft.com/office/drawing/2014/main" id="{5FFAAB2E-777E-4A46-B91B-2FF16E3EF45B}"/>
                </a:ext>
              </a:extLst>
            </p:cNvPr>
            <p:cNvSpPr/>
            <p:nvPr/>
          </p:nvSpPr>
          <p:spPr>
            <a:xfrm>
              <a:off x="4932219" y="2698274"/>
              <a:ext cx="1917342" cy="22120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30" name="Rektangel 129">
              <a:extLst>
                <a:ext uri="{FF2B5EF4-FFF2-40B4-BE49-F238E27FC236}">
                  <a16:creationId xmlns:a16="http://schemas.microsoft.com/office/drawing/2014/main" id="{DF4E10CC-63E8-48D3-B46D-80EA62A0DED5}"/>
                </a:ext>
              </a:extLst>
            </p:cNvPr>
            <p:cNvSpPr/>
            <p:nvPr/>
          </p:nvSpPr>
          <p:spPr>
            <a:xfrm>
              <a:off x="6853384" y="2698274"/>
              <a:ext cx="2021908" cy="22120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18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v-SE" dirty="0"/>
              <a:t>32-bit carry skip adder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413926"/>
            <a:ext cx="8229600" cy="93889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400" dirty="0"/>
              <a:t>Identify worst-case propagation delay for 32-bit adder!</a:t>
            </a:r>
          </a:p>
          <a:p>
            <a:r>
              <a:rPr lang="sv-SE" sz="2400" dirty="0" err="1"/>
              <a:t>How</a:t>
            </a:r>
            <a:r>
              <a:rPr lang="sv-SE" sz="2400" dirty="0"/>
              <a:t> to </a:t>
            </a:r>
            <a:r>
              <a:rPr lang="sv-SE" sz="2400" dirty="0" err="1"/>
              <a:t>optimize</a:t>
            </a:r>
            <a:r>
              <a:rPr lang="sv-SE" sz="2400" dirty="0"/>
              <a:t> a 32-bit adder built with </a:t>
            </a:r>
            <a:r>
              <a:rPr lang="sv-SE" sz="2400" i="1" dirty="0"/>
              <a:t>k n</a:t>
            </a:r>
            <a:r>
              <a:rPr lang="sv-SE" sz="2400" dirty="0"/>
              <a:t>-bit blocks?</a:t>
            </a:r>
          </a:p>
        </p:txBody>
      </p:sp>
      <p:grpSp>
        <p:nvGrpSpPr>
          <p:cNvPr id="91" name="Grupp 90">
            <a:extLst>
              <a:ext uri="{FF2B5EF4-FFF2-40B4-BE49-F238E27FC236}">
                <a16:creationId xmlns:a16="http://schemas.microsoft.com/office/drawing/2014/main" id="{273AB287-759C-418A-A0CE-D86C51299603}"/>
              </a:ext>
            </a:extLst>
          </p:cNvPr>
          <p:cNvGrpSpPr/>
          <p:nvPr/>
        </p:nvGrpSpPr>
        <p:grpSpPr>
          <a:xfrm>
            <a:off x="655270" y="2337168"/>
            <a:ext cx="8595461" cy="3260560"/>
            <a:chOff x="655270" y="2337168"/>
            <a:chExt cx="8595461" cy="3260560"/>
          </a:xfrm>
        </p:grpSpPr>
        <p:grpSp>
          <p:nvGrpSpPr>
            <p:cNvPr id="8" name="Group 7"/>
            <p:cNvGrpSpPr/>
            <p:nvPr/>
          </p:nvGrpSpPr>
          <p:grpSpPr>
            <a:xfrm>
              <a:off x="655270" y="2337168"/>
              <a:ext cx="8595461" cy="2914197"/>
              <a:chOff x="432000" y="2338801"/>
              <a:chExt cx="8595461" cy="2914197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1647491" y="2702355"/>
                <a:ext cx="6508877" cy="1653077"/>
                <a:chOff x="1647491" y="3062349"/>
                <a:chExt cx="6508877" cy="1356535"/>
              </a:xfrm>
            </p:grpSpPr>
            <p:cxnSp>
              <p:nvCxnSpPr>
                <p:cNvPr id="78" name="Straight Connector 77"/>
                <p:cNvCxnSpPr/>
                <p:nvPr/>
              </p:nvCxnSpPr>
              <p:spPr>
                <a:xfrm>
                  <a:off x="7401614" y="3062349"/>
                  <a:ext cx="0" cy="1356535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/>
                <p:nvPr/>
              </p:nvCxnSpPr>
              <p:spPr>
                <a:xfrm>
                  <a:off x="8156368" y="3062349"/>
                  <a:ext cx="0" cy="1356535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/>
                <p:cNvCxnSpPr/>
                <p:nvPr/>
              </p:nvCxnSpPr>
              <p:spPr>
                <a:xfrm>
                  <a:off x="5489480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/>
                <p:cNvCxnSpPr/>
                <p:nvPr/>
              </p:nvCxnSpPr>
              <p:spPr>
                <a:xfrm>
                  <a:off x="6244234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/>
                <p:cNvCxnSpPr/>
                <p:nvPr/>
              </p:nvCxnSpPr>
              <p:spPr>
                <a:xfrm>
                  <a:off x="3575630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/>
                <p:cNvCxnSpPr/>
                <p:nvPr/>
              </p:nvCxnSpPr>
              <p:spPr>
                <a:xfrm>
                  <a:off x="4330384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/>
                <p:cNvCxnSpPr/>
                <p:nvPr/>
              </p:nvCxnSpPr>
              <p:spPr>
                <a:xfrm>
                  <a:off x="1647491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/>
                <p:cNvCxnSpPr/>
                <p:nvPr/>
              </p:nvCxnSpPr>
              <p:spPr>
                <a:xfrm>
                  <a:off x="2402244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" name="Straight Connector 9"/>
              <p:cNvCxnSpPr>
                <a:endCxn id="20" idx="2"/>
              </p:cNvCxnSpPr>
              <p:nvPr/>
            </p:nvCxnSpPr>
            <p:spPr>
              <a:xfrm flipH="1">
                <a:off x="7786841" y="4459312"/>
                <a:ext cx="939727" cy="80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 flipH="1">
                <a:off x="1136865" y="3478399"/>
                <a:ext cx="4104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flipH="1">
                <a:off x="821987" y="4211582"/>
                <a:ext cx="45224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flipH="1">
                <a:off x="3045492" y="3473823"/>
                <a:ext cx="4104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flipH="1">
                <a:off x="2730614" y="4211582"/>
                <a:ext cx="452247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flipH="1">
                <a:off x="4954118" y="3469247"/>
                <a:ext cx="4104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flipH="1">
                <a:off x="5992096" y="4470745"/>
                <a:ext cx="56262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/>
              <p:cNvSpPr txBox="1"/>
              <p:nvPr/>
            </p:nvSpPr>
            <p:spPr>
              <a:xfrm>
                <a:off x="432000" y="4094150"/>
                <a:ext cx="4602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c</a:t>
                </a:r>
                <a:r>
                  <a:rPr lang="sv-SE" sz="1600" baseline="-25000" dirty="0">
                    <a:latin typeface="+mn-lt"/>
                  </a:rPr>
                  <a:t>out</a:t>
                </a:r>
                <a:endParaRPr lang="sv-SE" sz="1600" dirty="0">
                  <a:latin typeface="+mn-lt"/>
                </a:endParaRPr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 flipH="1">
                <a:off x="6876459" y="3464671"/>
                <a:ext cx="4104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7786129" y="4558883"/>
                <a:ext cx="0" cy="43857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Freeform 19"/>
              <p:cNvSpPr/>
              <p:nvPr/>
            </p:nvSpPr>
            <p:spPr>
              <a:xfrm flipH="1">
                <a:off x="7164384" y="4151145"/>
                <a:ext cx="1244915" cy="627025"/>
              </a:xfrm>
              <a:custGeom>
                <a:avLst/>
                <a:gdLst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48577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50482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33350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22444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1665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502571 h 502571"/>
                  <a:gd name="connsiteX6" fmla="*/ 122444 w 990600"/>
                  <a:gd name="connsiteY6" fmla="*/ 495300 h 502571"/>
                  <a:gd name="connsiteX7" fmla="*/ 0 w 990600"/>
                  <a:gd name="connsiteY7" fmla="*/ 0 h 50257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22444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36985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495301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07"/>
                  <a:gd name="connsiteX1" fmla="*/ 419100 w 990600"/>
                  <a:gd name="connsiteY1" fmla="*/ 0 h 506207"/>
                  <a:gd name="connsiteX2" fmla="*/ 495300 w 990600"/>
                  <a:gd name="connsiteY2" fmla="*/ 247650 h 506207"/>
                  <a:gd name="connsiteX3" fmla="*/ 561975 w 990600"/>
                  <a:gd name="connsiteY3" fmla="*/ 0 h 506207"/>
                  <a:gd name="connsiteX4" fmla="*/ 990600 w 990600"/>
                  <a:gd name="connsiteY4" fmla="*/ 0 h 506207"/>
                  <a:gd name="connsiteX5" fmla="*/ 850854 w 990600"/>
                  <a:gd name="connsiteY5" fmla="*/ 506207 h 506207"/>
                  <a:gd name="connsiteX6" fmla="*/ 140620 w 990600"/>
                  <a:gd name="connsiteY6" fmla="*/ 502571 h 506207"/>
                  <a:gd name="connsiteX7" fmla="*/ 0 w 990600"/>
                  <a:gd name="connsiteY7" fmla="*/ 0 h 506207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47219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8125 w 990600"/>
                  <a:gd name="connsiteY5" fmla="*/ 498910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34"/>
                  <a:gd name="connsiteX1" fmla="*/ 419100 w 990600"/>
                  <a:gd name="connsiteY1" fmla="*/ 0 h 506234"/>
                  <a:gd name="connsiteX2" fmla="*/ 495300 w 990600"/>
                  <a:gd name="connsiteY2" fmla="*/ 247650 h 506234"/>
                  <a:gd name="connsiteX3" fmla="*/ 561975 w 990600"/>
                  <a:gd name="connsiteY3" fmla="*/ 0 h 506234"/>
                  <a:gd name="connsiteX4" fmla="*/ 990600 w 990600"/>
                  <a:gd name="connsiteY4" fmla="*/ 0 h 506234"/>
                  <a:gd name="connsiteX5" fmla="*/ 850855 w 990600"/>
                  <a:gd name="connsiteY5" fmla="*/ 506234 h 506234"/>
                  <a:gd name="connsiteX6" fmla="*/ 140620 w 990600"/>
                  <a:gd name="connsiteY6" fmla="*/ 502571 h 506234"/>
                  <a:gd name="connsiteX7" fmla="*/ 0 w 990600"/>
                  <a:gd name="connsiteY7" fmla="*/ 0 h 506234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50855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0600" h="502572">
                    <a:moveTo>
                      <a:pt x="0" y="0"/>
                    </a:moveTo>
                    <a:lnTo>
                      <a:pt x="419100" y="0"/>
                    </a:lnTo>
                    <a:lnTo>
                      <a:pt x="495300" y="247650"/>
                    </a:lnTo>
                    <a:lnTo>
                      <a:pt x="561975" y="0"/>
                    </a:lnTo>
                    <a:lnTo>
                      <a:pt x="990600" y="0"/>
                    </a:lnTo>
                    <a:lnTo>
                      <a:pt x="850855" y="502572"/>
                    </a:lnTo>
                    <a:lnTo>
                      <a:pt x="140620" y="5025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Bef>
                    <a:spcPts val="1800"/>
                  </a:spcBef>
                  <a:spcAft>
                    <a:spcPts val="0"/>
                  </a:spcAft>
                </a:pPr>
                <a:r>
                  <a:rPr lang="sv-SE" sz="1200" dirty="0">
                    <a:solidFill>
                      <a:srgbClr val="0D0D0D"/>
                    </a:solidFill>
                    <a:ea typeface="Calibri"/>
                    <a:cs typeface="Times New Roman"/>
                  </a:rPr>
                  <a:t>+</a:t>
                </a:r>
                <a:endParaRPr lang="sv-SE" sz="1200" dirty="0">
                  <a:ea typeface="Calibri"/>
                  <a:cs typeface="Times New Roman"/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7164384" y="2827280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ADD/SUB logic</a:t>
                </a:r>
              </a:p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Bit P, G</a:t>
                </a: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7164384" y="3285293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tlCol="0" anchor="ctr"/>
              <a:lstStyle/>
              <a:p>
                <a:r>
                  <a:rPr lang="sv-SE" sz="1200" dirty="0">
                    <a:solidFill>
                      <a:schemeClr val="tx1"/>
                    </a:solidFill>
                  </a:rPr>
                  <a:t>P</a:t>
                </a:r>
                <a:r>
                  <a:rPr lang="sv-SE" sz="1200" baseline="-25000" dirty="0">
                    <a:solidFill>
                      <a:schemeClr val="tx1"/>
                    </a:solidFill>
                  </a:rPr>
                  <a:t>8:1</a:t>
                </a:r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 flipH="1">
                <a:off x="7325009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flipH="1">
                <a:off x="8077037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TextBox 24"/>
              <p:cNvSpPr txBox="1"/>
              <p:nvPr/>
            </p:nvSpPr>
            <p:spPr>
              <a:xfrm>
                <a:off x="8652037" y="4277498"/>
                <a:ext cx="37542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c</a:t>
                </a:r>
                <a:r>
                  <a:rPr lang="sv-SE" sz="1600" baseline="-25000" dirty="0">
                    <a:latin typeface="+mn-lt"/>
                  </a:rPr>
                  <a:t>in</a:t>
                </a:r>
                <a:endParaRPr lang="sv-SE" sz="1600" dirty="0">
                  <a:latin typeface="+mn-lt"/>
                </a:endParaRPr>
              </a:p>
            </p:txBody>
          </p:sp>
          <p:cxnSp>
            <p:nvCxnSpPr>
              <p:cNvPr id="26" name="Straight Connector 25"/>
              <p:cNvCxnSpPr/>
              <p:nvPr/>
            </p:nvCxnSpPr>
            <p:spPr>
              <a:xfrm flipH="1">
                <a:off x="4076612" y="4468464"/>
                <a:ext cx="56262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flipH="1">
                <a:off x="4639240" y="4211582"/>
                <a:ext cx="452247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flipH="1">
                <a:off x="1150158" y="3971217"/>
                <a:ext cx="158095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1262514" y="4201958"/>
                <a:ext cx="0" cy="5264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H="1">
                <a:off x="3058785" y="3971219"/>
                <a:ext cx="1580958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5400000">
                <a:off x="3171141" y="4197384"/>
                <a:ext cx="0" cy="5264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/>
              <p:cNvGrpSpPr/>
              <p:nvPr/>
            </p:nvGrpSpPr>
            <p:grpSpPr>
              <a:xfrm>
                <a:off x="1136865" y="3462616"/>
                <a:ext cx="5739593" cy="668823"/>
                <a:chOff x="1136865" y="3224292"/>
                <a:chExt cx="5739593" cy="907147"/>
              </a:xfrm>
            </p:grpSpPr>
            <p:cxnSp>
              <p:nvCxnSpPr>
                <p:cNvPr id="74" name="Straight Connector 73"/>
                <p:cNvCxnSpPr/>
                <p:nvPr/>
              </p:nvCxnSpPr>
              <p:spPr>
                <a:xfrm>
                  <a:off x="1136865" y="3224292"/>
                  <a:ext cx="0" cy="90714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/>
                <p:cNvCxnSpPr/>
                <p:nvPr/>
              </p:nvCxnSpPr>
              <p:spPr>
                <a:xfrm>
                  <a:off x="3045491" y="3224292"/>
                  <a:ext cx="0" cy="90714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/>
              </p:nvCxnSpPr>
              <p:spPr>
                <a:xfrm>
                  <a:off x="4954117" y="3224292"/>
                  <a:ext cx="0" cy="90714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>
                  <a:off x="6876458" y="3224292"/>
                  <a:ext cx="0" cy="90714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/>
              <p:cNvCxnSpPr/>
              <p:nvPr/>
            </p:nvCxnSpPr>
            <p:spPr>
              <a:xfrm flipH="1">
                <a:off x="6882894" y="3971219"/>
                <a:ext cx="1587815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>
                <a:cxnSpLocks/>
              </p:cNvCxnSpPr>
              <p:nvPr/>
            </p:nvCxnSpPr>
            <p:spPr>
              <a:xfrm flipH="1">
                <a:off x="7064533" y="4458310"/>
                <a:ext cx="1166344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H="1">
                <a:off x="4967411" y="3971219"/>
                <a:ext cx="1587312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5400000">
                <a:off x="5079766" y="4192805"/>
                <a:ext cx="0" cy="5264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5880852" y="4558883"/>
                <a:ext cx="0" cy="43857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Freeform 37"/>
              <p:cNvSpPr/>
              <p:nvPr/>
            </p:nvSpPr>
            <p:spPr>
              <a:xfrm flipH="1">
                <a:off x="5253065" y="4151145"/>
                <a:ext cx="1244915" cy="627025"/>
              </a:xfrm>
              <a:custGeom>
                <a:avLst/>
                <a:gdLst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48577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50482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33350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22444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1665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502571 h 502571"/>
                  <a:gd name="connsiteX6" fmla="*/ 122444 w 990600"/>
                  <a:gd name="connsiteY6" fmla="*/ 495300 h 502571"/>
                  <a:gd name="connsiteX7" fmla="*/ 0 w 990600"/>
                  <a:gd name="connsiteY7" fmla="*/ 0 h 50257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22444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36985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495301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07"/>
                  <a:gd name="connsiteX1" fmla="*/ 419100 w 990600"/>
                  <a:gd name="connsiteY1" fmla="*/ 0 h 506207"/>
                  <a:gd name="connsiteX2" fmla="*/ 495300 w 990600"/>
                  <a:gd name="connsiteY2" fmla="*/ 247650 h 506207"/>
                  <a:gd name="connsiteX3" fmla="*/ 561975 w 990600"/>
                  <a:gd name="connsiteY3" fmla="*/ 0 h 506207"/>
                  <a:gd name="connsiteX4" fmla="*/ 990600 w 990600"/>
                  <a:gd name="connsiteY4" fmla="*/ 0 h 506207"/>
                  <a:gd name="connsiteX5" fmla="*/ 850854 w 990600"/>
                  <a:gd name="connsiteY5" fmla="*/ 506207 h 506207"/>
                  <a:gd name="connsiteX6" fmla="*/ 140620 w 990600"/>
                  <a:gd name="connsiteY6" fmla="*/ 502571 h 506207"/>
                  <a:gd name="connsiteX7" fmla="*/ 0 w 990600"/>
                  <a:gd name="connsiteY7" fmla="*/ 0 h 506207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47219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8125 w 990600"/>
                  <a:gd name="connsiteY5" fmla="*/ 498910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34"/>
                  <a:gd name="connsiteX1" fmla="*/ 419100 w 990600"/>
                  <a:gd name="connsiteY1" fmla="*/ 0 h 506234"/>
                  <a:gd name="connsiteX2" fmla="*/ 495300 w 990600"/>
                  <a:gd name="connsiteY2" fmla="*/ 247650 h 506234"/>
                  <a:gd name="connsiteX3" fmla="*/ 561975 w 990600"/>
                  <a:gd name="connsiteY3" fmla="*/ 0 h 506234"/>
                  <a:gd name="connsiteX4" fmla="*/ 990600 w 990600"/>
                  <a:gd name="connsiteY4" fmla="*/ 0 h 506234"/>
                  <a:gd name="connsiteX5" fmla="*/ 850855 w 990600"/>
                  <a:gd name="connsiteY5" fmla="*/ 506234 h 506234"/>
                  <a:gd name="connsiteX6" fmla="*/ 140620 w 990600"/>
                  <a:gd name="connsiteY6" fmla="*/ 502571 h 506234"/>
                  <a:gd name="connsiteX7" fmla="*/ 0 w 990600"/>
                  <a:gd name="connsiteY7" fmla="*/ 0 h 506234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50855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0600" h="502572">
                    <a:moveTo>
                      <a:pt x="0" y="0"/>
                    </a:moveTo>
                    <a:lnTo>
                      <a:pt x="419100" y="0"/>
                    </a:lnTo>
                    <a:lnTo>
                      <a:pt x="495300" y="247650"/>
                    </a:lnTo>
                    <a:lnTo>
                      <a:pt x="561975" y="0"/>
                    </a:lnTo>
                    <a:lnTo>
                      <a:pt x="990600" y="0"/>
                    </a:lnTo>
                    <a:lnTo>
                      <a:pt x="850855" y="502572"/>
                    </a:lnTo>
                    <a:lnTo>
                      <a:pt x="140620" y="5025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Bef>
                    <a:spcPts val="1800"/>
                  </a:spcBef>
                  <a:spcAft>
                    <a:spcPts val="0"/>
                  </a:spcAft>
                </a:pPr>
                <a:r>
                  <a:rPr lang="sv-SE" sz="1200" dirty="0">
                    <a:solidFill>
                      <a:srgbClr val="0D0D0D"/>
                    </a:solidFill>
                    <a:ea typeface="Calibri"/>
                    <a:cs typeface="Times New Roman"/>
                  </a:rPr>
                  <a:t>+</a:t>
                </a:r>
                <a:endParaRPr lang="sv-SE" sz="1200" dirty="0">
                  <a:ea typeface="Calibri"/>
                  <a:cs typeface="Times New Roman"/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5253065" y="2827280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ADD/SUB logic</a:t>
                </a:r>
              </a:p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Bit P, G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5253065" y="3285293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tlCol="0" anchor="ctr"/>
              <a:lstStyle/>
              <a:p>
                <a:r>
                  <a:rPr lang="sv-SE" sz="1200" dirty="0">
                    <a:solidFill>
                      <a:schemeClr val="tx1"/>
                    </a:solidFill>
                  </a:rPr>
                  <a:t>P</a:t>
                </a:r>
                <a:r>
                  <a:rPr lang="sv-SE" sz="1200" baseline="-25000" dirty="0">
                    <a:solidFill>
                      <a:schemeClr val="tx1"/>
                    </a:solidFill>
                  </a:rPr>
                  <a:t>16:9</a:t>
                </a:r>
              </a:p>
            </p:txBody>
          </p:sp>
          <p:cxnSp>
            <p:nvCxnSpPr>
              <p:cNvPr id="41" name="Straight Connector 40"/>
              <p:cNvCxnSpPr/>
              <p:nvPr/>
            </p:nvCxnSpPr>
            <p:spPr>
              <a:xfrm flipH="1">
                <a:off x="5414089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flipH="1">
                <a:off x="6172975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3967002" y="4558883"/>
                <a:ext cx="0" cy="43857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Freeform 43"/>
              <p:cNvSpPr/>
              <p:nvPr/>
            </p:nvSpPr>
            <p:spPr>
              <a:xfrm flipH="1">
                <a:off x="3336398" y="4151145"/>
                <a:ext cx="1244915" cy="627025"/>
              </a:xfrm>
              <a:custGeom>
                <a:avLst/>
                <a:gdLst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48577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50482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33350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22444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1665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502571 h 502571"/>
                  <a:gd name="connsiteX6" fmla="*/ 122444 w 990600"/>
                  <a:gd name="connsiteY6" fmla="*/ 495300 h 502571"/>
                  <a:gd name="connsiteX7" fmla="*/ 0 w 990600"/>
                  <a:gd name="connsiteY7" fmla="*/ 0 h 50257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22444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36985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495301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07"/>
                  <a:gd name="connsiteX1" fmla="*/ 419100 w 990600"/>
                  <a:gd name="connsiteY1" fmla="*/ 0 h 506207"/>
                  <a:gd name="connsiteX2" fmla="*/ 495300 w 990600"/>
                  <a:gd name="connsiteY2" fmla="*/ 247650 h 506207"/>
                  <a:gd name="connsiteX3" fmla="*/ 561975 w 990600"/>
                  <a:gd name="connsiteY3" fmla="*/ 0 h 506207"/>
                  <a:gd name="connsiteX4" fmla="*/ 990600 w 990600"/>
                  <a:gd name="connsiteY4" fmla="*/ 0 h 506207"/>
                  <a:gd name="connsiteX5" fmla="*/ 850854 w 990600"/>
                  <a:gd name="connsiteY5" fmla="*/ 506207 h 506207"/>
                  <a:gd name="connsiteX6" fmla="*/ 140620 w 990600"/>
                  <a:gd name="connsiteY6" fmla="*/ 502571 h 506207"/>
                  <a:gd name="connsiteX7" fmla="*/ 0 w 990600"/>
                  <a:gd name="connsiteY7" fmla="*/ 0 h 506207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47219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8125 w 990600"/>
                  <a:gd name="connsiteY5" fmla="*/ 498910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34"/>
                  <a:gd name="connsiteX1" fmla="*/ 419100 w 990600"/>
                  <a:gd name="connsiteY1" fmla="*/ 0 h 506234"/>
                  <a:gd name="connsiteX2" fmla="*/ 495300 w 990600"/>
                  <a:gd name="connsiteY2" fmla="*/ 247650 h 506234"/>
                  <a:gd name="connsiteX3" fmla="*/ 561975 w 990600"/>
                  <a:gd name="connsiteY3" fmla="*/ 0 h 506234"/>
                  <a:gd name="connsiteX4" fmla="*/ 990600 w 990600"/>
                  <a:gd name="connsiteY4" fmla="*/ 0 h 506234"/>
                  <a:gd name="connsiteX5" fmla="*/ 850855 w 990600"/>
                  <a:gd name="connsiteY5" fmla="*/ 506234 h 506234"/>
                  <a:gd name="connsiteX6" fmla="*/ 140620 w 990600"/>
                  <a:gd name="connsiteY6" fmla="*/ 502571 h 506234"/>
                  <a:gd name="connsiteX7" fmla="*/ 0 w 990600"/>
                  <a:gd name="connsiteY7" fmla="*/ 0 h 506234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50855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0600" h="502572">
                    <a:moveTo>
                      <a:pt x="0" y="0"/>
                    </a:moveTo>
                    <a:lnTo>
                      <a:pt x="419100" y="0"/>
                    </a:lnTo>
                    <a:lnTo>
                      <a:pt x="495300" y="247650"/>
                    </a:lnTo>
                    <a:lnTo>
                      <a:pt x="561975" y="0"/>
                    </a:lnTo>
                    <a:lnTo>
                      <a:pt x="990600" y="0"/>
                    </a:lnTo>
                    <a:lnTo>
                      <a:pt x="850855" y="502572"/>
                    </a:lnTo>
                    <a:lnTo>
                      <a:pt x="140620" y="5025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Bef>
                    <a:spcPts val="1800"/>
                  </a:spcBef>
                  <a:spcAft>
                    <a:spcPts val="0"/>
                  </a:spcAft>
                </a:pPr>
                <a:r>
                  <a:rPr lang="sv-SE" sz="1200" dirty="0">
                    <a:solidFill>
                      <a:srgbClr val="0D0D0D"/>
                    </a:solidFill>
                    <a:ea typeface="Calibri"/>
                    <a:cs typeface="Times New Roman"/>
                  </a:rPr>
                  <a:t>+</a:t>
                </a:r>
                <a:endParaRPr lang="sv-SE" sz="1200" dirty="0">
                  <a:ea typeface="Calibri"/>
                  <a:cs typeface="Times New Roman"/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336398" y="2827280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ADD/SUB logic</a:t>
                </a:r>
              </a:p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Bit P, G</a:t>
                </a:r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3336398" y="3285293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tlCol="0" anchor="ctr"/>
              <a:lstStyle/>
              <a:p>
                <a:r>
                  <a:rPr lang="sv-SE" sz="1200" dirty="0">
                    <a:solidFill>
                      <a:schemeClr val="tx1"/>
                    </a:solidFill>
                  </a:rPr>
                  <a:t>P</a:t>
                </a:r>
                <a:r>
                  <a:rPr lang="sv-SE" sz="1200" baseline="-25000" dirty="0">
                    <a:solidFill>
                      <a:schemeClr val="tx1"/>
                    </a:solidFill>
                  </a:rPr>
                  <a:t>24:17</a:t>
                </a:r>
              </a:p>
            </p:txBody>
          </p:sp>
          <p:cxnSp>
            <p:nvCxnSpPr>
              <p:cNvPr id="47" name="Straight Connector 46"/>
              <p:cNvCxnSpPr/>
              <p:nvPr/>
            </p:nvCxnSpPr>
            <p:spPr>
              <a:xfrm flipH="1">
                <a:off x="3500888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flipH="1">
                <a:off x="4259773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0" name="Group 49"/>
              <p:cNvGrpSpPr/>
              <p:nvPr/>
            </p:nvGrpSpPr>
            <p:grpSpPr>
              <a:xfrm>
                <a:off x="2731114" y="3960013"/>
                <a:ext cx="5739593" cy="510732"/>
                <a:chOff x="2731114" y="3978517"/>
                <a:chExt cx="5739593" cy="908897"/>
              </a:xfrm>
            </p:grpSpPr>
            <p:cxnSp>
              <p:nvCxnSpPr>
                <p:cNvPr id="70" name="Straight Connector 69"/>
                <p:cNvCxnSpPr/>
                <p:nvPr/>
              </p:nvCxnSpPr>
              <p:spPr>
                <a:xfrm>
                  <a:off x="6555224" y="3980268"/>
                  <a:ext cx="0" cy="907146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/>
                <p:cNvCxnSpPr/>
                <p:nvPr/>
              </p:nvCxnSpPr>
              <p:spPr>
                <a:xfrm>
                  <a:off x="8470707" y="3978518"/>
                  <a:ext cx="0" cy="90714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/>
                <p:cNvCxnSpPr/>
                <p:nvPr/>
              </p:nvCxnSpPr>
              <p:spPr>
                <a:xfrm>
                  <a:off x="4639740" y="3978517"/>
                  <a:ext cx="0" cy="907146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/>
                <p:cNvCxnSpPr/>
                <p:nvPr/>
              </p:nvCxnSpPr>
              <p:spPr>
                <a:xfrm>
                  <a:off x="2731114" y="3978517"/>
                  <a:ext cx="0" cy="907148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1" name="Straight Connector 50"/>
              <p:cNvCxnSpPr/>
              <p:nvPr/>
            </p:nvCxnSpPr>
            <p:spPr>
              <a:xfrm>
                <a:off x="2038863" y="4558883"/>
                <a:ext cx="0" cy="438575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Freeform 51"/>
              <p:cNvSpPr/>
              <p:nvPr/>
            </p:nvSpPr>
            <p:spPr>
              <a:xfrm flipH="1">
                <a:off x="1415440" y="4151145"/>
                <a:ext cx="1244914" cy="627025"/>
              </a:xfrm>
              <a:custGeom>
                <a:avLst/>
                <a:gdLst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48577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50482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33350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22444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1665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502571 h 502571"/>
                  <a:gd name="connsiteX6" fmla="*/ 122444 w 990600"/>
                  <a:gd name="connsiteY6" fmla="*/ 495300 h 502571"/>
                  <a:gd name="connsiteX7" fmla="*/ 0 w 990600"/>
                  <a:gd name="connsiteY7" fmla="*/ 0 h 50257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22444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36985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495301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07"/>
                  <a:gd name="connsiteX1" fmla="*/ 419100 w 990600"/>
                  <a:gd name="connsiteY1" fmla="*/ 0 h 506207"/>
                  <a:gd name="connsiteX2" fmla="*/ 495300 w 990600"/>
                  <a:gd name="connsiteY2" fmla="*/ 247650 h 506207"/>
                  <a:gd name="connsiteX3" fmla="*/ 561975 w 990600"/>
                  <a:gd name="connsiteY3" fmla="*/ 0 h 506207"/>
                  <a:gd name="connsiteX4" fmla="*/ 990600 w 990600"/>
                  <a:gd name="connsiteY4" fmla="*/ 0 h 506207"/>
                  <a:gd name="connsiteX5" fmla="*/ 850854 w 990600"/>
                  <a:gd name="connsiteY5" fmla="*/ 506207 h 506207"/>
                  <a:gd name="connsiteX6" fmla="*/ 140620 w 990600"/>
                  <a:gd name="connsiteY6" fmla="*/ 502571 h 506207"/>
                  <a:gd name="connsiteX7" fmla="*/ 0 w 990600"/>
                  <a:gd name="connsiteY7" fmla="*/ 0 h 506207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47219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8125 w 990600"/>
                  <a:gd name="connsiteY5" fmla="*/ 498910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34"/>
                  <a:gd name="connsiteX1" fmla="*/ 419100 w 990600"/>
                  <a:gd name="connsiteY1" fmla="*/ 0 h 506234"/>
                  <a:gd name="connsiteX2" fmla="*/ 495300 w 990600"/>
                  <a:gd name="connsiteY2" fmla="*/ 247650 h 506234"/>
                  <a:gd name="connsiteX3" fmla="*/ 561975 w 990600"/>
                  <a:gd name="connsiteY3" fmla="*/ 0 h 506234"/>
                  <a:gd name="connsiteX4" fmla="*/ 990600 w 990600"/>
                  <a:gd name="connsiteY4" fmla="*/ 0 h 506234"/>
                  <a:gd name="connsiteX5" fmla="*/ 850855 w 990600"/>
                  <a:gd name="connsiteY5" fmla="*/ 506234 h 506234"/>
                  <a:gd name="connsiteX6" fmla="*/ 140620 w 990600"/>
                  <a:gd name="connsiteY6" fmla="*/ 502571 h 506234"/>
                  <a:gd name="connsiteX7" fmla="*/ 0 w 990600"/>
                  <a:gd name="connsiteY7" fmla="*/ 0 h 506234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50855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0600" h="502572">
                    <a:moveTo>
                      <a:pt x="0" y="0"/>
                    </a:moveTo>
                    <a:lnTo>
                      <a:pt x="419100" y="0"/>
                    </a:lnTo>
                    <a:lnTo>
                      <a:pt x="495300" y="247650"/>
                    </a:lnTo>
                    <a:lnTo>
                      <a:pt x="561975" y="0"/>
                    </a:lnTo>
                    <a:lnTo>
                      <a:pt x="990600" y="0"/>
                    </a:lnTo>
                    <a:lnTo>
                      <a:pt x="850855" y="502572"/>
                    </a:lnTo>
                    <a:lnTo>
                      <a:pt x="140620" y="5025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Bef>
                    <a:spcPts val="1800"/>
                  </a:spcBef>
                  <a:spcAft>
                    <a:spcPts val="0"/>
                  </a:spcAft>
                </a:pPr>
                <a:r>
                  <a:rPr lang="sv-SE" sz="1200" dirty="0">
                    <a:solidFill>
                      <a:srgbClr val="0D0D0D"/>
                    </a:solidFill>
                    <a:effectLst/>
                    <a:ea typeface="Calibri"/>
                    <a:cs typeface="Times New Roman"/>
                  </a:rPr>
                  <a:t>+</a:t>
                </a:r>
                <a:endParaRPr lang="sv-SE" sz="1200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1415440" y="2827280"/>
                <a:ext cx="1244914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ADD/SUB logic</a:t>
                </a:r>
              </a:p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Bit P, G</a:t>
                </a:r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1415440" y="3285293"/>
                <a:ext cx="1244914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18000" rtlCol="0" anchor="ctr"/>
              <a:lstStyle/>
              <a:p>
                <a:r>
                  <a:rPr lang="sv-SE" sz="1200" dirty="0">
                    <a:solidFill>
                      <a:schemeClr val="tx1"/>
                    </a:solidFill>
                  </a:rPr>
                  <a:t>P</a:t>
                </a:r>
                <a:r>
                  <a:rPr lang="sv-SE" sz="1200" baseline="-25000" dirty="0">
                    <a:solidFill>
                      <a:schemeClr val="tx1"/>
                    </a:solidFill>
                  </a:rPr>
                  <a:t>32:25</a:t>
                </a:r>
              </a:p>
            </p:txBody>
          </p:sp>
          <p:cxnSp>
            <p:nvCxnSpPr>
              <p:cNvPr id="55" name="Straight Connector 54"/>
              <p:cNvCxnSpPr/>
              <p:nvPr/>
            </p:nvCxnSpPr>
            <p:spPr>
              <a:xfrm flipH="1">
                <a:off x="1576251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flipH="1">
                <a:off x="2328278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TextBox 56"/>
              <p:cNvSpPr txBox="1"/>
              <p:nvPr/>
            </p:nvSpPr>
            <p:spPr>
              <a:xfrm>
                <a:off x="7142685" y="2338801"/>
                <a:ext cx="129715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a</a:t>
                </a:r>
                <a:r>
                  <a:rPr lang="sv-SE" sz="1600" baseline="-25000" dirty="0">
                    <a:latin typeface="+mn-lt"/>
                  </a:rPr>
                  <a:t>8:1</a:t>
                </a:r>
                <a:r>
                  <a:rPr lang="sv-SE" sz="1600" dirty="0">
                    <a:latin typeface="+mn-lt"/>
                  </a:rPr>
                  <a:t>            b</a:t>
                </a:r>
                <a:r>
                  <a:rPr lang="sv-SE" sz="1600" baseline="-25000" dirty="0">
                    <a:latin typeface="+mn-lt"/>
                  </a:rPr>
                  <a:t>8:1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215839" y="2338801"/>
                <a:ext cx="129554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a</a:t>
                </a:r>
                <a:r>
                  <a:rPr lang="sv-SE" sz="1600" baseline="-25000" dirty="0">
                    <a:latin typeface="+mn-lt"/>
                  </a:rPr>
                  <a:t>16:9</a:t>
                </a:r>
                <a:r>
                  <a:rPr lang="sv-SE" sz="1600" dirty="0">
                    <a:latin typeface="+mn-lt"/>
                  </a:rPr>
                  <a:t>         b</a:t>
                </a:r>
                <a:r>
                  <a:rPr lang="sv-SE" sz="1600" baseline="-25000" dirty="0">
                    <a:latin typeface="+mn-lt"/>
                  </a:rPr>
                  <a:t>16:9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3293058" y="2338801"/>
                <a:ext cx="13548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a</a:t>
                </a:r>
                <a:r>
                  <a:rPr lang="sv-SE" sz="1600" baseline="-25000" dirty="0">
                    <a:latin typeface="+mn-lt"/>
                  </a:rPr>
                  <a:t>24:17  </a:t>
                </a:r>
                <a:r>
                  <a:rPr lang="sv-SE" sz="1600" dirty="0">
                    <a:latin typeface="+mn-lt"/>
                  </a:rPr>
                  <a:t>      b</a:t>
                </a:r>
                <a:r>
                  <a:rPr lang="sv-SE" sz="1600" baseline="-25000" dirty="0">
                    <a:latin typeface="+mn-lt"/>
                  </a:rPr>
                  <a:t>24:17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1321194" y="2338801"/>
                <a:ext cx="143340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a</a:t>
                </a:r>
                <a:r>
                  <a:rPr lang="sv-SE" sz="1600" baseline="-25000" dirty="0">
                    <a:latin typeface="+mn-lt"/>
                  </a:rPr>
                  <a:t>32:25</a:t>
                </a:r>
                <a:r>
                  <a:rPr lang="sv-SE" sz="1600" dirty="0">
                    <a:latin typeface="+mn-lt"/>
                  </a:rPr>
                  <a:t>         b</a:t>
                </a:r>
                <a:r>
                  <a:rPr lang="sv-SE" sz="1600" baseline="-25000" dirty="0">
                    <a:latin typeface="+mn-lt"/>
                  </a:rPr>
                  <a:t>32:25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7424402" y="4914444"/>
                <a:ext cx="72487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Sum</a:t>
                </a:r>
                <a:r>
                  <a:rPr lang="sv-SE" sz="1600" baseline="-25000" dirty="0">
                    <a:latin typeface="+mn-lt"/>
                  </a:rPr>
                  <a:t>8:1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5478619" y="4914444"/>
                <a:ext cx="79380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Sum</a:t>
                </a:r>
                <a:r>
                  <a:rPr lang="sv-SE" sz="1600" baseline="-25000" dirty="0">
                    <a:latin typeface="+mn-lt"/>
                  </a:rPr>
                  <a:t>16:9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3527487" y="4914444"/>
                <a:ext cx="86273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Sum</a:t>
                </a:r>
                <a:r>
                  <a:rPr lang="sv-SE" sz="1600" baseline="-25000" dirty="0">
                    <a:latin typeface="+mn-lt"/>
                  </a:rPr>
                  <a:t>24:17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1606529" y="4914444"/>
                <a:ext cx="86273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Sum</a:t>
                </a:r>
                <a:r>
                  <a:rPr lang="sv-SE" sz="1600" baseline="-25000" dirty="0">
                    <a:latin typeface="+mn-lt"/>
                  </a:rPr>
                  <a:t>32:25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65" name="Trapezoid 64"/>
              <p:cNvSpPr/>
              <p:nvPr/>
            </p:nvSpPr>
            <p:spPr>
              <a:xfrm rot="16200000">
                <a:off x="697868" y="4021905"/>
                <a:ext cx="905868" cy="379356"/>
              </a:xfrm>
              <a:prstGeom prst="trapezoid">
                <a:avLst>
                  <a:gd name="adj" fmla="val 34038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tIns="216000" rtlCol="0" anchor="ctr" anchorCtr="1"/>
              <a:lstStyle/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1</a:t>
                </a:r>
              </a:p>
              <a:p>
                <a:pPr algn="ctr"/>
                <a:endParaRPr lang="sv-SE" sz="14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66" name="Trapezoid 65"/>
              <p:cNvSpPr/>
              <p:nvPr/>
            </p:nvSpPr>
            <p:spPr>
              <a:xfrm rot="16200000">
                <a:off x="2606495" y="4021905"/>
                <a:ext cx="905868" cy="379356"/>
              </a:xfrm>
              <a:prstGeom prst="trapezoid">
                <a:avLst>
                  <a:gd name="adj" fmla="val 34038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tIns="216000" rtlCol="0" anchor="ctr" anchorCtr="1"/>
              <a:lstStyle/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1</a:t>
                </a:r>
              </a:p>
              <a:p>
                <a:pPr algn="ctr"/>
                <a:endParaRPr lang="sv-SE" sz="14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cxnSp>
            <p:nvCxnSpPr>
              <p:cNvPr id="67" name="Straight Connector 66"/>
              <p:cNvCxnSpPr/>
              <p:nvPr/>
            </p:nvCxnSpPr>
            <p:spPr>
              <a:xfrm flipH="1">
                <a:off x="6554723" y="4211582"/>
                <a:ext cx="452247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8" name="Trapezoid 67"/>
              <p:cNvSpPr/>
              <p:nvPr/>
            </p:nvSpPr>
            <p:spPr>
              <a:xfrm rot="16200000">
                <a:off x="6430604" y="4021905"/>
                <a:ext cx="905868" cy="379356"/>
              </a:xfrm>
              <a:prstGeom prst="trapezoid">
                <a:avLst>
                  <a:gd name="adj" fmla="val 34038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tIns="216000" rtlCol="0" anchor="ctr" anchorCtr="1"/>
              <a:lstStyle/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1</a:t>
                </a:r>
              </a:p>
              <a:p>
                <a:pPr algn="ctr"/>
                <a:endParaRPr lang="sv-SE" sz="14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69" name="Trapezoid 68"/>
              <p:cNvSpPr/>
              <p:nvPr/>
            </p:nvSpPr>
            <p:spPr>
              <a:xfrm rot="16200000">
                <a:off x="4515121" y="4021906"/>
                <a:ext cx="905868" cy="379356"/>
              </a:xfrm>
              <a:prstGeom prst="trapezoid">
                <a:avLst>
                  <a:gd name="adj" fmla="val 34038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tIns="216000" rtlCol="0" anchor="ctr" anchorCtr="1"/>
              <a:lstStyle/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1</a:t>
                </a:r>
              </a:p>
              <a:p>
                <a:pPr algn="ctr"/>
                <a:endParaRPr lang="sv-SE" sz="14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cxnSp>
            <p:nvCxnSpPr>
              <p:cNvPr id="49" name="Straight Connector 48"/>
              <p:cNvCxnSpPr>
                <a:cxnSpLocks/>
              </p:cNvCxnSpPr>
              <p:nvPr/>
            </p:nvCxnSpPr>
            <p:spPr>
              <a:xfrm flipH="1">
                <a:off x="1605454" y="4466182"/>
                <a:ext cx="1125160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9" name="Straight Connector 88"/>
            <p:cNvCxnSpPr/>
            <p:nvPr/>
          </p:nvCxnSpPr>
          <p:spPr>
            <a:xfrm flipH="1">
              <a:off x="8379653" y="3222685"/>
              <a:ext cx="468000" cy="0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/>
            <p:cNvSpPr txBox="1"/>
            <p:nvPr/>
          </p:nvSpPr>
          <p:spPr>
            <a:xfrm>
              <a:off x="8847653" y="3053408"/>
              <a:ext cx="39466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i="1" dirty="0">
                  <a:latin typeface="+mn-lt"/>
                </a:rPr>
                <a:t>t</a:t>
              </a:r>
              <a:r>
                <a:rPr lang="sv-SE" sz="1600" i="1" baseline="-25000" dirty="0">
                  <a:latin typeface="+mn-lt"/>
                </a:rPr>
                <a:t>pg</a:t>
              </a:r>
              <a:endParaRPr lang="sv-SE" sz="1600" i="1" dirty="0">
                <a:latin typeface="+mn-lt"/>
              </a:endParaRPr>
            </a:p>
          </p:txBody>
        </p:sp>
        <p:graphicFrame>
          <p:nvGraphicFramePr>
            <p:cNvPr id="97" name="Object 96"/>
            <p:cNvGraphicFramePr>
              <a:graphicFrameLocks noChangeAspect="1"/>
            </p:cNvGraphicFramePr>
            <p:nvPr>
              <p:extLst/>
            </p:nvPr>
          </p:nvGraphicFramePr>
          <p:xfrm>
            <a:off x="2109175" y="5345728"/>
            <a:ext cx="552167" cy="2294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741" name="Equation" r:id="rId3" imgW="609480" imgH="253800" progId="Equation.DSMT4">
                    <p:embed/>
                  </p:oleObj>
                </mc:Choice>
                <mc:Fallback>
                  <p:oleObj name="Equation" r:id="rId3" imgW="609480" imgH="253800" progId="Equation.DSMT4">
                    <p:embed/>
                    <p:pic>
                      <p:nvPicPr>
                        <p:cNvPr id="97" name="Object 9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09175" y="5345728"/>
                          <a:ext cx="552167" cy="2294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98" name="Straight Connector 97"/>
            <p:cNvCxnSpPr/>
            <p:nvPr/>
          </p:nvCxnSpPr>
          <p:spPr>
            <a:xfrm flipV="1">
              <a:off x="8428739" y="4458084"/>
              <a:ext cx="0" cy="936000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flipH="1">
              <a:off x="7394887" y="5324949"/>
              <a:ext cx="1044000" cy="0"/>
            </a:xfrm>
            <a:prstGeom prst="line">
              <a:avLst/>
            </a:prstGeom>
            <a:ln w="9525">
              <a:solidFill>
                <a:srgbClr val="0070C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00" name="Object 99"/>
            <p:cNvGraphicFramePr>
              <a:graphicFrameLocks noChangeAspect="1"/>
            </p:cNvGraphicFramePr>
            <p:nvPr>
              <p:extLst/>
            </p:nvPr>
          </p:nvGraphicFramePr>
          <p:xfrm>
            <a:off x="7733189" y="5345728"/>
            <a:ext cx="604799" cy="25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742" name="Equation" r:id="rId5" imgW="609336" imgH="253890" progId="Equation.DSMT4">
                    <p:embed/>
                  </p:oleObj>
                </mc:Choice>
                <mc:Fallback>
                  <p:oleObj name="Equation" r:id="rId5" imgW="609336" imgH="253890" progId="Equation.DSMT4">
                    <p:embed/>
                    <p:pic>
                      <p:nvPicPr>
                        <p:cNvPr id="100" name="Object 9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33189" y="5345728"/>
                          <a:ext cx="604799" cy="25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01" name="Straight Connector 100"/>
            <p:cNvCxnSpPr/>
            <p:nvPr/>
          </p:nvCxnSpPr>
          <p:spPr>
            <a:xfrm flipV="1">
              <a:off x="1828724" y="4464706"/>
              <a:ext cx="0" cy="936000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6" name="Group 105"/>
            <p:cNvGrpSpPr/>
            <p:nvPr/>
          </p:nvGrpSpPr>
          <p:grpSpPr>
            <a:xfrm>
              <a:off x="6841249" y="4218791"/>
              <a:ext cx="553638" cy="1358347"/>
              <a:chOff x="6460234" y="4515897"/>
              <a:chExt cx="553638" cy="1358347"/>
            </a:xfrm>
          </p:grpSpPr>
          <p:cxnSp>
            <p:nvCxnSpPr>
              <p:cNvPr id="88" name="Straight Connector 87"/>
              <p:cNvCxnSpPr/>
              <p:nvPr/>
            </p:nvCxnSpPr>
            <p:spPr>
              <a:xfrm flipV="1">
                <a:off x="7013872" y="4750379"/>
                <a:ext cx="0" cy="936000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 flipV="1">
                <a:off x="6460234" y="4515897"/>
                <a:ext cx="0" cy="1170482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 flipH="1">
                <a:off x="6460234" y="5622244"/>
                <a:ext cx="540000" cy="0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105" name="Object 104"/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6610739" y="5622244"/>
              <a:ext cx="265569" cy="2520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2743" name="Equation" r:id="rId6" imgW="241200" imgH="228600" progId="Equation.DSMT4">
                      <p:embed/>
                    </p:oleObj>
                  </mc:Choice>
                  <mc:Fallback>
                    <p:oleObj name="Equation" r:id="rId6" imgW="241200" imgH="228600" progId="Equation.DSMT4">
                      <p:embed/>
                      <p:pic>
                        <p:nvPicPr>
                          <p:cNvPr id="105" name="Object 10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610739" y="5622244"/>
                            <a:ext cx="265569" cy="2520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07" name="Group 106"/>
            <p:cNvGrpSpPr/>
            <p:nvPr/>
          </p:nvGrpSpPr>
          <p:grpSpPr>
            <a:xfrm>
              <a:off x="4944548" y="4209832"/>
              <a:ext cx="553638" cy="1358347"/>
              <a:chOff x="6460234" y="4515897"/>
              <a:chExt cx="553638" cy="1358347"/>
            </a:xfrm>
          </p:grpSpPr>
          <p:cxnSp>
            <p:nvCxnSpPr>
              <p:cNvPr id="108" name="Straight Connector 107"/>
              <p:cNvCxnSpPr/>
              <p:nvPr/>
            </p:nvCxnSpPr>
            <p:spPr>
              <a:xfrm flipV="1">
                <a:off x="7013872" y="4750379"/>
                <a:ext cx="0" cy="936000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 flipV="1">
                <a:off x="6460234" y="4515897"/>
                <a:ext cx="0" cy="1170482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 flipH="1">
                <a:off x="6460234" y="5622244"/>
                <a:ext cx="540000" cy="0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111" name="Object 110"/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6610739" y="5622244"/>
              <a:ext cx="265569" cy="2520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2744" name="Equation" r:id="rId8" imgW="241200" imgH="228600" progId="Equation.DSMT4">
                      <p:embed/>
                    </p:oleObj>
                  </mc:Choice>
                  <mc:Fallback>
                    <p:oleObj name="Equation" r:id="rId8" imgW="241200" imgH="228600" progId="Equation.DSMT4">
                      <p:embed/>
                      <p:pic>
                        <p:nvPicPr>
                          <p:cNvPr id="111" name="Object 11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610739" y="5622244"/>
                            <a:ext cx="265569" cy="2520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12" name="Group 111"/>
            <p:cNvGrpSpPr/>
            <p:nvPr/>
          </p:nvGrpSpPr>
          <p:grpSpPr>
            <a:xfrm>
              <a:off x="3018334" y="4450688"/>
              <a:ext cx="540000" cy="1123865"/>
              <a:chOff x="6460234" y="4750379"/>
              <a:chExt cx="540000" cy="1123865"/>
            </a:xfrm>
          </p:grpSpPr>
          <p:cxnSp>
            <p:nvCxnSpPr>
              <p:cNvPr id="113" name="Straight Connector 112"/>
              <p:cNvCxnSpPr/>
              <p:nvPr/>
            </p:nvCxnSpPr>
            <p:spPr>
              <a:xfrm flipV="1">
                <a:off x="6996938" y="4750379"/>
                <a:ext cx="0" cy="936000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 flipH="1">
                <a:off x="6460234" y="5622244"/>
                <a:ext cx="540000" cy="0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116" name="Object 115"/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6610739" y="5622244"/>
              <a:ext cx="265569" cy="2520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2745" name="Equation" r:id="rId10" imgW="241200" imgH="228600" progId="Equation.DSMT4">
                      <p:embed/>
                    </p:oleObj>
                  </mc:Choice>
                  <mc:Fallback>
                    <p:oleObj name="Equation" r:id="rId10" imgW="241200" imgH="228600" progId="Equation.DSMT4">
                      <p:embed/>
                      <p:pic>
                        <p:nvPicPr>
                          <p:cNvPr id="116" name="Object 11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610739" y="5622244"/>
                            <a:ext cx="265569" cy="2520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cxnSp>
          <p:nvCxnSpPr>
            <p:cNvPr id="120" name="Straight Connector 113">
              <a:extLst>
                <a:ext uri="{FF2B5EF4-FFF2-40B4-BE49-F238E27FC236}">
                  <a16:creationId xmlns:a16="http://schemas.microsoft.com/office/drawing/2014/main" id="{05CEA278-DE43-4C18-87B6-7051563751CA}"/>
                </a:ext>
              </a:extLst>
            </p:cNvPr>
            <p:cNvCxnSpPr/>
            <p:nvPr/>
          </p:nvCxnSpPr>
          <p:spPr>
            <a:xfrm flipV="1">
              <a:off x="3018334" y="4216206"/>
              <a:ext cx="0" cy="1170482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70">
              <a:extLst>
                <a:ext uri="{FF2B5EF4-FFF2-40B4-BE49-F238E27FC236}">
                  <a16:creationId xmlns:a16="http://schemas.microsoft.com/office/drawing/2014/main" id="{796EBAB4-F6BB-4F7B-9BC5-46CF3BC58AB7}"/>
                </a:ext>
              </a:extLst>
            </p:cNvPr>
            <p:cNvCxnSpPr/>
            <p:nvPr/>
          </p:nvCxnSpPr>
          <p:spPr>
            <a:xfrm>
              <a:off x="6775934" y="3969584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70">
              <a:extLst>
                <a:ext uri="{FF2B5EF4-FFF2-40B4-BE49-F238E27FC236}">
                  <a16:creationId xmlns:a16="http://schemas.microsoft.com/office/drawing/2014/main" id="{28EB35F9-8454-4956-B9E8-E23A7A16EC48}"/>
                </a:ext>
              </a:extLst>
            </p:cNvPr>
            <p:cNvCxnSpPr/>
            <p:nvPr/>
          </p:nvCxnSpPr>
          <p:spPr>
            <a:xfrm>
              <a:off x="4872247" y="3969584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70">
              <a:extLst>
                <a:ext uri="{FF2B5EF4-FFF2-40B4-BE49-F238E27FC236}">
                  <a16:creationId xmlns:a16="http://schemas.microsoft.com/office/drawing/2014/main" id="{A443D6AB-7C90-4B55-B706-E1198700C107}"/>
                </a:ext>
              </a:extLst>
            </p:cNvPr>
            <p:cNvCxnSpPr/>
            <p:nvPr/>
          </p:nvCxnSpPr>
          <p:spPr>
            <a:xfrm>
              <a:off x="2953884" y="4227799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4" name="Rectangle 16">
            <a:extLst>
              <a:ext uri="{FF2B5EF4-FFF2-40B4-BE49-F238E27FC236}">
                <a16:creationId xmlns:a16="http://schemas.microsoft.com/office/drawing/2014/main" id="{E61658D8-33B9-41E2-A5FC-5B213859FD90}"/>
              </a:ext>
            </a:extLst>
          </p:cNvPr>
          <p:cNvSpPr/>
          <p:nvPr/>
        </p:nvSpPr>
        <p:spPr>
          <a:xfrm>
            <a:off x="111493" y="5679794"/>
            <a:ext cx="96830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dirty="0"/>
              <a:t>If efficient muxes with </a:t>
            </a:r>
            <a:r>
              <a:rPr lang="sv-SE" i="1" dirty="0"/>
              <a:t>t</a:t>
            </a:r>
            <a:r>
              <a:rPr lang="sv-SE" i="1" baseline="-25000" dirty="0"/>
              <a:t>MUX</a:t>
            </a:r>
            <a:r>
              <a:rPr lang="sv-SE" dirty="0"/>
              <a:t>=</a:t>
            </a:r>
            <a:r>
              <a:rPr lang="sv-SE" i="1" dirty="0"/>
              <a:t>t</a:t>
            </a:r>
            <a:r>
              <a:rPr lang="sv-SE" i="1" baseline="-25000" dirty="0"/>
              <a:t>AO</a:t>
            </a:r>
            <a:r>
              <a:rPr lang="sv-SE" dirty="0"/>
              <a:t> could be used, 4-bit blocks would be most </a:t>
            </a:r>
            <a:r>
              <a:rPr lang="sv-SE" dirty="0" err="1"/>
              <a:t>efficient</a:t>
            </a:r>
            <a:r>
              <a:rPr lang="sv-SE" dirty="0"/>
              <a:t>.</a:t>
            </a:r>
          </a:p>
          <a:p>
            <a:pPr algn="ctr"/>
            <a:r>
              <a:rPr lang="sv-SE" dirty="0"/>
              <a:t>If muxes are slow due to their complexity, say </a:t>
            </a:r>
            <a:r>
              <a:rPr lang="sv-SE" i="1" dirty="0"/>
              <a:t>t</a:t>
            </a:r>
            <a:r>
              <a:rPr lang="sv-SE" i="1" baseline="-25000" dirty="0"/>
              <a:t>MUX</a:t>
            </a:r>
            <a:r>
              <a:rPr lang="sv-SE" dirty="0"/>
              <a:t>=4</a:t>
            </a:r>
            <a:r>
              <a:rPr lang="sv-SE" i="1" dirty="0"/>
              <a:t>t</a:t>
            </a:r>
            <a:r>
              <a:rPr lang="sv-SE" i="1" baseline="-25000" dirty="0"/>
              <a:t>AO</a:t>
            </a:r>
            <a:r>
              <a:rPr lang="sv-SE" dirty="0"/>
              <a:t>, then 8-bit blocks would be most efficient.</a:t>
            </a:r>
          </a:p>
        </p:txBody>
      </p:sp>
      <p:cxnSp>
        <p:nvCxnSpPr>
          <p:cNvPr id="125" name="Straight Connector 95">
            <a:extLst>
              <a:ext uri="{FF2B5EF4-FFF2-40B4-BE49-F238E27FC236}">
                <a16:creationId xmlns:a16="http://schemas.microsoft.com/office/drawing/2014/main" id="{F1BB0E31-4862-4FF5-809B-00C8CA9F867B}"/>
              </a:ext>
            </a:extLst>
          </p:cNvPr>
          <p:cNvCxnSpPr>
            <a:cxnSpLocks/>
          </p:cNvCxnSpPr>
          <p:nvPr/>
        </p:nvCxnSpPr>
        <p:spPr>
          <a:xfrm flipH="1">
            <a:off x="1828724" y="5322553"/>
            <a:ext cx="1187386" cy="0"/>
          </a:xfrm>
          <a:prstGeom prst="line">
            <a:avLst/>
          </a:prstGeom>
          <a:ln w="9525">
            <a:solidFill>
              <a:srgbClr val="0070C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48410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19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v-SE" dirty="0"/>
              <a:t>32-bit carry skip adder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413926"/>
            <a:ext cx="8229600" cy="93889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400" dirty="0"/>
              <a:t>Identify worst-case propagation delay for 32-bit adder!</a:t>
            </a:r>
          </a:p>
          <a:p>
            <a:r>
              <a:rPr lang="sv-SE" sz="2400" dirty="0" err="1"/>
              <a:t>How</a:t>
            </a:r>
            <a:r>
              <a:rPr lang="sv-SE" sz="2400" dirty="0"/>
              <a:t> to </a:t>
            </a:r>
            <a:r>
              <a:rPr lang="sv-SE" sz="2400" dirty="0" err="1"/>
              <a:t>optimize</a:t>
            </a:r>
            <a:r>
              <a:rPr lang="sv-SE" sz="2400" dirty="0"/>
              <a:t> a 32-bit adder built with </a:t>
            </a:r>
            <a:r>
              <a:rPr lang="sv-SE" sz="2400" i="1" dirty="0"/>
              <a:t>k n</a:t>
            </a:r>
            <a:r>
              <a:rPr lang="sv-SE" sz="2400" dirty="0"/>
              <a:t>-bit blocks?</a:t>
            </a:r>
          </a:p>
        </p:txBody>
      </p:sp>
      <p:grpSp>
        <p:nvGrpSpPr>
          <p:cNvPr id="2" name="Grupp 1">
            <a:extLst>
              <a:ext uri="{FF2B5EF4-FFF2-40B4-BE49-F238E27FC236}">
                <a16:creationId xmlns:a16="http://schemas.microsoft.com/office/drawing/2014/main" id="{AA3B9757-30B7-4267-AC92-AAAD7DF1E7D1}"/>
              </a:ext>
            </a:extLst>
          </p:cNvPr>
          <p:cNvGrpSpPr/>
          <p:nvPr/>
        </p:nvGrpSpPr>
        <p:grpSpPr>
          <a:xfrm>
            <a:off x="655270" y="2337168"/>
            <a:ext cx="8595461" cy="3260560"/>
            <a:chOff x="655270" y="2448000"/>
            <a:chExt cx="8595461" cy="3260560"/>
          </a:xfrm>
        </p:grpSpPr>
        <p:grpSp>
          <p:nvGrpSpPr>
            <p:cNvPr id="8" name="Group 7"/>
            <p:cNvGrpSpPr/>
            <p:nvPr/>
          </p:nvGrpSpPr>
          <p:grpSpPr>
            <a:xfrm>
              <a:off x="655270" y="2448000"/>
              <a:ext cx="8595461" cy="2914197"/>
              <a:chOff x="432000" y="2338801"/>
              <a:chExt cx="8595461" cy="2914197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1647491" y="2702355"/>
                <a:ext cx="6508877" cy="1653077"/>
                <a:chOff x="1647491" y="3062349"/>
                <a:chExt cx="6508877" cy="1356535"/>
              </a:xfrm>
            </p:grpSpPr>
            <p:cxnSp>
              <p:nvCxnSpPr>
                <p:cNvPr id="78" name="Straight Connector 77"/>
                <p:cNvCxnSpPr/>
                <p:nvPr/>
              </p:nvCxnSpPr>
              <p:spPr>
                <a:xfrm>
                  <a:off x="7401614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/>
                <p:nvPr/>
              </p:nvCxnSpPr>
              <p:spPr>
                <a:xfrm>
                  <a:off x="8156368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/>
                <p:cNvCxnSpPr/>
                <p:nvPr/>
              </p:nvCxnSpPr>
              <p:spPr>
                <a:xfrm>
                  <a:off x="5489480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/>
                <p:cNvCxnSpPr/>
                <p:nvPr/>
              </p:nvCxnSpPr>
              <p:spPr>
                <a:xfrm>
                  <a:off x="6244234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/>
                <p:cNvCxnSpPr/>
                <p:nvPr/>
              </p:nvCxnSpPr>
              <p:spPr>
                <a:xfrm>
                  <a:off x="3575630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/>
                <p:cNvCxnSpPr/>
                <p:nvPr/>
              </p:nvCxnSpPr>
              <p:spPr>
                <a:xfrm>
                  <a:off x="4330384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/>
                <p:cNvCxnSpPr/>
                <p:nvPr/>
              </p:nvCxnSpPr>
              <p:spPr>
                <a:xfrm>
                  <a:off x="1647491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/>
                <p:cNvCxnSpPr/>
                <p:nvPr/>
              </p:nvCxnSpPr>
              <p:spPr>
                <a:xfrm>
                  <a:off x="2402244" y="3062349"/>
                  <a:ext cx="0" cy="135653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" name="Straight Connector 9"/>
              <p:cNvCxnSpPr>
                <a:endCxn id="20" idx="2"/>
              </p:cNvCxnSpPr>
              <p:nvPr/>
            </p:nvCxnSpPr>
            <p:spPr>
              <a:xfrm flipH="1">
                <a:off x="7786841" y="4459312"/>
                <a:ext cx="939727" cy="80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 flipH="1">
                <a:off x="1136865" y="3478399"/>
                <a:ext cx="4104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flipH="1">
                <a:off x="821987" y="4211582"/>
                <a:ext cx="45224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flipH="1">
                <a:off x="3045492" y="3473823"/>
                <a:ext cx="4104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flipH="1">
                <a:off x="2730614" y="4211582"/>
                <a:ext cx="45224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flipH="1">
                <a:off x="4954118" y="3469247"/>
                <a:ext cx="4104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flipH="1">
                <a:off x="5992096" y="4470745"/>
                <a:ext cx="56262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/>
              <p:cNvSpPr txBox="1"/>
              <p:nvPr/>
            </p:nvSpPr>
            <p:spPr>
              <a:xfrm>
                <a:off x="432000" y="4094150"/>
                <a:ext cx="4602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c</a:t>
                </a:r>
                <a:r>
                  <a:rPr lang="sv-SE" sz="1600" baseline="-25000" dirty="0">
                    <a:latin typeface="+mn-lt"/>
                  </a:rPr>
                  <a:t>out</a:t>
                </a:r>
                <a:endParaRPr lang="sv-SE" sz="1600" dirty="0">
                  <a:latin typeface="+mn-lt"/>
                </a:endParaRPr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 flipH="1">
                <a:off x="6876459" y="3464671"/>
                <a:ext cx="410439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7786129" y="4558883"/>
                <a:ext cx="0" cy="43857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Freeform 19"/>
              <p:cNvSpPr/>
              <p:nvPr/>
            </p:nvSpPr>
            <p:spPr>
              <a:xfrm flipH="1">
                <a:off x="7164384" y="4151145"/>
                <a:ext cx="1244915" cy="627025"/>
              </a:xfrm>
              <a:custGeom>
                <a:avLst/>
                <a:gdLst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48577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50482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33350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22444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1665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502571 h 502571"/>
                  <a:gd name="connsiteX6" fmla="*/ 122444 w 990600"/>
                  <a:gd name="connsiteY6" fmla="*/ 495300 h 502571"/>
                  <a:gd name="connsiteX7" fmla="*/ 0 w 990600"/>
                  <a:gd name="connsiteY7" fmla="*/ 0 h 50257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22444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36985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495301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07"/>
                  <a:gd name="connsiteX1" fmla="*/ 419100 w 990600"/>
                  <a:gd name="connsiteY1" fmla="*/ 0 h 506207"/>
                  <a:gd name="connsiteX2" fmla="*/ 495300 w 990600"/>
                  <a:gd name="connsiteY2" fmla="*/ 247650 h 506207"/>
                  <a:gd name="connsiteX3" fmla="*/ 561975 w 990600"/>
                  <a:gd name="connsiteY3" fmla="*/ 0 h 506207"/>
                  <a:gd name="connsiteX4" fmla="*/ 990600 w 990600"/>
                  <a:gd name="connsiteY4" fmla="*/ 0 h 506207"/>
                  <a:gd name="connsiteX5" fmla="*/ 850854 w 990600"/>
                  <a:gd name="connsiteY5" fmla="*/ 506207 h 506207"/>
                  <a:gd name="connsiteX6" fmla="*/ 140620 w 990600"/>
                  <a:gd name="connsiteY6" fmla="*/ 502571 h 506207"/>
                  <a:gd name="connsiteX7" fmla="*/ 0 w 990600"/>
                  <a:gd name="connsiteY7" fmla="*/ 0 h 506207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47219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8125 w 990600"/>
                  <a:gd name="connsiteY5" fmla="*/ 498910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34"/>
                  <a:gd name="connsiteX1" fmla="*/ 419100 w 990600"/>
                  <a:gd name="connsiteY1" fmla="*/ 0 h 506234"/>
                  <a:gd name="connsiteX2" fmla="*/ 495300 w 990600"/>
                  <a:gd name="connsiteY2" fmla="*/ 247650 h 506234"/>
                  <a:gd name="connsiteX3" fmla="*/ 561975 w 990600"/>
                  <a:gd name="connsiteY3" fmla="*/ 0 h 506234"/>
                  <a:gd name="connsiteX4" fmla="*/ 990600 w 990600"/>
                  <a:gd name="connsiteY4" fmla="*/ 0 h 506234"/>
                  <a:gd name="connsiteX5" fmla="*/ 850855 w 990600"/>
                  <a:gd name="connsiteY5" fmla="*/ 506234 h 506234"/>
                  <a:gd name="connsiteX6" fmla="*/ 140620 w 990600"/>
                  <a:gd name="connsiteY6" fmla="*/ 502571 h 506234"/>
                  <a:gd name="connsiteX7" fmla="*/ 0 w 990600"/>
                  <a:gd name="connsiteY7" fmla="*/ 0 h 506234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50855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0600" h="502572">
                    <a:moveTo>
                      <a:pt x="0" y="0"/>
                    </a:moveTo>
                    <a:lnTo>
                      <a:pt x="419100" y="0"/>
                    </a:lnTo>
                    <a:lnTo>
                      <a:pt x="495300" y="247650"/>
                    </a:lnTo>
                    <a:lnTo>
                      <a:pt x="561975" y="0"/>
                    </a:lnTo>
                    <a:lnTo>
                      <a:pt x="990600" y="0"/>
                    </a:lnTo>
                    <a:lnTo>
                      <a:pt x="850855" y="502572"/>
                    </a:lnTo>
                    <a:lnTo>
                      <a:pt x="140620" y="5025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Bef>
                    <a:spcPts val="1800"/>
                  </a:spcBef>
                  <a:spcAft>
                    <a:spcPts val="0"/>
                  </a:spcAft>
                </a:pPr>
                <a:r>
                  <a:rPr lang="sv-SE" sz="1200" dirty="0">
                    <a:solidFill>
                      <a:srgbClr val="0D0D0D"/>
                    </a:solidFill>
                    <a:ea typeface="Calibri"/>
                    <a:cs typeface="Times New Roman"/>
                  </a:rPr>
                  <a:t>+</a:t>
                </a:r>
                <a:endParaRPr lang="sv-SE" sz="1200" dirty="0">
                  <a:ea typeface="Calibri"/>
                  <a:cs typeface="Times New Roman"/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7164384" y="2827280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ADD/SUB logic</a:t>
                </a:r>
              </a:p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Bit P, G</a:t>
                </a: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7164384" y="3285293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tlCol="0" anchor="ctr"/>
              <a:lstStyle/>
              <a:p>
                <a:r>
                  <a:rPr lang="sv-SE" sz="1200" dirty="0">
                    <a:solidFill>
                      <a:schemeClr val="tx1"/>
                    </a:solidFill>
                  </a:rPr>
                  <a:t>P</a:t>
                </a:r>
                <a:r>
                  <a:rPr lang="sv-SE" sz="1200" baseline="-25000" dirty="0">
                    <a:solidFill>
                      <a:schemeClr val="tx1"/>
                    </a:solidFill>
                  </a:rPr>
                  <a:t>8:1</a:t>
                </a:r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 flipH="1">
                <a:off x="7325009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flipH="1">
                <a:off x="8077037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TextBox 24"/>
              <p:cNvSpPr txBox="1"/>
              <p:nvPr/>
            </p:nvSpPr>
            <p:spPr>
              <a:xfrm>
                <a:off x="8652037" y="4277498"/>
                <a:ext cx="37542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c</a:t>
                </a:r>
                <a:r>
                  <a:rPr lang="sv-SE" sz="1600" baseline="-25000" dirty="0">
                    <a:latin typeface="+mn-lt"/>
                  </a:rPr>
                  <a:t>in</a:t>
                </a:r>
                <a:endParaRPr lang="sv-SE" sz="1600" dirty="0">
                  <a:latin typeface="+mn-lt"/>
                </a:endParaRPr>
              </a:p>
            </p:txBody>
          </p:sp>
          <p:cxnSp>
            <p:nvCxnSpPr>
              <p:cNvPr id="26" name="Straight Connector 25"/>
              <p:cNvCxnSpPr/>
              <p:nvPr/>
            </p:nvCxnSpPr>
            <p:spPr>
              <a:xfrm flipH="1">
                <a:off x="4076612" y="4468464"/>
                <a:ext cx="56262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flipH="1">
                <a:off x="4639240" y="4211582"/>
                <a:ext cx="45224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flipH="1">
                <a:off x="1150158" y="3971217"/>
                <a:ext cx="158095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1262514" y="4201958"/>
                <a:ext cx="0" cy="5264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H="1">
                <a:off x="3058785" y="3971219"/>
                <a:ext cx="1580958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5400000">
                <a:off x="3171141" y="4197384"/>
                <a:ext cx="0" cy="5264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/>
              <p:cNvGrpSpPr/>
              <p:nvPr/>
            </p:nvGrpSpPr>
            <p:grpSpPr>
              <a:xfrm>
                <a:off x="1136865" y="3462616"/>
                <a:ext cx="5739593" cy="668823"/>
                <a:chOff x="1136865" y="3224292"/>
                <a:chExt cx="5739593" cy="907147"/>
              </a:xfrm>
            </p:grpSpPr>
            <p:cxnSp>
              <p:nvCxnSpPr>
                <p:cNvPr id="74" name="Straight Connector 73"/>
                <p:cNvCxnSpPr/>
                <p:nvPr/>
              </p:nvCxnSpPr>
              <p:spPr>
                <a:xfrm>
                  <a:off x="1136865" y="3224292"/>
                  <a:ext cx="0" cy="90714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/>
                <p:cNvCxnSpPr/>
                <p:nvPr/>
              </p:nvCxnSpPr>
              <p:spPr>
                <a:xfrm>
                  <a:off x="3045491" y="3224292"/>
                  <a:ext cx="0" cy="90714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/>
              </p:nvCxnSpPr>
              <p:spPr>
                <a:xfrm>
                  <a:off x="4954117" y="3224292"/>
                  <a:ext cx="0" cy="90714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>
                  <a:off x="6876458" y="3224292"/>
                  <a:ext cx="0" cy="90714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/>
              <p:cNvCxnSpPr/>
              <p:nvPr/>
            </p:nvCxnSpPr>
            <p:spPr>
              <a:xfrm flipH="1">
                <a:off x="6882894" y="3971219"/>
                <a:ext cx="1587815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rot="5400000">
                <a:off x="6995250" y="4195092"/>
                <a:ext cx="0" cy="5264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H="1">
                <a:off x="4967411" y="3971219"/>
                <a:ext cx="1587312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5400000">
                <a:off x="5079766" y="4192805"/>
                <a:ext cx="0" cy="5264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5880852" y="4558883"/>
                <a:ext cx="0" cy="43857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Freeform 37"/>
              <p:cNvSpPr/>
              <p:nvPr/>
            </p:nvSpPr>
            <p:spPr>
              <a:xfrm flipH="1">
                <a:off x="5253065" y="4151145"/>
                <a:ext cx="1244915" cy="627025"/>
              </a:xfrm>
              <a:custGeom>
                <a:avLst/>
                <a:gdLst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48577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50482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33350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22444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1665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502571 h 502571"/>
                  <a:gd name="connsiteX6" fmla="*/ 122444 w 990600"/>
                  <a:gd name="connsiteY6" fmla="*/ 495300 h 502571"/>
                  <a:gd name="connsiteX7" fmla="*/ 0 w 990600"/>
                  <a:gd name="connsiteY7" fmla="*/ 0 h 50257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22444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36985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495301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07"/>
                  <a:gd name="connsiteX1" fmla="*/ 419100 w 990600"/>
                  <a:gd name="connsiteY1" fmla="*/ 0 h 506207"/>
                  <a:gd name="connsiteX2" fmla="*/ 495300 w 990600"/>
                  <a:gd name="connsiteY2" fmla="*/ 247650 h 506207"/>
                  <a:gd name="connsiteX3" fmla="*/ 561975 w 990600"/>
                  <a:gd name="connsiteY3" fmla="*/ 0 h 506207"/>
                  <a:gd name="connsiteX4" fmla="*/ 990600 w 990600"/>
                  <a:gd name="connsiteY4" fmla="*/ 0 h 506207"/>
                  <a:gd name="connsiteX5" fmla="*/ 850854 w 990600"/>
                  <a:gd name="connsiteY5" fmla="*/ 506207 h 506207"/>
                  <a:gd name="connsiteX6" fmla="*/ 140620 w 990600"/>
                  <a:gd name="connsiteY6" fmla="*/ 502571 h 506207"/>
                  <a:gd name="connsiteX7" fmla="*/ 0 w 990600"/>
                  <a:gd name="connsiteY7" fmla="*/ 0 h 506207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47219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8125 w 990600"/>
                  <a:gd name="connsiteY5" fmla="*/ 498910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34"/>
                  <a:gd name="connsiteX1" fmla="*/ 419100 w 990600"/>
                  <a:gd name="connsiteY1" fmla="*/ 0 h 506234"/>
                  <a:gd name="connsiteX2" fmla="*/ 495300 w 990600"/>
                  <a:gd name="connsiteY2" fmla="*/ 247650 h 506234"/>
                  <a:gd name="connsiteX3" fmla="*/ 561975 w 990600"/>
                  <a:gd name="connsiteY3" fmla="*/ 0 h 506234"/>
                  <a:gd name="connsiteX4" fmla="*/ 990600 w 990600"/>
                  <a:gd name="connsiteY4" fmla="*/ 0 h 506234"/>
                  <a:gd name="connsiteX5" fmla="*/ 850855 w 990600"/>
                  <a:gd name="connsiteY5" fmla="*/ 506234 h 506234"/>
                  <a:gd name="connsiteX6" fmla="*/ 140620 w 990600"/>
                  <a:gd name="connsiteY6" fmla="*/ 502571 h 506234"/>
                  <a:gd name="connsiteX7" fmla="*/ 0 w 990600"/>
                  <a:gd name="connsiteY7" fmla="*/ 0 h 506234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50855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0600" h="502572">
                    <a:moveTo>
                      <a:pt x="0" y="0"/>
                    </a:moveTo>
                    <a:lnTo>
                      <a:pt x="419100" y="0"/>
                    </a:lnTo>
                    <a:lnTo>
                      <a:pt x="495300" y="247650"/>
                    </a:lnTo>
                    <a:lnTo>
                      <a:pt x="561975" y="0"/>
                    </a:lnTo>
                    <a:lnTo>
                      <a:pt x="990600" y="0"/>
                    </a:lnTo>
                    <a:lnTo>
                      <a:pt x="850855" y="502572"/>
                    </a:lnTo>
                    <a:lnTo>
                      <a:pt x="140620" y="5025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Bef>
                    <a:spcPts val="1800"/>
                  </a:spcBef>
                  <a:spcAft>
                    <a:spcPts val="0"/>
                  </a:spcAft>
                </a:pPr>
                <a:r>
                  <a:rPr lang="sv-SE" sz="1200" dirty="0">
                    <a:solidFill>
                      <a:srgbClr val="0D0D0D"/>
                    </a:solidFill>
                    <a:ea typeface="Calibri"/>
                    <a:cs typeface="Times New Roman"/>
                  </a:rPr>
                  <a:t>+</a:t>
                </a:r>
                <a:endParaRPr lang="sv-SE" sz="1200" dirty="0">
                  <a:ea typeface="Calibri"/>
                  <a:cs typeface="Times New Roman"/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5253065" y="2827280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ADD/SUB logic</a:t>
                </a:r>
              </a:p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Bit P, G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5253065" y="3285293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tlCol="0" anchor="ctr"/>
              <a:lstStyle/>
              <a:p>
                <a:r>
                  <a:rPr lang="sv-SE" sz="1200" dirty="0">
                    <a:solidFill>
                      <a:schemeClr val="tx1"/>
                    </a:solidFill>
                  </a:rPr>
                  <a:t>P</a:t>
                </a:r>
                <a:r>
                  <a:rPr lang="sv-SE" sz="1200" baseline="-25000" dirty="0">
                    <a:solidFill>
                      <a:schemeClr val="tx1"/>
                    </a:solidFill>
                  </a:rPr>
                  <a:t>16:9</a:t>
                </a:r>
              </a:p>
            </p:txBody>
          </p:sp>
          <p:cxnSp>
            <p:nvCxnSpPr>
              <p:cNvPr id="41" name="Straight Connector 40"/>
              <p:cNvCxnSpPr/>
              <p:nvPr/>
            </p:nvCxnSpPr>
            <p:spPr>
              <a:xfrm flipH="1">
                <a:off x="5414089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flipH="1">
                <a:off x="6172975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3967002" y="4558883"/>
                <a:ext cx="0" cy="43857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Freeform 43"/>
              <p:cNvSpPr/>
              <p:nvPr/>
            </p:nvSpPr>
            <p:spPr>
              <a:xfrm flipH="1">
                <a:off x="3336398" y="4151145"/>
                <a:ext cx="1244915" cy="627025"/>
              </a:xfrm>
              <a:custGeom>
                <a:avLst/>
                <a:gdLst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48577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50482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33350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22444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1665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502571 h 502571"/>
                  <a:gd name="connsiteX6" fmla="*/ 122444 w 990600"/>
                  <a:gd name="connsiteY6" fmla="*/ 495300 h 502571"/>
                  <a:gd name="connsiteX7" fmla="*/ 0 w 990600"/>
                  <a:gd name="connsiteY7" fmla="*/ 0 h 50257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22444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36985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495301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07"/>
                  <a:gd name="connsiteX1" fmla="*/ 419100 w 990600"/>
                  <a:gd name="connsiteY1" fmla="*/ 0 h 506207"/>
                  <a:gd name="connsiteX2" fmla="*/ 495300 w 990600"/>
                  <a:gd name="connsiteY2" fmla="*/ 247650 h 506207"/>
                  <a:gd name="connsiteX3" fmla="*/ 561975 w 990600"/>
                  <a:gd name="connsiteY3" fmla="*/ 0 h 506207"/>
                  <a:gd name="connsiteX4" fmla="*/ 990600 w 990600"/>
                  <a:gd name="connsiteY4" fmla="*/ 0 h 506207"/>
                  <a:gd name="connsiteX5" fmla="*/ 850854 w 990600"/>
                  <a:gd name="connsiteY5" fmla="*/ 506207 h 506207"/>
                  <a:gd name="connsiteX6" fmla="*/ 140620 w 990600"/>
                  <a:gd name="connsiteY6" fmla="*/ 502571 h 506207"/>
                  <a:gd name="connsiteX7" fmla="*/ 0 w 990600"/>
                  <a:gd name="connsiteY7" fmla="*/ 0 h 506207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47219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8125 w 990600"/>
                  <a:gd name="connsiteY5" fmla="*/ 498910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34"/>
                  <a:gd name="connsiteX1" fmla="*/ 419100 w 990600"/>
                  <a:gd name="connsiteY1" fmla="*/ 0 h 506234"/>
                  <a:gd name="connsiteX2" fmla="*/ 495300 w 990600"/>
                  <a:gd name="connsiteY2" fmla="*/ 247650 h 506234"/>
                  <a:gd name="connsiteX3" fmla="*/ 561975 w 990600"/>
                  <a:gd name="connsiteY3" fmla="*/ 0 h 506234"/>
                  <a:gd name="connsiteX4" fmla="*/ 990600 w 990600"/>
                  <a:gd name="connsiteY4" fmla="*/ 0 h 506234"/>
                  <a:gd name="connsiteX5" fmla="*/ 850855 w 990600"/>
                  <a:gd name="connsiteY5" fmla="*/ 506234 h 506234"/>
                  <a:gd name="connsiteX6" fmla="*/ 140620 w 990600"/>
                  <a:gd name="connsiteY6" fmla="*/ 502571 h 506234"/>
                  <a:gd name="connsiteX7" fmla="*/ 0 w 990600"/>
                  <a:gd name="connsiteY7" fmla="*/ 0 h 506234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50855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0600" h="502572">
                    <a:moveTo>
                      <a:pt x="0" y="0"/>
                    </a:moveTo>
                    <a:lnTo>
                      <a:pt x="419100" y="0"/>
                    </a:lnTo>
                    <a:lnTo>
                      <a:pt x="495300" y="247650"/>
                    </a:lnTo>
                    <a:lnTo>
                      <a:pt x="561975" y="0"/>
                    </a:lnTo>
                    <a:lnTo>
                      <a:pt x="990600" y="0"/>
                    </a:lnTo>
                    <a:lnTo>
                      <a:pt x="850855" y="502572"/>
                    </a:lnTo>
                    <a:lnTo>
                      <a:pt x="140620" y="5025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Bef>
                    <a:spcPts val="1800"/>
                  </a:spcBef>
                  <a:spcAft>
                    <a:spcPts val="0"/>
                  </a:spcAft>
                </a:pPr>
                <a:r>
                  <a:rPr lang="sv-SE" sz="1200" dirty="0">
                    <a:solidFill>
                      <a:srgbClr val="0D0D0D"/>
                    </a:solidFill>
                    <a:ea typeface="Calibri"/>
                    <a:cs typeface="Times New Roman"/>
                  </a:rPr>
                  <a:t>+</a:t>
                </a:r>
                <a:endParaRPr lang="sv-SE" sz="1200" dirty="0">
                  <a:ea typeface="Calibri"/>
                  <a:cs typeface="Times New Roman"/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336398" y="2827280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ADD/SUB logic</a:t>
                </a:r>
              </a:p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Bit P, G</a:t>
                </a:r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3336398" y="3285293"/>
                <a:ext cx="1244915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tlCol="0" anchor="ctr"/>
              <a:lstStyle/>
              <a:p>
                <a:r>
                  <a:rPr lang="sv-SE" sz="1200" dirty="0">
                    <a:solidFill>
                      <a:schemeClr val="tx1"/>
                    </a:solidFill>
                  </a:rPr>
                  <a:t>P</a:t>
                </a:r>
                <a:r>
                  <a:rPr lang="sv-SE" sz="1200" baseline="-25000" dirty="0">
                    <a:solidFill>
                      <a:schemeClr val="tx1"/>
                    </a:solidFill>
                  </a:rPr>
                  <a:t>24:17</a:t>
                </a:r>
              </a:p>
            </p:txBody>
          </p:sp>
          <p:cxnSp>
            <p:nvCxnSpPr>
              <p:cNvPr id="47" name="Straight Connector 46"/>
              <p:cNvCxnSpPr/>
              <p:nvPr/>
            </p:nvCxnSpPr>
            <p:spPr>
              <a:xfrm flipH="1">
                <a:off x="3500888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flipH="1">
                <a:off x="4259773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 flipH="1">
                <a:off x="2167986" y="4466182"/>
                <a:ext cx="56262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0" name="Group 49"/>
              <p:cNvGrpSpPr/>
              <p:nvPr/>
            </p:nvGrpSpPr>
            <p:grpSpPr>
              <a:xfrm>
                <a:off x="2731114" y="3960013"/>
                <a:ext cx="5739593" cy="510732"/>
                <a:chOff x="2731114" y="3978517"/>
                <a:chExt cx="5739593" cy="908897"/>
              </a:xfrm>
            </p:grpSpPr>
            <p:cxnSp>
              <p:nvCxnSpPr>
                <p:cNvPr id="70" name="Straight Connector 69"/>
                <p:cNvCxnSpPr/>
                <p:nvPr/>
              </p:nvCxnSpPr>
              <p:spPr>
                <a:xfrm>
                  <a:off x="6555224" y="3980268"/>
                  <a:ext cx="0" cy="907146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/>
                <p:cNvCxnSpPr/>
                <p:nvPr/>
              </p:nvCxnSpPr>
              <p:spPr>
                <a:xfrm>
                  <a:off x="8470707" y="3978518"/>
                  <a:ext cx="0" cy="907147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/>
                <p:cNvCxnSpPr/>
                <p:nvPr/>
              </p:nvCxnSpPr>
              <p:spPr>
                <a:xfrm>
                  <a:off x="4639740" y="3978517"/>
                  <a:ext cx="0" cy="907146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/>
                <p:cNvCxnSpPr/>
                <p:nvPr/>
              </p:nvCxnSpPr>
              <p:spPr>
                <a:xfrm>
                  <a:off x="2731114" y="3978517"/>
                  <a:ext cx="0" cy="907148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1" name="Straight Connector 50"/>
              <p:cNvCxnSpPr/>
              <p:nvPr/>
            </p:nvCxnSpPr>
            <p:spPr>
              <a:xfrm>
                <a:off x="2038863" y="4558883"/>
                <a:ext cx="0" cy="43857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Freeform 51"/>
              <p:cNvSpPr/>
              <p:nvPr/>
            </p:nvSpPr>
            <p:spPr>
              <a:xfrm flipH="1">
                <a:off x="1415440" y="4151145"/>
                <a:ext cx="1244914" cy="627025"/>
              </a:xfrm>
              <a:custGeom>
                <a:avLst/>
                <a:gdLst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48577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81075"/>
                  <a:gd name="connsiteY0" fmla="*/ 9525 h 504825"/>
                  <a:gd name="connsiteX1" fmla="*/ 419100 w 981075"/>
                  <a:gd name="connsiteY1" fmla="*/ 9525 h 504825"/>
                  <a:gd name="connsiteX2" fmla="*/ 495300 w 981075"/>
                  <a:gd name="connsiteY2" fmla="*/ 257175 h 504825"/>
                  <a:gd name="connsiteX3" fmla="*/ 561975 w 981075"/>
                  <a:gd name="connsiteY3" fmla="*/ 9525 h 504825"/>
                  <a:gd name="connsiteX4" fmla="*/ 981075 w 981075"/>
                  <a:gd name="connsiteY4" fmla="*/ 0 h 504825"/>
                  <a:gd name="connsiteX5" fmla="*/ 876300 w 981075"/>
                  <a:gd name="connsiteY5" fmla="*/ 504825 h 504825"/>
                  <a:gd name="connsiteX6" fmla="*/ 133350 w 981075"/>
                  <a:gd name="connsiteY6" fmla="*/ 504825 h 504825"/>
                  <a:gd name="connsiteX7" fmla="*/ 0 w 981075"/>
                  <a:gd name="connsiteY7" fmla="*/ 9525 h 50482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76300 w 990600"/>
                  <a:gd name="connsiteY5" fmla="*/ 495300 h 495300"/>
                  <a:gd name="connsiteX6" fmla="*/ 133350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33350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8935"/>
                  <a:gd name="connsiteX1" fmla="*/ 419100 w 990600"/>
                  <a:gd name="connsiteY1" fmla="*/ 0 h 498935"/>
                  <a:gd name="connsiteX2" fmla="*/ 495300 w 990600"/>
                  <a:gd name="connsiteY2" fmla="*/ 247650 h 498935"/>
                  <a:gd name="connsiteX3" fmla="*/ 561975 w 990600"/>
                  <a:gd name="connsiteY3" fmla="*/ 0 h 498935"/>
                  <a:gd name="connsiteX4" fmla="*/ 990600 w 990600"/>
                  <a:gd name="connsiteY4" fmla="*/ 0 h 498935"/>
                  <a:gd name="connsiteX5" fmla="*/ 865394 w 990600"/>
                  <a:gd name="connsiteY5" fmla="*/ 498935 h 498935"/>
                  <a:gd name="connsiteX6" fmla="*/ 122444 w 990600"/>
                  <a:gd name="connsiteY6" fmla="*/ 495300 h 498935"/>
                  <a:gd name="connsiteX7" fmla="*/ 0 w 990600"/>
                  <a:gd name="connsiteY7" fmla="*/ 0 h 498935"/>
                  <a:gd name="connsiteX0" fmla="*/ 0 w 990600"/>
                  <a:gd name="connsiteY0" fmla="*/ 0 h 495300"/>
                  <a:gd name="connsiteX1" fmla="*/ 419100 w 990600"/>
                  <a:gd name="connsiteY1" fmla="*/ 0 h 495300"/>
                  <a:gd name="connsiteX2" fmla="*/ 495300 w 990600"/>
                  <a:gd name="connsiteY2" fmla="*/ 247650 h 495300"/>
                  <a:gd name="connsiteX3" fmla="*/ 561975 w 990600"/>
                  <a:gd name="connsiteY3" fmla="*/ 0 h 495300"/>
                  <a:gd name="connsiteX4" fmla="*/ 990600 w 990600"/>
                  <a:gd name="connsiteY4" fmla="*/ 0 h 495300"/>
                  <a:gd name="connsiteX5" fmla="*/ 861759 w 990600"/>
                  <a:gd name="connsiteY5" fmla="*/ 491665 h 495300"/>
                  <a:gd name="connsiteX6" fmla="*/ 122444 w 990600"/>
                  <a:gd name="connsiteY6" fmla="*/ 495300 h 495300"/>
                  <a:gd name="connsiteX7" fmla="*/ 0 w 990600"/>
                  <a:gd name="connsiteY7" fmla="*/ 0 h 495300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502571 h 502571"/>
                  <a:gd name="connsiteX6" fmla="*/ 122444 w 990600"/>
                  <a:gd name="connsiteY6" fmla="*/ 495300 h 502571"/>
                  <a:gd name="connsiteX7" fmla="*/ 0 w 990600"/>
                  <a:gd name="connsiteY7" fmla="*/ 0 h 50257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22444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495301"/>
                  <a:gd name="connsiteX1" fmla="*/ 419100 w 990600"/>
                  <a:gd name="connsiteY1" fmla="*/ 0 h 495301"/>
                  <a:gd name="connsiteX2" fmla="*/ 495300 w 990600"/>
                  <a:gd name="connsiteY2" fmla="*/ 247650 h 495301"/>
                  <a:gd name="connsiteX3" fmla="*/ 561975 w 990600"/>
                  <a:gd name="connsiteY3" fmla="*/ 0 h 495301"/>
                  <a:gd name="connsiteX4" fmla="*/ 990600 w 990600"/>
                  <a:gd name="connsiteY4" fmla="*/ 0 h 495301"/>
                  <a:gd name="connsiteX5" fmla="*/ 854489 w 990600"/>
                  <a:gd name="connsiteY5" fmla="*/ 495301 h 495301"/>
                  <a:gd name="connsiteX6" fmla="*/ 136985 w 990600"/>
                  <a:gd name="connsiteY6" fmla="*/ 495300 h 495301"/>
                  <a:gd name="connsiteX7" fmla="*/ 0 w 990600"/>
                  <a:gd name="connsiteY7" fmla="*/ 0 h 495301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4489 w 990600"/>
                  <a:gd name="connsiteY5" fmla="*/ 495301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07"/>
                  <a:gd name="connsiteX1" fmla="*/ 419100 w 990600"/>
                  <a:gd name="connsiteY1" fmla="*/ 0 h 506207"/>
                  <a:gd name="connsiteX2" fmla="*/ 495300 w 990600"/>
                  <a:gd name="connsiteY2" fmla="*/ 247650 h 506207"/>
                  <a:gd name="connsiteX3" fmla="*/ 561975 w 990600"/>
                  <a:gd name="connsiteY3" fmla="*/ 0 h 506207"/>
                  <a:gd name="connsiteX4" fmla="*/ 990600 w 990600"/>
                  <a:gd name="connsiteY4" fmla="*/ 0 h 506207"/>
                  <a:gd name="connsiteX5" fmla="*/ 850854 w 990600"/>
                  <a:gd name="connsiteY5" fmla="*/ 506207 h 506207"/>
                  <a:gd name="connsiteX6" fmla="*/ 140620 w 990600"/>
                  <a:gd name="connsiteY6" fmla="*/ 502571 h 506207"/>
                  <a:gd name="connsiteX7" fmla="*/ 0 w 990600"/>
                  <a:gd name="connsiteY7" fmla="*/ 0 h 506207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47219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  <a:gd name="connsiteX0" fmla="*/ 0 w 990600"/>
                  <a:gd name="connsiteY0" fmla="*/ 0 h 502571"/>
                  <a:gd name="connsiteX1" fmla="*/ 419100 w 990600"/>
                  <a:gd name="connsiteY1" fmla="*/ 0 h 502571"/>
                  <a:gd name="connsiteX2" fmla="*/ 495300 w 990600"/>
                  <a:gd name="connsiteY2" fmla="*/ 247650 h 502571"/>
                  <a:gd name="connsiteX3" fmla="*/ 561975 w 990600"/>
                  <a:gd name="connsiteY3" fmla="*/ 0 h 502571"/>
                  <a:gd name="connsiteX4" fmla="*/ 990600 w 990600"/>
                  <a:gd name="connsiteY4" fmla="*/ 0 h 502571"/>
                  <a:gd name="connsiteX5" fmla="*/ 858125 w 990600"/>
                  <a:gd name="connsiteY5" fmla="*/ 498910 h 502571"/>
                  <a:gd name="connsiteX6" fmla="*/ 140620 w 990600"/>
                  <a:gd name="connsiteY6" fmla="*/ 502571 h 502571"/>
                  <a:gd name="connsiteX7" fmla="*/ 0 w 990600"/>
                  <a:gd name="connsiteY7" fmla="*/ 0 h 502571"/>
                  <a:gd name="connsiteX0" fmla="*/ 0 w 990600"/>
                  <a:gd name="connsiteY0" fmla="*/ 0 h 506234"/>
                  <a:gd name="connsiteX1" fmla="*/ 419100 w 990600"/>
                  <a:gd name="connsiteY1" fmla="*/ 0 h 506234"/>
                  <a:gd name="connsiteX2" fmla="*/ 495300 w 990600"/>
                  <a:gd name="connsiteY2" fmla="*/ 247650 h 506234"/>
                  <a:gd name="connsiteX3" fmla="*/ 561975 w 990600"/>
                  <a:gd name="connsiteY3" fmla="*/ 0 h 506234"/>
                  <a:gd name="connsiteX4" fmla="*/ 990600 w 990600"/>
                  <a:gd name="connsiteY4" fmla="*/ 0 h 506234"/>
                  <a:gd name="connsiteX5" fmla="*/ 850855 w 990600"/>
                  <a:gd name="connsiteY5" fmla="*/ 506234 h 506234"/>
                  <a:gd name="connsiteX6" fmla="*/ 140620 w 990600"/>
                  <a:gd name="connsiteY6" fmla="*/ 502571 h 506234"/>
                  <a:gd name="connsiteX7" fmla="*/ 0 w 990600"/>
                  <a:gd name="connsiteY7" fmla="*/ 0 h 506234"/>
                  <a:gd name="connsiteX0" fmla="*/ 0 w 990600"/>
                  <a:gd name="connsiteY0" fmla="*/ 0 h 502572"/>
                  <a:gd name="connsiteX1" fmla="*/ 419100 w 990600"/>
                  <a:gd name="connsiteY1" fmla="*/ 0 h 502572"/>
                  <a:gd name="connsiteX2" fmla="*/ 495300 w 990600"/>
                  <a:gd name="connsiteY2" fmla="*/ 247650 h 502572"/>
                  <a:gd name="connsiteX3" fmla="*/ 561975 w 990600"/>
                  <a:gd name="connsiteY3" fmla="*/ 0 h 502572"/>
                  <a:gd name="connsiteX4" fmla="*/ 990600 w 990600"/>
                  <a:gd name="connsiteY4" fmla="*/ 0 h 502572"/>
                  <a:gd name="connsiteX5" fmla="*/ 850855 w 990600"/>
                  <a:gd name="connsiteY5" fmla="*/ 502572 h 502572"/>
                  <a:gd name="connsiteX6" fmla="*/ 140620 w 990600"/>
                  <a:gd name="connsiteY6" fmla="*/ 502571 h 502572"/>
                  <a:gd name="connsiteX7" fmla="*/ 0 w 990600"/>
                  <a:gd name="connsiteY7" fmla="*/ 0 h 5025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0600" h="502572">
                    <a:moveTo>
                      <a:pt x="0" y="0"/>
                    </a:moveTo>
                    <a:lnTo>
                      <a:pt x="419100" y="0"/>
                    </a:lnTo>
                    <a:lnTo>
                      <a:pt x="495300" y="247650"/>
                    </a:lnTo>
                    <a:lnTo>
                      <a:pt x="561975" y="0"/>
                    </a:lnTo>
                    <a:lnTo>
                      <a:pt x="990600" y="0"/>
                    </a:lnTo>
                    <a:lnTo>
                      <a:pt x="850855" y="502572"/>
                    </a:lnTo>
                    <a:lnTo>
                      <a:pt x="140620" y="5025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Bef>
                    <a:spcPts val="1800"/>
                  </a:spcBef>
                  <a:spcAft>
                    <a:spcPts val="0"/>
                  </a:spcAft>
                </a:pPr>
                <a:r>
                  <a:rPr lang="sv-SE" sz="1200" dirty="0">
                    <a:solidFill>
                      <a:srgbClr val="0D0D0D"/>
                    </a:solidFill>
                    <a:effectLst/>
                    <a:ea typeface="Calibri"/>
                    <a:cs typeface="Times New Roman"/>
                  </a:rPr>
                  <a:t>+</a:t>
                </a:r>
                <a:endParaRPr lang="sv-SE" sz="1200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1415440" y="2827280"/>
                <a:ext cx="1244914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ADD/SUB logic</a:t>
                </a:r>
              </a:p>
              <a:p>
                <a:pPr algn="ctr"/>
                <a:r>
                  <a:rPr lang="sv-SE" sz="1200" dirty="0">
                    <a:solidFill>
                      <a:schemeClr val="tx1"/>
                    </a:solidFill>
                  </a:rPr>
                  <a:t>Bit P, G</a:t>
                </a:r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1415440" y="3285293"/>
                <a:ext cx="1244914" cy="35464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18000" rtlCol="0" anchor="ctr"/>
              <a:lstStyle/>
              <a:p>
                <a:r>
                  <a:rPr lang="sv-SE" sz="1200" dirty="0">
                    <a:solidFill>
                      <a:schemeClr val="tx1"/>
                    </a:solidFill>
                  </a:rPr>
                  <a:t>P</a:t>
                </a:r>
                <a:r>
                  <a:rPr lang="sv-SE" sz="1200" baseline="-25000" dirty="0">
                    <a:solidFill>
                      <a:schemeClr val="tx1"/>
                    </a:solidFill>
                  </a:rPr>
                  <a:t>32:25</a:t>
                </a:r>
              </a:p>
            </p:txBody>
          </p:sp>
          <p:cxnSp>
            <p:nvCxnSpPr>
              <p:cNvPr id="55" name="Straight Connector 54"/>
              <p:cNvCxnSpPr/>
              <p:nvPr/>
            </p:nvCxnSpPr>
            <p:spPr>
              <a:xfrm flipH="1">
                <a:off x="1576251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flipH="1">
                <a:off x="2328278" y="3738289"/>
                <a:ext cx="153840" cy="912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TextBox 56"/>
              <p:cNvSpPr txBox="1"/>
              <p:nvPr/>
            </p:nvSpPr>
            <p:spPr>
              <a:xfrm>
                <a:off x="7142685" y="2338801"/>
                <a:ext cx="129715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a</a:t>
                </a:r>
                <a:r>
                  <a:rPr lang="sv-SE" sz="1600" baseline="-25000" dirty="0">
                    <a:latin typeface="+mn-lt"/>
                  </a:rPr>
                  <a:t>8:1</a:t>
                </a:r>
                <a:r>
                  <a:rPr lang="sv-SE" sz="1600" dirty="0">
                    <a:latin typeface="+mn-lt"/>
                  </a:rPr>
                  <a:t>            b</a:t>
                </a:r>
                <a:r>
                  <a:rPr lang="sv-SE" sz="1600" baseline="-25000" dirty="0">
                    <a:latin typeface="+mn-lt"/>
                  </a:rPr>
                  <a:t>8:1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215839" y="2338801"/>
                <a:ext cx="129554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a</a:t>
                </a:r>
                <a:r>
                  <a:rPr lang="sv-SE" sz="1600" baseline="-25000" dirty="0">
                    <a:latin typeface="+mn-lt"/>
                  </a:rPr>
                  <a:t>16:9</a:t>
                </a:r>
                <a:r>
                  <a:rPr lang="sv-SE" sz="1600" dirty="0">
                    <a:latin typeface="+mn-lt"/>
                  </a:rPr>
                  <a:t>         b</a:t>
                </a:r>
                <a:r>
                  <a:rPr lang="sv-SE" sz="1600" baseline="-25000" dirty="0">
                    <a:latin typeface="+mn-lt"/>
                  </a:rPr>
                  <a:t>16:9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3293058" y="2338801"/>
                <a:ext cx="13548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a</a:t>
                </a:r>
                <a:r>
                  <a:rPr lang="sv-SE" sz="1600" baseline="-25000" dirty="0">
                    <a:latin typeface="+mn-lt"/>
                  </a:rPr>
                  <a:t>24:17  </a:t>
                </a:r>
                <a:r>
                  <a:rPr lang="sv-SE" sz="1600" dirty="0">
                    <a:latin typeface="+mn-lt"/>
                  </a:rPr>
                  <a:t>      b</a:t>
                </a:r>
                <a:r>
                  <a:rPr lang="sv-SE" sz="1600" baseline="-25000" dirty="0">
                    <a:latin typeface="+mn-lt"/>
                  </a:rPr>
                  <a:t>24:17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1321194" y="2338801"/>
                <a:ext cx="143340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a</a:t>
                </a:r>
                <a:r>
                  <a:rPr lang="sv-SE" sz="1600" baseline="-25000" dirty="0">
                    <a:latin typeface="+mn-lt"/>
                  </a:rPr>
                  <a:t>32:25</a:t>
                </a:r>
                <a:r>
                  <a:rPr lang="sv-SE" sz="1600" dirty="0">
                    <a:latin typeface="+mn-lt"/>
                  </a:rPr>
                  <a:t>         b</a:t>
                </a:r>
                <a:r>
                  <a:rPr lang="sv-SE" sz="1600" baseline="-25000" dirty="0">
                    <a:latin typeface="+mn-lt"/>
                  </a:rPr>
                  <a:t>32:25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7424402" y="4914444"/>
                <a:ext cx="72487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Sum</a:t>
                </a:r>
                <a:r>
                  <a:rPr lang="sv-SE" sz="1600" baseline="-25000" dirty="0">
                    <a:latin typeface="+mn-lt"/>
                  </a:rPr>
                  <a:t>8:1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5478619" y="4914444"/>
                <a:ext cx="79380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Sum</a:t>
                </a:r>
                <a:r>
                  <a:rPr lang="sv-SE" sz="1600" baseline="-25000" dirty="0">
                    <a:latin typeface="+mn-lt"/>
                  </a:rPr>
                  <a:t>16:9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3527487" y="4914444"/>
                <a:ext cx="86273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Sum</a:t>
                </a:r>
                <a:r>
                  <a:rPr lang="sv-SE" sz="1600" baseline="-25000" dirty="0">
                    <a:latin typeface="+mn-lt"/>
                  </a:rPr>
                  <a:t>24:17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1606529" y="4914444"/>
                <a:ext cx="86273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sz="1600" dirty="0">
                    <a:latin typeface="+mn-lt"/>
                  </a:rPr>
                  <a:t>Sum</a:t>
                </a:r>
                <a:r>
                  <a:rPr lang="sv-SE" sz="1600" baseline="-25000" dirty="0">
                    <a:latin typeface="+mn-lt"/>
                  </a:rPr>
                  <a:t>32:25</a:t>
                </a:r>
                <a:endParaRPr lang="sv-SE" sz="1600" dirty="0">
                  <a:latin typeface="+mn-lt"/>
                </a:endParaRPr>
              </a:p>
            </p:txBody>
          </p:sp>
          <p:sp>
            <p:nvSpPr>
              <p:cNvPr id="65" name="Trapezoid 64"/>
              <p:cNvSpPr/>
              <p:nvPr/>
            </p:nvSpPr>
            <p:spPr>
              <a:xfrm rot="16200000">
                <a:off x="697868" y="4021905"/>
                <a:ext cx="905868" cy="379356"/>
              </a:xfrm>
              <a:prstGeom prst="trapezoid">
                <a:avLst>
                  <a:gd name="adj" fmla="val 34038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tIns="216000" rtlCol="0" anchor="ctr" anchorCtr="1"/>
              <a:lstStyle/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1</a:t>
                </a:r>
              </a:p>
              <a:p>
                <a:pPr algn="ctr"/>
                <a:endParaRPr lang="sv-SE" sz="14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66" name="Trapezoid 65"/>
              <p:cNvSpPr/>
              <p:nvPr/>
            </p:nvSpPr>
            <p:spPr>
              <a:xfrm rot="16200000">
                <a:off x="2606495" y="4021905"/>
                <a:ext cx="905868" cy="379356"/>
              </a:xfrm>
              <a:prstGeom prst="trapezoid">
                <a:avLst>
                  <a:gd name="adj" fmla="val 34038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tIns="216000" rtlCol="0" anchor="ctr" anchorCtr="1"/>
              <a:lstStyle/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1</a:t>
                </a:r>
              </a:p>
              <a:p>
                <a:pPr algn="ctr"/>
                <a:endParaRPr lang="sv-SE" sz="14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cxnSp>
            <p:nvCxnSpPr>
              <p:cNvPr id="67" name="Straight Connector 66"/>
              <p:cNvCxnSpPr/>
              <p:nvPr/>
            </p:nvCxnSpPr>
            <p:spPr>
              <a:xfrm flipH="1">
                <a:off x="6554723" y="4211582"/>
                <a:ext cx="45224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8" name="Trapezoid 67"/>
              <p:cNvSpPr/>
              <p:nvPr/>
            </p:nvSpPr>
            <p:spPr>
              <a:xfrm rot="16200000">
                <a:off x="6430604" y="4021905"/>
                <a:ext cx="905868" cy="379356"/>
              </a:xfrm>
              <a:prstGeom prst="trapezoid">
                <a:avLst>
                  <a:gd name="adj" fmla="val 34038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tIns="216000" rtlCol="0" anchor="ctr" anchorCtr="1"/>
              <a:lstStyle/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1</a:t>
                </a:r>
              </a:p>
              <a:p>
                <a:pPr algn="ctr"/>
                <a:endParaRPr lang="sv-SE" sz="14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69" name="Trapezoid 68"/>
              <p:cNvSpPr/>
              <p:nvPr/>
            </p:nvSpPr>
            <p:spPr>
              <a:xfrm rot="16200000">
                <a:off x="4515121" y="4021906"/>
                <a:ext cx="905868" cy="379356"/>
              </a:xfrm>
              <a:prstGeom prst="trapezoid">
                <a:avLst>
                  <a:gd name="adj" fmla="val 34038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tIns="216000" rtlCol="0" anchor="ctr" anchorCtr="1"/>
              <a:lstStyle/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1</a:t>
                </a:r>
              </a:p>
              <a:p>
                <a:pPr algn="ctr"/>
                <a:endParaRPr lang="sv-SE" sz="14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sv-SE" sz="14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</p:grpSp>
        <p:cxnSp>
          <p:nvCxnSpPr>
            <p:cNvPr id="89" name="Straight Connector 88"/>
            <p:cNvCxnSpPr/>
            <p:nvPr/>
          </p:nvCxnSpPr>
          <p:spPr>
            <a:xfrm flipH="1">
              <a:off x="8379653" y="3333517"/>
              <a:ext cx="468000" cy="0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/>
            <p:cNvSpPr txBox="1"/>
            <p:nvPr/>
          </p:nvSpPr>
          <p:spPr>
            <a:xfrm>
              <a:off x="8847653" y="3164240"/>
              <a:ext cx="39466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i="1" dirty="0">
                  <a:latin typeface="+mn-lt"/>
                </a:rPr>
                <a:t>t</a:t>
              </a:r>
              <a:r>
                <a:rPr lang="sv-SE" sz="1600" i="1" baseline="-25000" dirty="0">
                  <a:latin typeface="+mn-lt"/>
                </a:rPr>
                <a:t>pg</a:t>
              </a:r>
              <a:endParaRPr lang="sv-SE" sz="1600" i="1" dirty="0">
                <a:latin typeface="+mn-lt"/>
              </a:endParaRPr>
            </a:p>
          </p:txBody>
        </p:sp>
        <p:cxnSp>
          <p:nvCxnSpPr>
            <p:cNvPr id="95" name="Straight Connector 94"/>
            <p:cNvCxnSpPr/>
            <p:nvPr/>
          </p:nvCxnSpPr>
          <p:spPr>
            <a:xfrm flipV="1">
              <a:off x="2883639" y="4575538"/>
              <a:ext cx="0" cy="936000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flipH="1">
              <a:off x="1828724" y="5435781"/>
              <a:ext cx="1044000" cy="0"/>
            </a:xfrm>
            <a:prstGeom prst="line">
              <a:avLst/>
            </a:prstGeom>
            <a:ln w="9525">
              <a:solidFill>
                <a:srgbClr val="0070C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97" name="Object 96"/>
            <p:cNvGraphicFramePr>
              <a:graphicFrameLocks noChangeAspect="1"/>
            </p:cNvGraphicFramePr>
            <p:nvPr>
              <p:extLst/>
            </p:nvPr>
          </p:nvGraphicFramePr>
          <p:xfrm>
            <a:off x="2109175" y="5456560"/>
            <a:ext cx="552167" cy="2294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6725" name="Equation" r:id="rId3" imgW="609480" imgH="253800" progId="Equation.DSMT4">
                    <p:embed/>
                  </p:oleObj>
                </mc:Choice>
                <mc:Fallback>
                  <p:oleObj name="Equation" r:id="rId3" imgW="609480" imgH="253800" progId="Equation.DSMT4">
                    <p:embed/>
                    <p:pic>
                      <p:nvPicPr>
                        <p:cNvPr id="97" name="Object 9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09175" y="5456560"/>
                          <a:ext cx="552167" cy="2294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98" name="Straight Connector 97"/>
            <p:cNvCxnSpPr/>
            <p:nvPr/>
          </p:nvCxnSpPr>
          <p:spPr>
            <a:xfrm flipV="1">
              <a:off x="8428739" y="4568916"/>
              <a:ext cx="0" cy="936000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flipH="1">
              <a:off x="7394887" y="5435781"/>
              <a:ext cx="1044000" cy="0"/>
            </a:xfrm>
            <a:prstGeom prst="line">
              <a:avLst/>
            </a:prstGeom>
            <a:ln w="9525">
              <a:solidFill>
                <a:srgbClr val="0070C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00" name="Object 99"/>
            <p:cNvGraphicFramePr>
              <a:graphicFrameLocks noChangeAspect="1"/>
            </p:cNvGraphicFramePr>
            <p:nvPr>
              <p:extLst/>
            </p:nvPr>
          </p:nvGraphicFramePr>
          <p:xfrm>
            <a:off x="7733189" y="5456560"/>
            <a:ext cx="604799" cy="25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6726" name="Equation" r:id="rId5" imgW="609336" imgH="253890" progId="Equation.DSMT4">
                    <p:embed/>
                  </p:oleObj>
                </mc:Choice>
                <mc:Fallback>
                  <p:oleObj name="Equation" r:id="rId5" imgW="609336" imgH="253890" progId="Equation.DSMT4">
                    <p:embed/>
                    <p:pic>
                      <p:nvPicPr>
                        <p:cNvPr id="100" name="Object 9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33189" y="5456560"/>
                          <a:ext cx="604799" cy="25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01" name="Straight Connector 100"/>
            <p:cNvCxnSpPr/>
            <p:nvPr/>
          </p:nvCxnSpPr>
          <p:spPr>
            <a:xfrm flipV="1">
              <a:off x="1828724" y="4575538"/>
              <a:ext cx="0" cy="936000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6" name="Group 105"/>
            <p:cNvGrpSpPr/>
            <p:nvPr/>
          </p:nvGrpSpPr>
          <p:grpSpPr>
            <a:xfrm>
              <a:off x="6841249" y="4329623"/>
              <a:ext cx="553638" cy="1358347"/>
              <a:chOff x="6460234" y="4515897"/>
              <a:chExt cx="553638" cy="1358347"/>
            </a:xfrm>
          </p:grpSpPr>
          <p:cxnSp>
            <p:nvCxnSpPr>
              <p:cNvPr id="88" name="Straight Connector 87"/>
              <p:cNvCxnSpPr/>
              <p:nvPr/>
            </p:nvCxnSpPr>
            <p:spPr>
              <a:xfrm flipV="1">
                <a:off x="7013872" y="4750379"/>
                <a:ext cx="0" cy="936000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 flipV="1">
                <a:off x="6460234" y="4515897"/>
                <a:ext cx="0" cy="1170482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 flipH="1">
                <a:off x="6460234" y="5622244"/>
                <a:ext cx="540000" cy="0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105" name="Object 104"/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6610739" y="5622244"/>
              <a:ext cx="265569" cy="2520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6727" name="Equation" r:id="rId6" imgW="241200" imgH="228600" progId="Equation.DSMT4">
                      <p:embed/>
                    </p:oleObj>
                  </mc:Choice>
                  <mc:Fallback>
                    <p:oleObj name="Equation" r:id="rId6" imgW="241200" imgH="228600" progId="Equation.DSMT4">
                      <p:embed/>
                      <p:pic>
                        <p:nvPicPr>
                          <p:cNvPr id="105" name="Object 10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610739" y="5622244"/>
                            <a:ext cx="265569" cy="2520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07" name="Group 106"/>
            <p:cNvGrpSpPr/>
            <p:nvPr/>
          </p:nvGrpSpPr>
          <p:grpSpPr>
            <a:xfrm>
              <a:off x="4944548" y="4320664"/>
              <a:ext cx="553638" cy="1358347"/>
              <a:chOff x="6460234" y="4515897"/>
              <a:chExt cx="553638" cy="1358347"/>
            </a:xfrm>
          </p:grpSpPr>
          <p:cxnSp>
            <p:nvCxnSpPr>
              <p:cNvPr id="108" name="Straight Connector 107"/>
              <p:cNvCxnSpPr/>
              <p:nvPr/>
            </p:nvCxnSpPr>
            <p:spPr>
              <a:xfrm flipV="1">
                <a:off x="7013872" y="4750379"/>
                <a:ext cx="0" cy="936000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 flipV="1">
                <a:off x="6460234" y="4515897"/>
                <a:ext cx="0" cy="1170482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 flipH="1">
                <a:off x="6460234" y="5622244"/>
                <a:ext cx="540000" cy="0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111" name="Object 110"/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6610739" y="5622244"/>
              <a:ext cx="265569" cy="2520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6728" name="Equation" r:id="rId8" imgW="241200" imgH="228600" progId="Equation.DSMT4">
                      <p:embed/>
                    </p:oleObj>
                  </mc:Choice>
                  <mc:Fallback>
                    <p:oleObj name="Equation" r:id="rId8" imgW="241200" imgH="228600" progId="Equation.DSMT4">
                      <p:embed/>
                      <p:pic>
                        <p:nvPicPr>
                          <p:cNvPr id="111" name="Object 11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610739" y="5622244"/>
                            <a:ext cx="265569" cy="2520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12" name="Group 111"/>
            <p:cNvGrpSpPr/>
            <p:nvPr/>
          </p:nvGrpSpPr>
          <p:grpSpPr>
            <a:xfrm>
              <a:off x="3018334" y="4327038"/>
              <a:ext cx="540000" cy="1358347"/>
              <a:chOff x="6460234" y="4515897"/>
              <a:chExt cx="540000" cy="1358347"/>
            </a:xfrm>
          </p:grpSpPr>
          <p:cxnSp>
            <p:nvCxnSpPr>
              <p:cNvPr id="113" name="Straight Connector 112"/>
              <p:cNvCxnSpPr/>
              <p:nvPr/>
            </p:nvCxnSpPr>
            <p:spPr>
              <a:xfrm flipV="1">
                <a:off x="6996938" y="4750379"/>
                <a:ext cx="0" cy="936000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 flipV="1">
                <a:off x="6460234" y="4515897"/>
                <a:ext cx="0" cy="1170482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 flipH="1">
                <a:off x="6460234" y="5622244"/>
                <a:ext cx="540000" cy="0"/>
              </a:xfrm>
              <a:prstGeom prst="line">
                <a:avLst/>
              </a:prstGeom>
              <a:ln w="9525">
                <a:solidFill>
                  <a:srgbClr val="0070C0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116" name="Object 115"/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6610739" y="5622244"/>
              <a:ext cx="265569" cy="2520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6729" name="Equation" r:id="rId10" imgW="241200" imgH="228600" progId="Equation.DSMT4">
                      <p:embed/>
                    </p:oleObj>
                  </mc:Choice>
                  <mc:Fallback>
                    <p:oleObj name="Equation" r:id="rId10" imgW="241200" imgH="228600" progId="Equation.DSMT4">
                      <p:embed/>
                      <p:pic>
                        <p:nvPicPr>
                          <p:cNvPr id="116" name="Object 11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610739" y="5622244"/>
                            <a:ext cx="265569" cy="2520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92" name="Grupp 91">
            <a:extLst>
              <a:ext uri="{FF2B5EF4-FFF2-40B4-BE49-F238E27FC236}">
                <a16:creationId xmlns:a16="http://schemas.microsoft.com/office/drawing/2014/main" id="{1B0340A2-54DF-4C9B-B910-59D96F7C87B8}"/>
              </a:ext>
            </a:extLst>
          </p:cNvPr>
          <p:cNvGrpSpPr/>
          <p:nvPr/>
        </p:nvGrpSpPr>
        <p:grpSpPr>
          <a:xfrm>
            <a:off x="365109" y="2361516"/>
            <a:ext cx="9175782" cy="3206774"/>
            <a:chOff x="153831" y="2278392"/>
            <a:chExt cx="9175782" cy="3206774"/>
          </a:xfrm>
        </p:grpSpPr>
        <p:pic>
          <p:nvPicPr>
            <p:cNvPr id="87" name="Bildobjekt 86">
              <a:extLst>
                <a:ext uri="{FF2B5EF4-FFF2-40B4-BE49-F238E27FC236}">
                  <a16:creationId xmlns:a16="http://schemas.microsoft.com/office/drawing/2014/main" id="{12FA1F62-73D5-4E88-96C9-240244333BC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4732831" y="2278392"/>
              <a:ext cx="4596782" cy="3206774"/>
            </a:xfrm>
            <a:prstGeom prst="rect">
              <a:avLst/>
            </a:prstGeom>
          </p:spPr>
        </p:pic>
        <p:pic>
          <p:nvPicPr>
            <p:cNvPr id="91" name="Bildobjekt 90">
              <a:extLst>
                <a:ext uri="{FF2B5EF4-FFF2-40B4-BE49-F238E27FC236}">
                  <a16:creationId xmlns:a16="http://schemas.microsoft.com/office/drawing/2014/main" id="{981649D1-6143-4A48-9F68-AFFA56828C3B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153831" y="2278392"/>
              <a:ext cx="4590686" cy="3206774"/>
            </a:xfrm>
            <a:prstGeom prst="rect">
              <a:avLst/>
            </a:prstGeom>
          </p:spPr>
        </p:pic>
      </p:grpSp>
      <p:sp>
        <p:nvSpPr>
          <p:cNvPr id="93" name="Rektangel 92">
            <a:extLst>
              <a:ext uri="{FF2B5EF4-FFF2-40B4-BE49-F238E27FC236}">
                <a16:creationId xmlns:a16="http://schemas.microsoft.com/office/drawing/2014/main" id="{D5C58612-1096-4910-80DF-CE7AEC015757}"/>
              </a:ext>
            </a:extLst>
          </p:cNvPr>
          <p:cNvSpPr/>
          <p:nvPr/>
        </p:nvSpPr>
        <p:spPr>
          <a:xfrm>
            <a:off x="6856312" y="2852406"/>
            <a:ext cx="11212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i="1" dirty="0" err="1"/>
              <a:t>t</a:t>
            </a:r>
            <a:r>
              <a:rPr lang="sv-SE" i="1" baseline="-25000" dirty="0" err="1"/>
              <a:t>MUX</a:t>
            </a:r>
            <a:r>
              <a:rPr lang="sv-SE" dirty="0"/>
              <a:t>=4</a:t>
            </a:r>
            <a:r>
              <a:rPr lang="sv-SE" i="1" dirty="0"/>
              <a:t>t</a:t>
            </a:r>
            <a:r>
              <a:rPr lang="sv-SE" i="1" baseline="-25000" dirty="0"/>
              <a:t>AO</a:t>
            </a:r>
            <a:r>
              <a:rPr lang="sv-SE" dirty="0"/>
              <a:t> </a:t>
            </a:r>
          </a:p>
        </p:txBody>
      </p:sp>
      <p:sp>
        <p:nvSpPr>
          <p:cNvPr id="123" name="Rektangel 122">
            <a:extLst>
              <a:ext uri="{FF2B5EF4-FFF2-40B4-BE49-F238E27FC236}">
                <a16:creationId xmlns:a16="http://schemas.microsoft.com/office/drawing/2014/main" id="{55BAD99E-8211-4180-8C79-E35B4334C2B6}"/>
              </a:ext>
            </a:extLst>
          </p:cNvPr>
          <p:cNvSpPr/>
          <p:nvPr/>
        </p:nvSpPr>
        <p:spPr>
          <a:xfrm>
            <a:off x="2244332" y="2852406"/>
            <a:ext cx="10042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i="1" dirty="0" err="1"/>
              <a:t>t</a:t>
            </a:r>
            <a:r>
              <a:rPr lang="sv-SE" i="1" baseline="-25000" dirty="0" err="1"/>
              <a:t>MUX</a:t>
            </a:r>
            <a:r>
              <a:rPr lang="sv-SE" dirty="0"/>
              <a:t>=</a:t>
            </a:r>
            <a:r>
              <a:rPr lang="sv-SE" i="1" dirty="0" err="1"/>
              <a:t>t</a:t>
            </a:r>
            <a:r>
              <a:rPr lang="sv-SE" i="1" baseline="-25000" dirty="0" err="1"/>
              <a:t>AO</a:t>
            </a:r>
            <a:r>
              <a:rPr lang="sv-SE" dirty="0"/>
              <a:t> </a:t>
            </a:r>
          </a:p>
        </p:txBody>
      </p:sp>
      <p:sp>
        <p:nvSpPr>
          <p:cNvPr id="124" name="Rectangle 16">
            <a:extLst>
              <a:ext uri="{FF2B5EF4-FFF2-40B4-BE49-F238E27FC236}">
                <a16:creationId xmlns:a16="http://schemas.microsoft.com/office/drawing/2014/main" id="{F303A3E5-4452-45A7-9D07-AE59369A642D}"/>
              </a:ext>
            </a:extLst>
          </p:cNvPr>
          <p:cNvSpPr/>
          <p:nvPr/>
        </p:nvSpPr>
        <p:spPr>
          <a:xfrm>
            <a:off x="111493" y="5679794"/>
            <a:ext cx="96830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dirty="0"/>
              <a:t>If efficient muxes with </a:t>
            </a:r>
            <a:r>
              <a:rPr lang="sv-SE" i="1" dirty="0"/>
              <a:t>t</a:t>
            </a:r>
            <a:r>
              <a:rPr lang="sv-SE" i="1" baseline="-25000" dirty="0"/>
              <a:t>MUX</a:t>
            </a:r>
            <a:r>
              <a:rPr lang="sv-SE" dirty="0"/>
              <a:t>=</a:t>
            </a:r>
            <a:r>
              <a:rPr lang="sv-SE" i="1" dirty="0"/>
              <a:t>t</a:t>
            </a:r>
            <a:r>
              <a:rPr lang="sv-SE" i="1" baseline="-25000" dirty="0"/>
              <a:t>AO</a:t>
            </a:r>
            <a:r>
              <a:rPr lang="sv-SE" dirty="0"/>
              <a:t> could be used, 4-bit blocks would be most </a:t>
            </a:r>
            <a:r>
              <a:rPr lang="sv-SE" dirty="0" err="1"/>
              <a:t>efficient</a:t>
            </a:r>
            <a:r>
              <a:rPr lang="sv-SE" dirty="0"/>
              <a:t>.</a:t>
            </a:r>
          </a:p>
          <a:p>
            <a:pPr algn="ctr"/>
            <a:r>
              <a:rPr lang="sv-SE" dirty="0"/>
              <a:t>If muxes are slow due to their complexity, say </a:t>
            </a:r>
            <a:r>
              <a:rPr lang="sv-SE" i="1" dirty="0"/>
              <a:t>t</a:t>
            </a:r>
            <a:r>
              <a:rPr lang="sv-SE" i="1" baseline="-25000" dirty="0"/>
              <a:t>MUX</a:t>
            </a:r>
            <a:r>
              <a:rPr lang="sv-SE" dirty="0"/>
              <a:t>=4</a:t>
            </a:r>
            <a:r>
              <a:rPr lang="sv-SE" i="1" dirty="0"/>
              <a:t>t</a:t>
            </a:r>
            <a:r>
              <a:rPr lang="sv-SE" i="1" baseline="-25000" dirty="0"/>
              <a:t>AO</a:t>
            </a:r>
            <a:r>
              <a:rPr lang="sv-SE" dirty="0"/>
              <a:t>, then 8-bit blocks would be most efficient.</a:t>
            </a:r>
          </a:p>
        </p:txBody>
      </p:sp>
    </p:spTree>
    <p:extLst>
      <p:ext uri="{BB962C8B-B14F-4D97-AF65-F5344CB8AC3E}">
        <p14:creationId xmlns:p14="http://schemas.microsoft.com/office/powerpoint/2010/main" val="361479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3749" y="6333963"/>
            <a:ext cx="2228850" cy="365125"/>
          </a:xfrm>
        </p:spPr>
        <p:txBody>
          <a:bodyPr/>
          <a:lstStyle/>
          <a:p>
            <a:r>
              <a:rPr lang="sv-SE" dirty="0"/>
              <a:t>2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36852" y="365126"/>
            <a:ext cx="863229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Optimization – </a:t>
            </a:r>
            <a:r>
              <a:rPr lang="sv-SE" dirty="0" err="1"/>
              <a:t>Introduction</a:t>
            </a:r>
            <a:endParaRPr lang="sv-SE" dirty="0"/>
          </a:p>
        </p:txBody>
      </p:sp>
      <p:sp>
        <p:nvSpPr>
          <p:cNvPr id="11" name="Rectangle 10"/>
          <p:cNvSpPr/>
          <p:nvPr/>
        </p:nvSpPr>
        <p:spPr>
          <a:xfrm>
            <a:off x="373206" y="2001333"/>
            <a:ext cx="9086427" cy="3772934"/>
          </a:xfrm>
          <a:prstGeom prst="rect">
            <a:avLst/>
          </a:prstGeom>
          <a:noFill/>
        </p:spPr>
      </p:sp>
      <p:grpSp>
        <p:nvGrpSpPr>
          <p:cNvPr id="2" name="Grupp 1">
            <a:extLst>
              <a:ext uri="{FF2B5EF4-FFF2-40B4-BE49-F238E27FC236}">
                <a16:creationId xmlns:a16="http://schemas.microsoft.com/office/drawing/2014/main" id="{5447EF69-3EE8-429E-8C4B-2E9A2EDF1FBC}"/>
              </a:ext>
            </a:extLst>
          </p:cNvPr>
          <p:cNvGrpSpPr/>
          <p:nvPr/>
        </p:nvGrpSpPr>
        <p:grpSpPr>
          <a:xfrm>
            <a:off x="2032741" y="2037454"/>
            <a:ext cx="5840519" cy="3981532"/>
            <a:chOff x="1217391" y="2037454"/>
            <a:chExt cx="5840519" cy="3981532"/>
          </a:xfrm>
        </p:grpSpPr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1239273" y="2326423"/>
              <a:ext cx="1709925" cy="548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600" dirty="0">
                  <a:solidFill>
                    <a:srgbClr val="000000"/>
                  </a:solidFill>
                  <a:effectLst/>
                  <a:ea typeface="Calibri"/>
                  <a:cs typeface="Geneva"/>
                </a:rPr>
                <a:t>Function to</a:t>
              </a:r>
              <a:endParaRPr lang="sv-SE" sz="1600" dirty="0">
                <a:effectLst/>
                <a:ea typeface="Times New Roman"/>
              </a:endParaRPr>
            </a:p>
            <a:p>
              <a:pPr algn="ctr">
                <a:spcAft>
                  <a:spcPts val="0"/>
                </a:spcAft>
              </a:pPr>
              <a:r>
                <a:rPr lang="en-US" sz="1600" dirty="0">
                  <a:solidFill>
                    <a:srgbClr val="000000"/>
                  </a:solidFill>
                  <a:effectLst/>
                  <a:ea typeface="Calibri"/>
                  <a:cs typeface="Geneva"/>
                </a:rPr>
                <a:t>be optimized</a:t>
              </a:r>
              <a:endParaRPr lang="sv-SE" sz="1600" dirty="0">
                <a:effectLst/>
                <a:ea typeface="Times New Roman"/>
              </a:endParaRPr>
            </a:p>
            <a:p>
              <a:pPr algn="ctr">
                <a:lnSpc>
                  <a:spcPts val="1600"/>
                </a:lnSpc>
                <a:spcAft>
                  <a:spcPts val="0"/>
                </a:spcAft>
              </a:pPr>
              <a:r>
                <a:rPr lang="sv-SE" sz="1600" dirty="0">
                  <a:effectLst/>
                  <a:ea typeface="Times New Roman"/>
                </a:rPr>
                <a:t> </a:t>
              </a:r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1217391" y="2037454"/>
              <a:ext cx="5840519" cy="3981532"/>
              <a:chOff x="1689995" y="2037454"/>
              <a:chExt cx="5367915" cy="3659354"/>
            </a:xfrm>
          </p:grpSpPr>
          <p:sp>
            <p:nvSpPr>
              <p:cNvPr id="22" name="Rectangle 21"/>
              <p:cNvSpPr>
                <a:spLocks noChangeArrowheads="1"/>
              </p:cNvSpPr>
              <p:nvPr/>
            </p:nvSpPr>
            <p:spPr bwMode="auto">
              <a:xfrm>
                <a:off x="4999952" y="5179449"/>
                <a:ext cx="332389" cy="3569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ctr">
                  <a:lnSpc>
                    <a:spcPts val="1600"/>
                  </a:lnSpc>
                  <a:spcAft>
                    <a:spcPts val="0"/>
                  </a:spcAft>
                </a:pPr>
                <a:r>
                  <a:rPr lang="en-US" sz="1400" i="1" dirty="0">
                    <a:solidFill>
                      <a:srgbClr val="000000"/>
                    </a:solidFill>
                    <a:effectLst/>
                    <a:latin typeface="Calibri"/>
                    <a:ea typeface="Calibri"/>
                    <a:cs typeface="Geneva"/>
                  </a:rPr>
                  <a:t>x</a:t>
                </a:r>
                <a:endParaRPr lang="sv-SE" sz="1400" dirty="0">
                  <a:effectLst/>
                  <a:latin typeface="Times New Roman"/>
                  <a:ea typeface="Times New Roman"/>
                </a:endParaRPr>
              </a:p>
              <a:p>
                <a:pPr algn="ctr">
                  <a:lnSpc>
                    <a:spcPts val="1600"/>
                  </a:lnSpc>
                  <a:spcAft>
                    <a:spcPts val="0"/>
                  </a:spcAft>
                </a:pPr>
                <a:r>
                  <a:rPr lang="sv-SE" sz="1400" dirty="0">
                    <a:effectLst/>
                    <a:latin typeface="Times New Roman"/>
                    <a:ea typeface="Times New Roman"/>
                  </a:rPr>
                  <a:t> </a:t>
                </a:r>
              </a:p>
            </p:txBody>
          </p:sp>
          <p:cxnSp>
            <p:nvCxnSpPr>
              <p:cNvPr id="12" name="Line 3201"/>
              <p:cNvCxnSpPr>
                <a:cxnSpLocks noChangeShapeType="1"/>
              </p:cNvCxnSpPr>
              <p:nvPr/>
            </p:nvCxnSpPr>
            <p:spPr bwMode="auto">
              <a:xfrm flipV="1">
                <a:off x="2111109" y="2901888"/>
                <a:ext cx="0" cy="2468993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3" name="Line 3201"/>
              <p:cNvCxnSpPr>
                <a:cxnSpLocks noChangeShapeType="1"/>
              </p:cNvCxnSpPr>
              <p:nvPr/>
            </p:nvCxnSpPr>
            <p:spPr bwMode="auto">
              <a:xfrm>
                <a:off x="2044396" y="5282723"/>
                <a:ext cx="3053138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3095849" y="5338939"/>
                <a:ext cx="1710744" cy="3578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ctr">
                  <a:lnSpc>
                    <a:spcPts val="1600"/>
                  </a:lnSpc>
                  <a:spcAft>
                    <a:spcPts val="0"/>
                  </a:spcAft>
                </a:pPr>
                <a:r>
                  <a:rPr lang="en-US" dirty="0">
                    <a:solidFill>
                      <a:srgbClr val="000000"/>
                    </a:solidFill>
                    <a:effectLst/>
                    <a:latin typeface="Calibri"/>
                    <a:ea typeface="Calibri"/>
                    <a:cs typeface="Geneva"/>
                  </a:rPr>
                  <a:t>Input variable</a:t>
                </a:r>
                <a:endParaRPr lang="sv-SE" dirty="0">
                  <a:effectLst/>
                  <a:latin typeface="Times New Roman"/>
                  <a:ea typeface="Times New Roman"/>
                </a:endParaRPr>
              </a:p>
              <a:p>
                <a:pPr algn="ctr">
                  <a:lnSpc>
                    <a:spcPts val="1600"/>
                  </a:lnSpc>
                  <a:spcAft>
                    <a:spcPts val="0"/>
                  </a:spcAft>
                </a:pPr>
                <a:r>
                  <a:rPr lang="sv-SE" dirty="0">
                    <a:effectLst/>
                    <a:latin typeface="Times New Roman"/>
                    <a:ea typeface="Times New Roman"/>
                  </a:rPr>
                  <a:t> </a:t>
                </a:r>
              </a:p>
            </p:txBody>
          </p:sp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 rot="16200000">
                <a:off x="1013488" y="3983684"/>
                <a:ext cx="1709925" cy="3569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vert270" wrap="square" lIns="0" tIns="0" rIns="0" bIns="0" anchor="t" anchorCtr="0" upright="1">
                <a:noAutofit/>
              </a:bodyPr>
              <a:lstStyle/>
              <a:p>
                <a:pPr algn="ctr">
                  <a:lnSpc>
                    <a:spcPts val="1600"/>
                  </a:lnSpc>
                  <a:spcAft>
                    <a:spcPts val="0"/>
                  </a:spcAft>
                </a:pPr>
                <a:r>
                  <a:rPr lang="en-US" dirty="0">
                    <a:solidFill>
                      <a:srgbClr val="000000"/>
                    </a:solidFill>
                    <a:effectLst/>
                    <a:latin typeface="Calibri"/>
                    <a:ea typeface="Calibri"/>
                    <a:cs typeface="Geneva"/>
                  </a:rPr>
                  <a:t>Arbitrary units</a:t>
                </a:r>
                <a:r>
                  <a:rPr lang="sv-SE" dirty="0">
                    <a:effectLst/>
                    <a:latin typeface="Times New Roman"/>
                    <a:ea typeface="Times New Roman"/>
                  </a:rPr>
                  <a:t> </a:t>
                </a:r>
              </a:p>
            </p:txBody>
          </p:sp>
          <p:cxnSp>
            <p:nvCxnSpPr>
              <p:cNvPr id="17" name="Line 3201"/>
              <p:cNvCxnSpPr>
                <a:cxnSpLocks noChangeShapeType="1"/>
              </p:cNvCxnSpPr>
              <p:nvPr/>
            </p:nvCxnSpPr>
            <p:spPr bwMode="auto">
              <a:xfrm flipV="1">
                <a:off x="2110937" y="3320858"/>
                <a:ext cx="2091717" cy="1974754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9" name="Arc 18"/>
              <p:cNvSpPr/>
              <p:nvPr/>
            </p:nvSpPr>
            <p:spPr>
              <a:xfrm rot="10800000">
                <a:off x="2207257" y="2037454"/>
                <a:ext cx="4850653" cy="2962712"/>
              </a:xfrm>
              <a:prstGeom prst="arc">
                <a:avLst>
                  <a:gd name="adj1" fmla="val 16200000"/>
                  <a:gd name="adj2" fmla="val 21370388"/>
                </a:avLst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  <p:cxnSp>
            <p:nvCxnSpPr>
              <p:cNvPr id="21" name="Line 3201"/>
              <p:cNvCxnSpPr>
                <a:cxnSpLocks noChangeShapeType="1"/>
              </p:cNvCxnSpPr>
              <p:nvPr/>
            </p:nvCxnSpPr>
            <p:spPr bwMode="auto">
              <a:xfrm flipV="1">
                <a:off x="2885784" y="4360859"/>
                <a:ext cx="0" cy="899726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dash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3" name="Rectangle 22"/>
              <p:cNvSpPr>
                <a:spLocks noChangeArrowheads="1"/>
              </p:cNvSpPr>
              <p:nvPr/>
            </p:nvSpPr>
            <p:spPr bwMode="auto">
              <a:xfrm>
                <a:off x="2090783" y="2750128"/>
                <a:ext cx="332033" cy="3559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ctr">
                  <a:lnSpc>
                    <a:spcPts val="1600"/>
                  </a:lnSpc>
                  <a:spcAft>
                    <a:spcPts val="0"/>
                  </a:spcAft>
                </a:pPr>
                <a:r>
                  <a:rPr lang="en-US" sz="1400" i="1" dirty="0">
                    <a:solidFill>
                      <a:srgbClr val="000000"/>
                    </a:solidFill>
                    <a:effectLst/>
                    <a:ea typeface="Calibri"/>
                    <a:cs typeface="Geneva"/>
                  </a:rPr>
                  <a:t>y</a:t>
                </a:r>
                <a:endParaRPr lang="sv-SE" sz="1400" dirty="0">
                  <a:effectLst/>
                  <a:ea typeface="Times New Roman"/>
                </a:endParaRPr>
              </a:p>
              <a:p>
                <a:pPr algn="ctr">
                  <a:lnSpc>
                    <a:spcPts val="1600"/>
                  </a:lnSpc>
                  <a:spcAft>
                    <a:spcPts val="0"/>
                  </a:spcAft>
                </a:pPr>
                <a:r>
                  <a:rPr lang="sv-SE" sz="1400" dirty="0">
                    <a:effectLst/>
                    <a:ea typeface="Times New Roman"/>
                  </a:rPr>
                  <a:t> </a:t>
                </a:r>
              </a:p>
            </p:txBody>
          </p:sp>
          <p:sp>
            <p:nvSpPr>
              <p:cNvPr id="24" name="Rectangle 23"/>
              <p:cNvSpPr>
                <a:spLocks noChangeArrowheads="1"/>
              </p:cNvSpPr>
              <p:nvPr/>
            </p:nvSpPr>
            <p:spPr bwMode="auto">
              <a:xfrm>
                <a:off x="2727540" y="5326038"/>
                <a:ext cx="332033" cy="3559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ctr">
                  <a:lnSpc>
                    <a:spcPts val="1600"/>
                  </a:lnSpc>
                  <a:spcAft>
                    <a:spcPts val="0"/>
                  </a:spcAft>
                </a:pPr>
                <a:r>
                  <a:rPr lang="en-US" sz="1600" i="1" dirty="0" err="1">
                    <a:solidFill>
                      <a:srgbClr val="000000"/>
                    </a:solidFill>
                    <a:effectLst/>
                    <a:ea typeface="Calibri"/>
                    <a:cs typeface="Geneva"/>
                  </a:rPr>
                  <a:t>x</a:t>
                </a:r>
                <a:r>
                  <a:rPr lang="en-US" sz="1600" i="1" baseline="-25000" dirty="0" err="1">
                    <a:solidFill>
                      <a:srgbClr val="000000"/>
                    </a:solidFill>
                    <a:effectLst/>
                    <a:ea typeface="Calibri"/>
                    <a:cs typeface="Geneva"/>
                  </a:rPr>
                  <a:t>opt</a:t>
                </a:r>
                <a:r>
                  <a:rPr lang="sv-SE" sz="1600" i="1" dirty="0">
                    <a:effectLst/>
                    <a:ea typeface="Times New Roman"/>
                  </a:rPr>
                  <a:t> </a:t>
                </a:r>
                <a:endParaRPr lang="sv-SE" sz="1600" dirty="0">
                  <a:effectLst/>
                  <a:ea typeface="Times New Roman"/>
                </a:endParaRPr>
              </a:p>
            </p:txBody>
          </p:sp>
        </p:grpSp>
      </p:grp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0" y="2962275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5444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3749" y="6333963"/>
            <a:ext cx="2228850" cy="365125"/>
          </a:xfrm>
        </p:spPr>
        <p:txBody>
          <a:bodyPr/>
          <a:lstStyle/>
          <a:p>
            <a:r>
              <a:rPr lang="sv-SE" dirty="0"/>
              <a:t>20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36852" y="365126"/>
            <a:ext cx="863229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Optimization – Summary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3206" y="2001333"/>
            <a:ext cx="9086427" cy="3772934"/>
          </a:xfrm>
          <a:prstGeom prst="rect">
            <a:avLst/>
          </a:prstGeom>
          <a:noFill/>
        </p:spPr>
      </p:sp>
      <p:grpSp>
        <p:nvGrpSpPr>
          <p:cNvPr id="2" name="Grupp 1">
            <a:extLst>
              <a:ext uri="{FF2B5EF4-FFF2-40B4-BE49-F238E27FC236}">
                <a16:creationId xmlns:a16="http://schemas.microsoft.com/office/drawing/2014/main" id="{5447EF69-3EE8-429E-8C4B-2E9A2EDF1FBC}"/>
              </a:ext>
            </a:extLst>
          </p:cNvPr>
          <p:cNvGrpSpPr/>
          <p:nvPr/>
        </p:nvGrpSpPr>
        <p:grpSpPr>
          <a:xfrm>
            <a:off x="2032741" y="2037454"/>
            <a:ext cx="5840519" cy="3981532"/>
            <a:chOff x="1217391" y="2037454"/>
            <a:chExt cx="5840519" cy="3981532"/>
          </a:xfrm>
        </p:grpSpPr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1239273" y="2326423"/>
              <a:ext cx="1709925" cy="548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600" dirty="0">
                  <a:solidFill>
                    <a:srgbClr val="000000"/>
                  </a:solidFill>
                  <a:effectLst/>
                  <a:ea typeface="Calibri"/>
                  <a:cs typeface="Geneva"/>
                </a:rPr>
                <a:t>Function to</a:t>
              </a:r>
              <a:endParaRPr lang="sv-SE" sz="1600" dirty="0">
                <a:effectLst/>
                <a:ea typeface="Times New Roman"/>
              </a:endParaRPr>
            </a:p>
            <a:p>
              <a:pPr algn="ctr">
                <a:spcAft>
                  <a:spcPts val="0"/>
                </a:spcAft>
              </a:pPr>
              <a:r>
                <a:rPr lang="en-US" sz="1600" dirty="0">
                  <a:solidFill>
                    <a:srgbClr val="000000"/>
                  </a:solidFill>
                  <a:effectLst/>
                  <a:ea typeface="Calibri"/>
                  <a:cs typeface="Geneva"/>
                </a:rPr>
                <a:t>be optimized</a:t>
              </a:r>
              <a:endParaRPr lang="sv-SE" sz="1600" dirty="0">
                <a:effectLst/>
                <a:ea typeface="Times New Roman"/>
              </a:endParaRPr>
            </a:p>
            <a:p>
              <a:pPr algn="ctr">
                <a:lnSpc>
                  <a:spcPts val="1600"/>
                </a:lnSpc>
                <a:spcAft>
                  <a:spcPts val="0"/>
                </a:spcAft>
              </a:pPr>
              <a:r>
                <a:rPr lang="sv-SE" sz="1600" dirty="0">
                  <a:effectLst/>
                  <a:ea typeface="Times New Roman"/>
                </a:rPr>
                <a:t> </a:t>
              </a:r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1217391" y="2037454"/>
              <a:ext cx="5840519" cy="3981532"/>
              <a:chOff x="1689995" y="2037454"/>
              <a:chExt cx="5367915" cy="3659354"/>
            </a:xfrm>
          </p:grpSpPr>
          <p:sp>
            <p:nvSpPr>
              <p:cNvPr id="22" name="Rectangle 21"/>
              <p:cNvSpPr>
                <a:spLocks noChangeArrowheads="1"/>
              </p:cNvSpPr>
              <p:nvPr/>
            </p:nvSpPr>
            <p:spPr bwMode="auto">
              <a:xfrm>
                <a:off x="4999952" y="5179449"/>
                <a:ext cx="332389" cy="3569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ctr">
                  <a:lnSpc>
                    <a:spcPts val="1600"/>
                  </a:lnSpc>
                  <a:spcAft>
                    <a:spcPts val="0"/>
                  </a:spcAft>
                </a:pPr>
                <a:r>
                  <a:rPr lang="en-US" sz="1400" i="1" dirty="0">
                    <a:solidFill>
                      <a:srgbClr val="000000"/>
                    </a:solidFill>
                    <a:effectLst/>
                    <a:latin typeface="Calibri"/>
                    <a:ea typeface="Calibri"/>
                    <a:cs typeface="Geneva"/>
                  </a:rPr>
                  <a:t>x</a:t>
                </a:r>
                <a:endParaRPr lang="sv-SE" sz="1400" dirty="0">
                  <a:effectLst/>
                  <a:latin typeface="Times New Roman"/>
                  <a:ea typeface="Times New Roman"/>
                </a:endParaRPr>
              </a:p>
              <a:p>
                <a:pPr algn="ctr">
                  <a:lnSpc>
                    <a:spcPts val="1600"/>
                  </a:lnSpc>
                  <a:spcAft>
                    <a:spcPts val="0"/>
                  </a:spcAft>
                </a:pPr>
                <a:r>
                  <a:rPr lang="sv-SE" sz="1400" dirty="0">
                    <a:effectLst/>
                    <a:latin typeface="Times New Roman"/>
                    <a:ea typeface="Times New Roman"/>
                  </a:rPr>
                  <a:t> </a:t>
                </a:r>
              </a:p>
            </p:txBody>
          </p:sp>
          <p:cxnSp>
            <p:nvCxnSpPr>
              <p:cNvPr id="12" name="Line 3201"/>
              <p:cNvCxnSpPr>
                <a:cxnSpLocks noChangeShapeType="1"/>
              </p:cNvCxnSpPr>
              <p:nvPr/>
            </p:nvCxnSpPr>
            <p:spPr bwMode="auto">
              <a:xfrm flipV="1">
                <a:off x="2111109" y="2901888"/>
                <a:ext cx="0" cy="2468993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3" name="Line 3201"/>
              <p:cNvCxnSpPr>
                <a:cxnSpLocks noChangeShapeType="1"/>
              </p:cNvCxnSpPr>
              <p:nvPr/>
            </p:nvCxnSpPr>
            <p:spPr bwMode="auto">
              <a:xfrm>
                <a:off x="2044396" y="5282723"/>
                <a:ext cx="3053138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3095849" y="5338939"/>
                <a:ext cx="1710744" cy="3578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ctr">
                  <a:lnSpc>
                    <a:spcPts val="1600"/>
                  </a:lnSpc>
                  <a:spcAft>
                    <a:spcPts val="0"/>
                  </a:spcAft>
                </a:pPr>
                <a:r>
                  <a:rPr lang="en-US" dirty="0">
                    <a:solidFill>
                      <a:srgbClr val="000000"/>
                    </a:solidFill>
                    <a:effectLst/>
                    <a:latin typeface="Calibri"/>
                    <a:ea typeface="Calibri"/>
                    <a:cs typeface="Geneva"/>
                  </a:rPr>
                  <a:t>Input variable</a:t>
                </a:r>
                <a:endParaRPr lang="sv-SE" dirty="0">
                  <a:effectLst/>
                  <a:latin typeface="Times New Roman"/>
                  <a:ea typeface="Times New Roman"/>
                </a:endParaRPr>
              </a:p>
              <a:p>
                <a:pPr algn="ctr">
                  <a:lnSpc>
                    <a:spcPts val="1600"/>
                  </a:lnSpc>
                  <a:spcAft>
                    <a:spcPts val="0"/>
                  </a:spcAft>
                </a:pPr>
                <a:r>
                  <a:rPr lang="sv-SE" dirty="0">
                    <a:effectLst/>
                    <a:latin typeface="Times New Roman"/>
                    <a:ea typeface="Times New Roman"/>
                  </a:rPr>
                  <a:t> </a:t>
                </a:r>
              </a:p>
            </p:txBody>
          </p:sp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 rot="16200000">
                <a:off x="1013488" y="3983684"/>
                <a:ext cx="1709925" cy="3569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vert270" wrap="square" lIns="0" tIns="0" rIns="0" bIns="0" anchor="t" anchorCtr="0" upright="1">
                <a:noAutofit/>
              </a:bodyPr>
              <a:lstStyle/>
              <a:p>
                <a:pPr algn="ctr">
                  <a:lnSpc>
                    <a:spcPts val="1600"/>
                  </a:lnSpc>
                  <a:spcAft>
                    <a:spcPts val="0"/>
                  </a:spcAft>
                </a:pPr>
                <a:r>
                  <a:rPr lang="en-US" dirty="0">
                    <a:solidFill>
                      <a:srgbClr val="000000"/>
                    </a:solidFill>
                    <a:effectLst/>
                    <a:latin typeface="Calibri"/>
                    <a:ea typeface="Calibri"/>
                    <a:cs typeface="Geneva"/>
                  </a:rPr>
                  <a:t>Arbitrary units</a:t>
                </a:r>
                <a:r>
                  <a:rPr lang="sv-SE" dirty="0">
                    <a:effectLst/>
                    <a:latin typeface="Times New Roman"/>
                    <a:ea typeface="Times New Roman"/>
                  </a:rPr>
                  <a:t> </a:t>
                </a:r>
              </a:p>
            </p:txBody>
          </p:sp>
          <p:cxnSp>
            <p:nvCxnSpPr>
              <p:cNvPr id="17" name="Line 3201"/>
              <p:cNvCxnSpPr>
                <a:cxnSpLocks noChangeShapeType="1"/>
              </p:cNvCxnSpPr>
              <p:nvPr/>
            </p:nvCxnSpPr>
            <p:spPr bwMode="auto">
              <a:xfrm flipV="1">
                <a:off x="2110937" y="3320858"/>
                <a:ext cx="2091717" cy="1974754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9" name="Arc 18"/>
              <p:cNvSpPr/>
              <p:nvPr/>
            </p:nvSpPr>
            <p:spPr>
              <a:xfrm rot="10800000">
                <a:off x="2207257" y="2037454"/>
                <a:ext cx="4850653" cy="2962712"/>
              </a:xfrm>
              <a:prstGeom prst="arc">
                <a:avLst>
                  <a:gd name="adj1" fmla="val 16200000"/>
                  <a:gd name="adj2" fmla="val 21370388"/>
                </a:avLst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sv-SE"/>
              </a:p>
            </p:txBody>
          </p:sp>
          <p:cxnSp>
            <p:nvCxnSpPr>
              <p:cNvPr id="21" name="Line 3201"/>
              <p:cNvCxnSpPr>
                <a:cxnSpLocks noChangeShapeType="1"/>
              </p:cNvCxnSpPr>
              <p:nvPr/>
            </p:nvCxnSpPr>
            <p:spPr bwMode="auto">
              <a:xfrm flipV="1">
                <a:off x="2885784" y="4360859"/>
                <a:ext cx="0" cy="899726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dash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3" name="Rectangle 22"/>
              <p:cNvSpPr>
                <a:spLocks noChangeArrowheads="1"/>
              </p:cNvSpPr>
              <p:nvPr/>
            </p:nvSpPr>
            <p:spPr bwMode="auto">
              <a:xfrm>
                <a:off x="2090783" y="2750128"/>
                <a:ext cx="332033" cy="3559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ctr">
                  <a:lnSpc>
                    <a:spcPts val="1600"/>
                  </a:lnSpc>
                  <a:spcAft>
                    <a:spcPts val="0"/>
                  </a:spcAft>
                </a:pPr>
                <a:r>
                  <a:rPr lang="en-US" sz="1400" i="1" dirty="0">
                    <a:solidFill>
                      <a:srgbClr val="000000"/>
                    </a:solidFill>
                    <a:effectLst/>
                    <a:ea typeface="Calibri"/>
                    <a:cs typeface="Geneva"/>
                  </a:rPr>
                  <a:t>y</a:t>
                </a:r>
                <a:endParaRPr lang="sv-SE" sz="1400" dirty="0">
                  <a:effectLst/>
                  <a:ea typeface="Times New Roman"/>
                </a:endParaRPr>
              </a:p>
              <a:p>
                <a:pPr algn="ctr">
                  <a:lnSpc>
                    <a:spcPts val="1600"/>
                  </a:lnSpc>
                  <a:spcAft>
                    <a:spcPts val="0"/>
                  </a:spcAft>
                </a:pPr>
                <a:r>
                  <a:rPr lang="sv-SE" sz="1400" dirty="0">
                    <a:effectLst/>
                    <a:ea typeface="Times New Roman"/>
                  </a:rPr>
                  <a:t> </a:t>
                </a:r>
              </a:p>
            </p:txBody>
          </p:sp>
          <p:sp>
            <p:nvSpPr>
              <p:cNvPr id="24" name="Rectangle 23"/>
              <p:cNvSpPr>
                <a:spLocks noChangeArrowheads="1"/>
              </p:cNvSpPr>
              <p:nvPr/>
            </p:nvSpPr>
            <p:spPr bwMode="auto">
              <a:xfrm>
                <a:off x="2727540" y="5326038"/>
                <a:ext cx="332033" cy="3559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ctr">
                  <a:lnSpc>
                    <a:spcPts val="1600"/>
                  </a:lnSpc>
                  <a:spcAft>
                    <a:spcPts val="0"/>
                  </a:spcAft>
                </a:pPr>
                <a:r>
                  <a:rPr lang="en-US" sz="1600" i="1" dirty="0" err="1">
                    <a:solidFill>
                      <a:srgbClr val="000000"/>
                    </a:solidFill>
                    <a:effectLst/>
                    <a:ea typeface="Calibri"/>
                    <a:cs typeface="Geneva"/>
                  </a:rPr>
                  <a:t>x</a:t>
                </a:r>
                <a:r>
                  <a:rPr lang="en-US" sz="1600" i="1" baseline="-25000" dirty="0" err="1">
                    <a:solidFill>
                      <a:srgbClr val="000000"/>
                    </a:solidFill>
                    <a:effectLst/>
                    <a:ea typeface="Calibri"/>
                    <a:cs typeface="Geneva"/>
                  </a:rPr>
                  <a:t>opt</a:t>
                </a:r>
                <a:r>
                  <a:rPr lang="sv-SE" sz="1600" i="1" dirty="0">
                    <a:effectLst/>
                    <a:ea typeface="Times New Roman"/>
                  </a:rPr>
                  <a:t> </a:t>
                </a:r>
                <a:endParaRPr lang="sv-SE" sz="1600" dirty="0">
                  <a:effectLst/>
                  <a:ea typeface="Times New Roman"/>
                </a:endParaRPr>
              </a:p>
            </p:txBody>
          </p:sp>
        </p:grpSp>
      </p:grp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0" y="2962275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3520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End </a:t>
            </a:r>
            <a:r>
              <a:rPr lang="sv-SE" dirty="0" err="1"/>
              <a:t>of</a:t>
            </a:r>
            <a:r>
              <a:rPr lang="sv-SE" dirty="0"/>
              <a:t> ”</a:t>
            </a:r>
            <a:r>
              <a:rPr lang="sv-SE" dirty="0" err="1"/>
              <a:t>what</a:t>
            </a:r>
            <a:r>
              <a:rPr lang="sv-SE" dirty="0"/>
              <a:t> </a:t>
            </a:r>
            <a:r>
              <a:rPr lang="sv-SE" dirty="0" err="1"/>
              <a:t>if</a:t>
            </a:r>
            <a:r>
              <a:rPr lang="sv-SE" dirty="0"/>
              <a:t>” </a:t>
            </a:r>
            <a:r>
              <a:rPr lang="sv-SE" dirty="0" err="1"/>
              <a:t>lecture</a:t>
            </a:r>
            <a:r>
              <a:rPr lang="sv-SE" dirty="0"/>
              <a:t>!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21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sv-SE" sz="960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sv-SE" sz="9600"/>
              <a:t>Q &amp; A?</a:t>
            </a:r>
            <a:endParaRPr lang="sv-SE" sz="9600" dirty="0"/>
          </a:p>
        </p:txBody>
      </p:sp>
    </p:spTree>
    <p:extLst>
      <p:ext uri="{BB962C8B-B14F-4D97-AF65-F5344CB8AC3E}">
        <p14:creationId xmlns:p14="http://schemas.microsoft.com/office/powerpoint/2010/main" val="4005987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BFC78C-0546-44DC-A709-C9D41F98C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Inverter</a:t>
            </a:r>
            <a:r>
              <a:rPr lang="sv-SE" dirty="0"/>
              <a:t> pair </a:t>
            </a:r>
            <a:r>
              <a:rPr lang="sv-SE" dirty="0" err="1"/>
              <a:t>delay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E1D9643-7DB7-4E7F-9419-A97987D29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EAFFFF0-2EC3-4DF7-A4D3-02B153CBA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DEFA867-7C13-4160-86F7-605EAF45C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5357-8318-4C23-8C0E-991C8E9179FE}" type="slidenum">
              <a:rPr lang="sv-SE" smtClean="0"/>
              <a:t>3</a:t>
            </a:fld>
            <a:endParaRPr lang="sv-SE"/>
          </a:p>
        </p:txBody>
      </p:sp>
      <p:grpSp>
        <p:nvGrpSpPr>
          <p:cNvPr id="136" name="Grupp 135">
            <a:extLst>
              <a:ext uri="{FF2B5EF4-FFF2-40B4-BE49-F238E27FC236}">
                <a16:creationId xmlns:a16="http://schemas.microsoft.com/office/drawing/2014/main" id="{C9562FF4-F168-4431-9D19-73EBEFC53804}"/>
              </a:ext>
            </a:extLst>
          </p:cNvPr>
          <p:cNvGrpSpPr/>
          <p:nvPr/>
        </p:nvGrpSpPr>
        <p:grpSpPr>
          <a:xfrm>
            <a:off x="5583587" y="3205711"/>
            <a:ext cx="3000356" cy="787098"/>
            <a:chOff x="5583587" y="3205711"/>
            <a:chExt cx="3000356" cy="787098"/>
          </a:xfrm>
        </p:grpSpPr>
        <p:sp>
          <p:nvSpPr>
            <p:cNvPr id="124" name="Rectangle 8">
              <a:extLst>
                <a:ext uri="{FF2B5EF4-FFF2-40B4-BE49-F238E27FC236}">
                  <a16:creationId xmlns:a16="http://schemas.microsoft.com/office/drawing/2014/main" id="{232EE206-9CDE-4512-98C3-97E260488159}"/>
                </a:ext>
              </a:extLst>
            </p:cNvPr>
            <p:cNvSpPr/>
            <p:nvPr/>
          </p:nvSpPr>
          <p:spPr>
            <a:xfrm>
              <a:off x="5583587" y="3205711"/>
              <a:ext cx="1183850" cy="40254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20000"/>
                </a:lnSpc>
              </a:pPr>
              <a:r>
                <a:rPr lang="sv-SE" dirty="0" err="1"/>
                <a:t>Rise</a:t>
              </a:r>
              <a:r>
                <a:rPr lang="sv-SE" dirty="0"/>
                <a:t> </a:t>
              </a:r>
              <a:r>
                <a:rPr lang="sv-SE" dirty="0" err="1"/>
                <a:t>delay</a:t>
              </a:r>
              <a:r>
                <a:rPr lang="sv-SE" dirty="0"/>
                <a:t>:</a:t>
              </a:r>
            </a:p>
          </p:txBody>
        </p:sp>
        <p:graphicFrame>
          <p:nvGraphicFramePr>
            <p:cNvPr id="127" name="Object 135">
              <a:extLst>
                <a:ext uri="{FF2B5EF4-FFF2-40B4-BE49-F238E27FC236}">
                  <a16:creationId xmlns:a16="http://schemas.microsoft.com/office/drawing/2014/main" id="{57ACC98E-19B8-453C-9558-39D11618D2B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75058797"/>
                </p:ext>
              </p:extLst>
            </p:nvPr>
          </p:nvGraphicFramePr>
          <p:xfrm>
            <a:off x="6315406" y="3526084"/>
            <a:ext cx="2268537" cy="466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598" name="Equation" r:id="rId3" imgW="1904760" imgH="393480" progId="Equation.DSMT4">
                    <p:embed/>
                  </p:oleObj>
                </mc:Choice>
                <mc:Fallback>
                  <p:oleObj name="Equation" r:id="rId3" imgW="1904760" imgH="393480" progId="Equation.DSMT4">
                    <p:embed/>
                    <p:pic>
                      <p:nvPicPr>
                        <p:cNvPr id="40" name="Object 135">
                          <a:extLst>
                            <a:ext uri="{FF2B5EF4-FFF2-40B4-BE49-F238E27FC236}">
                              <a16:creationId xmlns:a16="http://schemas.microsoft.com/office/drawing/2014/main" id="{3CA16DD6-861C-4A14-ADB0-735B919B037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15406" y="3526084"/>
                          <a:ext cx="2268537" cy="466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7" name="Grupp 136">
            <a:extLst>
              <a:ext uri="{FF2B5EF4-FFF2-40B4-BE49-F238E27FC236}">
                <a16:creationId xmlns:a16="http://schemas.microsoft.com/office/drawing/2014/main" id="{AC784AE9-F6BA-454D-AFFE-348276DC3A56}"/>
              </a:ext>
            </a:extLst>
          </p:cNvPr>
          <p:cNvGrpSpPr/>
          <p:nvPr/>
        </p:nvGrpSpPr>
        <p:grpSpPr>
          <a:xfrm>
            <a:off x="5583587" y="3878977"/>
            <a:ext cx="2849544" cy="700813"/>
            <a:chOff x="5583587" y="3878977"/>
            <a:chExt cx="2849544" cy="700813"/>
          </a:xfrm>
        </p:grpSpPr>
        <p:sp>
          <p:nvSpPr>
            <p:cNvPr id="125" name="Rectangle 8">
              <a:extLst>
                <a:ext uri="{FF2B5EF4-FFF2-40B4-BE49-F238E27FC236}">
                  <a16:creationId xmlns:a16="http://schemas.microsoft.com/office/drawing/2014/main" id="{1B29A1C3-1119-4853-8060-91D9C41E9458}"/>
                </a:ext>
              </a:extLst>
            </p:cNvPr>
            <p:cNvSpPr/>
            <p:nvPr/>
          </p:nvSpPr>
          <p:spPr>
            <a:xfrm>
              <a:off x="5583587" y="3878977"/>
              <a:ext cx="1116716" cy="40254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20000"/>
                </a:lnSpc>
              </a:pPr>
              <a:r>
                <a:rPr lang="sv-SE" dirty="0"/>
                <a:t>Fall </a:t>
              </a:r>
              <a:r>
                <a:rPr lang="sv-SE" dirty="0" err="1"/>
                <a:t>delay</a:t>
              </a:r>
              <a:r>
                <a:rPr lang="sv-SE" dirty="0"/>
                <a:t>:</a:t>
              </a:r>
            </a:p>
          </p:txBody>
        </p:sp>
        <p:graphicFrame>
          <p:nvGraphicFramePr>
            <p:cNvPr id="128" name="Object 135">
              <a:extLst>
                <a:ext uri="{FF2B5EF4-FFF2-40B4-BE49-F238E27FC236}">
                  <a16:creationId xmlns:a16="http://schemas.microsoft.com/office/drawing/2014/main" id="{5F1256E3-9003-4503-A770-3C6CD573FC9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13411965"/>
                </p:ext>
              </p:extLst>
            </p:nvPr>
          </p:nvGraphicFramePr>
          <p:xfrm>
            <a:off x="6315406" y="4278165"/>
            <a:ext cx="2117725" cy="301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599" name="Equation" r:id="rId5" imgW="1777680" imgH="253800" progId="Equation.DSMT4">
                    <p:embed/>
                  </p:oleObj>
                </mc:Choice>
                <mc:Fallback>
                  <p:oleObj name="Equation" r:id="rId5" imgW="1777680" imgH="253800" progId="Equation.DSMT4">
                    <p:embed/>
                    <p:pic>
                      <p:nvPicPr>
                        <p:cNvPr id="127" name="Object 135">
                          <a:extLst>
                            <a:ext uri="{FF2B5EF4-FFF2-40B4-BE49-F238E27FC236}">
                              <a16:creationId xmlns:a16="http://schemas.microsoft.com/office/drawing/2014/main" id="{57ACC98E-19B8-453C-9558-39D11618D2B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15406" y="4278165"/>
                          <a:ext cx="2117725" cy="3016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8" name="Grupp 137">
            <a:extLst>
              <a:ext uri="{FF2B5EF4-FFF2-40B4-BE49-F238E27FC236}">
                <a16:creationId xmlns:a16="http://schemas.microsoft.com/office/drawing/2014/main" id="{D14D02BD-F3B8-48E8-B8B1-FC5BE4AB310C}"/>
              </a:ext>
            </a:extLst>
          </p:cNvPr>
          <p:cNvGrpSpPr/>
          <p:nvPr/>
        </p:nvGrpSpPr>
        <p:grpSpPr>
          <a:xfrm>
            <a:off x="5583587" y="4597819"/>
            <a:ext cx="3181331" cy="975268"/>
            <a:chOff x="5583587" y="4597819"/>
            <a:chExt cx="3181331" cy="975268"/>
          </a:xfrm>
        </p:grpSpPr>
        <p:sp>
          <p:nvSpPr>
            <p:cNvPr id="126" name="Rectangle 8">
              <a:extLst>
                <a:ext uri="{FF2B5EF4-FFF2-40B4-BE49-F238E27FC236}">
                  <a16:creationId xmlns:a16="http://schemas.microsoft.com/office/drawing/2014/main" id="{016898E3-1659-485B-9A50-D1A674B07792}"/>
                </a:ext>
              </a:extLst>
            </p:cNvPr>
            <p:cNvSpPr/>
            <p:nvPr/>
          </p:nvSpPr>
          <p:spPr>
            <a:xfrm>
              <a:off x="5583587" y="4597819"/>
              <a:ext cx="2347246" cy="40254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20000"/>
                </a:lnSpc>
              </a:pPr>
              <a:r>
                <a:rPr lang="sv-SE" dirty="0" err="1"/>
                <a:t>Normalized</a:t>
              </a:r>
              <a:r>
                <a:rPr lang="sv-SE" dirty="0"/>
                <a:t> pair </a:t>
              </a:r>
              <a:r>
                <a:rPr lang="sv-SE" dirty="0" err="1"/>
                <a:t>delay</a:t>
              </a:r>
              <a:r>
                <a:rPr lang="sv-SE" dirty="0"/>
                <a:t> :</a:t>
              </a:r>
            </a:p>
          </p:txBody>
        </p:sp>
        <p:graphicFrame>
          <p:nvGraphicFramePr>
            <p:cNvPr id="129" name="Object 135">
              <a:extLst>
                <a:ext uri="{FF2B5EF4-FFF2-40B4-BE49-F238E27FC236}">
                  <a16:creationId xmlns:a16="http://schemas.microsoft.com/office/drawing/2014/main" id="{691D04F7-CCD2-432C-AFF5-9DD877C9F3A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97424347"/>
                </p:ext>
              </p:extLst>
            </p:nvPr>
          </p:nvGraphicFramePr>
          <p:xfrm>
            <a:off x="6315406" y="5060325"/>
            <a:ext cx="2449512" cy="5127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00" name="Equation" r:id="rId7" imgW="2057400" imgH="431640" progId="Equation.DSMT4">
                    <p:embed/>
                  </p:oleObj>
                </mc:Choice>
                <mc:Fallback>
                  <p:oleObj name="Equation" r:id="rId7" imgW="2057400" imgH="431640" progId="Equation.DSMT4">
                    <p:embed/>
                    <p:pic>
                      <p:nvPicPr>
                        <p:cNvPr id="128" name="Object 135">
                          <a:extLst>
                            <a:ext uri="{FF2B5EF4-FFF2-40B4-BE49-F238E27FC236}">
                              <a16:creationId xmlns:a16="http://schemas.microsoft.com/office/drawing/2014/main" id="{5F1256E3-9003-4503-A770-3C6CD573FC9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15406" y="5060325"/>
                          <a:ext cx="2449512" cy="5127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9" name="Grupp 138">
            <a:extLst>
              <a:ext uri="{FF2B5EF4-FFF2-40B4-BE49-F238E27FC236}">
                <a16:creationId xmlns:a16="http://schemas.microsoft.com/office/drawing/2014/main" id="{D735A9D2-70AC-4588-8634-7CA50108703A}"/>
              </a:ext>
            </a:extLst>
          </p:cNvPr>
          <p:cNvGrpSpPr/>
          <p:nvPr/>
        </p:nvGrpSpPr>
        <p:grpSpPr>
          <a:xfrm>
            <a:off x="5583587" y="5572901"/>
            <a:ext cx="2454967" cy="782710"/>
            <a:chOff x="5583587" y="5572901"/>
            <a:chExt cx="2454967" cy="782710"/>
          </a:xfrm>
        </p:grpSpPr>
        <p:graphicFrame>
          <p:nvGraphicFramePr>
            <p:cNvPr id="123" name="Object 7">
              <a:extLst>
                <a:ext uri="{FF2B5EF4-FFF2-40B4-BE49-F238E27FC236}">
                  <a16:creationId xmlns:a16="http://schemas.microsoft.com/office/drawing/2014/main" id="{0E8FAEA1-26F3-47B7-A409-BB301C205F5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31549270"/>
                </p:ext>
              </p:extLst>
            </p:nvPr>
          </p:nvGraphicFramePr>
          <p:xfrm>
            <a:off x="6315406" y="6009536"/>
            <a:ext cx="1136650" cy="346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01" name="Equation" r:id="rId9" imgW="774360" imgH="241200" progId="Equation.DSMT4">
                    <p:embed/>
                  </p:oleObj>
                </mc:Choice>
                <mc:Fallback>
                  <p:oleObj name="Equation" r:id="rId9" imgW="774360" imgH="241200" progId="Equation.DSMT4">
                    <p:embed/>
                    <p:pic>
                      <p:nvPicPr>
                        <p:cNvPr id="8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15406" y="6009536"/>
                          <a:ext cx="1136650" cy="34607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0" name="Rectangle 8">
              <a:extLst>
                <a:ext uri="{FF2B5EF4-FFF2-40B4-BE49-F238E27FC236}">
                  <a16:creationId xmlns:a16="http://schemas.microsoft.com/office/drawing/2014/main" id="{F5FAD09E-1630-47A5-9286-A2A9D0ADA484}"/>
                </a:ext>
              </a:extLst>
            </p:cNvPr>
            <p:cNvSpPr/>
            <p:nvPr/>
          </p:nvSpPr>
          <p:spPr>
            <a:xfrm>
              <a:off x="5583587" y="5572901"/>
              <a:ext cx="2454967" cy="40254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20000"/>
                </a:lnSpc>
              </a:pPr>
              <a:r>
                <a:rPr lang="sv-SE" dirty="0"/>
                <a:t>Minimum pair </a:t>
              </a:r>
              <a:r>
                <a:rPr lang="sv-SE" dirty="0" err="1"/>
                <a:t>delay</a:t>
              </a:r>
              <a:r>
                <a:rPr lang="sv-SE" dirty="0"/>
                <a:t> for:</a:t>
              </a:r>
            </a:p>
          </p:txBody>
        </p:sp>
      </p:grpSp>
      <p:sp>
        <p:nvSpPr>
          <p:cNvPr id="131" name="Content Placeholder 2">
            <a:extLst>
              <a:ext uri="{FF2B5EF4-FFF2-40B4-BE49-F238E27FC236}">
                <a16:creationId xmlns:a16="http://schemas.microsoft.com/office/drawing/2014/main" id="{E3A09CF3-33E3-412C-9B82-C0F34072EE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403186"/>
            <a:ext cx="8708495" cy="1319249"/>
          </a:xfrm>
        </p:spPr>
        <p:txBody>
          <a:bodyPr>
            <a:normAutofit/>
          </a:bodyPr>
          <a:lstStyle/>
          <a:p>
            <a:pPr marL="0" lvl="0" indent="0">
              <a:lnSpc>
                <a:spcPct val="120000"/>
              </a:lnSpc>
              <a:buNone/>
            </a:pPr>
            <a:r>
              <a:rPr lang="sv-SE" sz="2200" dirty="0">
                <a:solidFill>
                  <a:srgbClr val="0070C0"/>
                </a:solidFill>
              </a:rPr>
              <a:t>Question: </a:t>
            </a:r>
            <a:r>
              <a:rPr lang="sv-SE" sz="2200" dirty="0" err="1">
                <a:solidFill>
                  <a:srgbClr val="0070C0"/>
                </a:solidFill>
              </a:rPr>
              <a:t>What</a:t>
            </a:r>
            <a:r>
              <a:rPr lang="sv-SE" sz="2200" dirty="0">
                <a:solidFill>
                  <a:srgbClr val="0070C0"/>
                </a:solidFill>
              </a:rPr>
              <a:t> </a:t>
            </a:r>
            <a:r>
              <a:rPr lang="sv-SE" sz="2200" dirty="0" err="1">
                <a:solidFill>
                  <a:srgbClr val="0070C0"/>
                </a:solidFill>
              </a:rPr>
              <a:t>if</a:t>
            </a:r>
            <a:r>
              <a:rPr lang="sv-SE" sz="2200" dirty="0">
                <a:solidFill>
                  <a:srgbClr val="0070C0"/>
                </a:solidFill>
              </a:rPr>
              <a:t> </a:t>
            </a:r>
            <a:r>
              <a:rPr lang="sv-SE" sz="2200" dirty="0" err="1"/>
              <a:t>we</a:t>
            </a:r>
            <a:r>
              <a:rPr lang="sv-SE" sz="2200" dirty="0"/>
              <a:t> </a:t>
            </a:r>
            <a:r>
              <a:rPr lang="sv-SE" sz="2200" dirty="0" err="1"/>
              <a:t>want</a:t>
            </a:r>
            <a:r>
              <a:rPr lang="sv-SE" sz="2200" dirty="0"/>
              <a:t> to </a:t>
            </a:r>
            <a:r>
              <a:rPr lang="sv-SE" sz="2200" dirty="0" err="1"/>
              <a:t>minimize</a:t>
            </a:r>
            <a:r>
              <a:rPr lang="sv-SE" sz="2200" dirty="0"/>
              <a:t> the </a:t>
            </a:r>
            <a:r>
              <a:rPr lang="sv-SE" sz="2200" dirty="0" err="1"/>
              <a:t>inverter</a:t>
            </a:r>
            <a:r>
              <a:rPr lang="sv-SE" sz="2200" dirty="0"/>
              <a:t> pair </a:t>
            </a:r>
            <a:r>
              <a:rPr lang="sv-SE" sz="2200" dirty="0" err="1"/>
              <a:t>delay</a:t>
            </a:r>
            <a:r>
              <a:rPr lang="sv-SE" sz="2200" dirty="0"/>
              <a:t>, </a:t>
            </a:r>
            <a:r>
              <a:rPr lang="sv-SE" sz="2200" dirty="0" err="1"/>
              <a:t>how</a:t>
            </a:r>
            <a:r>
              <a:rPr lang="sv-SE" sz="2200" dirty="0"/>
              <a:t> </a:t>
            </a:r>
            <a:r>
              <a:rPr lang="sv-SE" sz="2200" dirty="0" err="1"/>
              <a:t>should</a:t>
            </a:r>
            <a:r>
              <a:rPr lang="sv-SE" sz="2200" dirty="0"/>
              <a:t> </a:t>
            </a:r>
            <a:r>
              <a:rPr lang="sv-SE" sz="2200" dirty="0" err="1"/>
              <a:t>we</a:t>
            </a:r>
            <a:r>
              <a:rPr lang="sv-SE" sz="2200" dirty="0"/>
              <a:t> </a:t>
            </a:r>
            <a:r>
              <a:rPr lang="sv-SE" sz="2200" dirty="0" err="1"/>
              <a:t>choose</a:t>
            </a:r>
            <a:r>
              <a:rPr lang="sv-SE" sz="2200" dirty="0"/>
              <a:t> the </a:t>
            </a:r>
            <a:r>
              <a:rPr lang="sv-SE" sz="2200" dirty="0" err="1"/>
              <a:t>width</a:t>
            </a:r>
            <a:r>
              <a:rPr lang="sv-SE" sz="2200" dirty="0"/>
              <a:t> </a:t>
            </a:r>
            <a:r>
              <a:rPr lang="sv-SE" sz="2200" dirty="0" err="1"/>
              <a:t>of</a:t>
            </a:r>
            <a:r>
              <a:rPr lang="sv-SE" sz="2200" dirty="0"/>
              <a:t> the p-</a:t>
            </a:r>
            <a:r>
              <a:rPr lang="sv-SE" sz="2200" dirty="0" err="1"/>
              <a:t>channel</a:t>
            </a:r>
            <a:r>
              <a:rPr lang="sv-SE" sz="2200" dirty="0"/>
              <a:t> </a:t>
            </a:r>
            <a:r>
              <a:rPr lang="sv-SE" sz="2200" dirty="0" err="1"/>
              <a:t>device</a:t>
            </a:r>
            <a:r>
              <a:rPr lang="sv-SE" sz="2200" dirty="0"/>
              <a:t> </a:t>
            </a:r>
            <a:r>
              <a:rPr lang="sv-SE" sz="2200" dirty="0" err="1"/>
              <a:t>wrt</a:t>
            </a:r>
            <a:r>
              <a:rPr lang="sv-SE" sz="2200" dirty="0"/>
              <a:t> the </a:t>
            </a:r>
            <a:r>
              <a:rPr lang="sv-SE" sz="2200" dirty="0" err="1"/>
              <a:t>width</a:t>
            </a:r>
            <a:r>
              <a:rPr lang="sv-SE" sz="2200" dirty="0"/>
              <a:t> </a:t>
            </a:r>
            <a:r>
              <a:rPr lang="sv-SE" sz="2200" dirty="0" err="1"/>
              <a:t>of</a:t>
            </a:r>
            <a:r>
              <a:rPr lang="sv-SE" sz="2200" dirty="0"/>
              <a:t> the n-</a:t>
            </a:r>
            <a:r>
              <a:rPr lang="sv-SE" sz="2200" dirty="0" err="1"/>
              <a:t>channel</a:t>
            </a:r>
            <a:r>
              <a:rPr lang="sv-SE" sz="2200" dirty="0"/>
              <a:t> </a:t>
            </a:r>
            <a:r>
              <a:rPr lang="sv-SE" sz="2200" dirty="0" err="1"/>
              <a:t>device</a:t>
            </a:r>
            <a:r>
              <a:rPr lang="sv-SE" sz="2200" dirty="0"/>
              <a:t> - </a:t>
            </a:r>
            <a:r>
              <a:rPr lang="sv-SE" sz="2200" dirty="0" err="1"/>
              <a:t>considering</a:t>
            </a:r>
            <a:r>
              <a:rPr lang="sv-SE" sz="2200" dirty="0"/>
              <a:t> the </a:t>
            </a:r>
            <a:r>
              <a:rPr lang="sv-SE" sz="2200" dirty="0" err="1"/>
              <a:t>difference</a:t>
            </a:r>
            <a:r>
              <a:rPr lang="sv-SE" sz="2200" dirty="0"/>
              <a:t> in </a:t>
            </a:r>
            <a:r>
              <a:rPr lang="sv-SE" sz="2200" dirty="0" err="1"/>
              <a:t>electron</a:t>
            </a:r>
            <a:r>
              <a:rPr lang="sv-SE" sz="2200" dirty="0"/>
              <a:t> and </a:t>
            </a:r>
            <a:r>
              <a:rPr lang="sv-SE" sz="2200" dirty="0" err="1"/>
              <a:t>hole</a:t>
            </a:r>
            <a:r>
              <a:rPr lang="sv-SE" sz="2200" dirty="0"/>
              <a:t> </a:t>
            </a:r>
            <a:r>
              <a:rPr lang="sv-SE" sz="2200" dirty="0" err="1"/>
              <a:t>mobility</a:t>
            </a:r>
            <a:r>
              <a:rPr lang="sv-SE" sz="2200" dirty="0"/>
              <a:t>?</a:t>
            </a:r>
          </a:p>
        </p:txBody>
      </p:sp>
      <p:sp>
        <p:nvSpPr>
          <p:cNvPr id="132" name="Content Placeholder 2">
            <a:extLst>
              <a:ext uri="{FF2B5EF4-FFF2-40B4-BE49-F238E27FC236}">
                <a16:creationId xmlns:a16="http://schemas.microsoft.com/office/drawing/2014/main" id="{3F7FC944-1A03-434A-AE56-CA6DF8B52C38}"/>
              </a:ext>
            </a:extLst>
          </p:cNvPr>
          <p:cNvSpPr txBox="1">
            <a:spLocks/>
          </p:cNvSpPr>
          <p:nvPr/>
        </p:nvSpPr>
        <p:spPr>
          <a:xfrm>
            <a:off x="676405" y="2680127"/>
            <a:ext cx="8708495" cy="5373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sv-SE" sz="2200" dirty="0" err="1"/>
              <a:t>Answer</a:t>
            </a:r>
            <a:r>
              <a:rPr lang="sv-SE" sz="2200" dirty="0"/>
              <a:t>: </a:t>
            </a:r>
            <a:r>
              <a:rPr lang="sv-SE" sz="2200" dirty="0" err="1"/>
              <a:t>Assume</a:t>
            </a:r>
            <a:r>
              <a:rPr lang="sv-SE" sz="2200" dirty="0"/>
              <a:t> </a:t>
            </a:r>
            <a:r>
              <a:rPr lang="sv-SE" sz="2200" i="1" dirty="0"/>
              <a:t>R</a:t>
            </a:r>
            <a:r>
              <a:rPr lang="sv-SE" sz="2200" i="1" baseline="-25000" dirty="0"/>
              <a:t>P</a:t>
            </a:r>
            <a:r>
              <a:rPr lang="sv-SE" sz="2200" dirty="0"/>
              <a:t>=</a:t>
            </a:r>
            <a:r>
              <a:rPr lang="sv-SE" sz="2200" dirty="0" err="1">
                <a:latin typeface="Symbol" panose="05050102010706020507" pitchFamily="18" charset="2"/>
              </a:rPr>
              <a:t>m</a:t>
            </a:r>
            <a:r>
              <a:rPr lang="sv-SE" sz="2200" i="1" dirty="0" err="1"/>
              <a:t>R</a:t>
            </a:r>
            <a:r>
              <a:rPr lang="sv-SE" sz="2200" i="1" baseline="-25000" dirty="0" err="1"/>
              <a:t>N</a:t>
            </a:r>
            <a:r>
              <a:rPr lang="sv-SE" sz="2200" dirty="0"/>
              <a:t> for the same </a:t>
            </a:r>
            <a:r>
              <a:rPr lang="sv-SE" sz="2200" dirty="0" err="1"/>
              <a:t>channel</a:t>
            </a:r>
            <a:r>
              <a:rPr lang="sv-SE" sz="2200" dirty="0"/>
              <a:t> </a:t>
            </a:r>
            <a:r>
              <a:rPr lang="sv-SE" sz="2200" dirty="0" err="1"/>
              <a:t>widths</a:t>
            </a:r>
            <a:r>
              <a:rPr lang="sv-SE" sz="2200" dirty="0"/>
              <a:t>. </a:t>
            </a:r>
            <a:r>
              <a:rPr lang="sv-SE" sz="2200" dirty="0" err="1"/>
              <a:t>Typically</a:t>
            </a:r>
            <a:r>
              <a:rPr lang="sv-SE" sz="2200" dirty="0"/>
              <a:t> </a:t>
            </a:r>
            <a:r>
              <a:rPr lang="sv-SE" sz="2200" dirty="0">
                <a:latin typeface="Symbol" panose="05050102010706020507" pitchFamily="18" charset="2"/>
              </a:rPr>
              <a:t>m</a:t>
            </a:r>
            <a:r>
              <a:rPr lang="sv-SE" sz="2200" dirty="0"/>
              <a:t>=2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sz="2200" dirty="0"/>
          </a:p>
        </p:txBody>
      </p:sp>
      <p:grpSp>
        <p:nvGrpSpPr>
          <p:cNvPr id="135" name="Grupp 134">
            <a:extLst>
              <a:ext uri="{FF2B5EF4-FFF2-40B4-BE49-F238E27FC236}">
                <a16:creationId xmlns:a16="http://schemas.microsoft.com/office/drawing/2014/main" id="{FD35211A-7E00-4C10-B07F-C609B659D3AC}"/>
              </a:ext>
            </a:extLst>
          </p:cNvPr>
          <p:cNvGrpSpPr/>
          <p:nvPr/>
        </p:nvGrpSpPr>
        <p:grpSpPr>
          <a:xfrm>
            <a:off x="532732" y="3374168"/>
            <a:ext cx="4792123" cy="2575387"/>
            <a:chOff x="998556" y="3374168"/>
            <a:chExt cx="4792123" cy="2575387"/>
          </a:xfrm>
        </p:grpSpPr>
        <p:sp>
          <p:nvSpPr>
            <p:cNvPr id="8" name="Line 33">
              <a:extLst>
                <a:ext uri="{FF2B5EF4-FFF2-40B4-BE49-F238E27FC236}">
                  <a16:creationId xmlns:a16="http://schemas.microsoft.com/office/drawing/2014/main" id="{A5B48CB2-21AF-4DFB-ADCF-E3B2A4769B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62582" y="4186711"/>
              <a:ext cx="44941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43">
              <a:extLst>
                <a:ext uri="{FF2B5EF4-FFF2-40B4-BE49-F238E27FC236}">
                  <a16:creationId xmlns:a16="http://schemas.microsoft.com/office/drawing/2014/main" id="{BD3E8C18-A14D-496E-84BA-1E9842FB7B12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0688" y="4720169"/>
              <a:ext cx="149805" cy="1069628"/>
            </a:xfrm>
            <a:custGeom>
              <a:avLst/>
              <a:gdLst/>
              <a:ahLst/>
              <a:cxnLst>
                <a:cxn ang="0">
                  <a:pos x="50" y="333"/>
                </a:cxn>
                <a:cxn ang="0">
                  <a:pos x="50" y="233"/>
                </a:cxn>
                <a:cxn ang="0">
                  <a:pos x="0" y="233"/>
                </a:cxn>
                <a:cxn ang="0">
                  <a:pos x="0" y="91"/>
                </a:cxn>
                <a:cxn ang="0">
                  <a:pos x="50" y="91"/>
                </a:cxn>
                <a:cxn ang="0">
                  <a:pos x="50" y="0"/>
                </a:cxn>
              </a:cxnLst>
              <a:rect l="0" t="0" r="r" b="b"/>
              <a:pathLst>
                <a:path w="50" h="333">
                  <a:moveTo>
                    <a:pt x="50" y="333"/>
                  </a:moveTo>
                  <a:lnTo>
                    <a:pt x="50" y="233"/>
                  </a:lnTo>
                  <a:lnTo>
                    <a:pt x="0" y="233"/>
                  </a:lnTo>
                  <a:lnTo>
                    <a:pt x="0" y="91"/>
                  </a:lnTo>
                  <a:lnTo>
                    <a:pt x="50" y="91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42">
              <a:extLst>
                <a:ext uri="{FF2B5EF4-FFF2-40B4-BE49-F238E27FC236}">
                  <a16:creationId xmlns:a16="http://schemas.microsoft.com/office/drawing/2014/main" id="{ABB5A30F-5AA9-4183-AD06-33F4C25F64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15850" y="5012226"/>
              <a:ext cx="0" cy="4568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41">
              <a:extLst>
                <a:ext uri="{FF2B5EF4-FFF2-40B4-BE49-F238E27FC236}">
                  <a16:creationId xmlns:a16="http://schemas.microsoft.com/office/drawing/2014/main" id="{183C8932-4CC6-4310-8A0B-AF1CFC2F15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0688" y="3968807"/>
              <a:ext cx="149805" cy="792000"/>
            </a:xfrm>
            <a:custGeom>
              <a:avLst/>
              <a:gdLst/>
              <a:ahLst/>
              <a:cxnLst>
                <a:cxn ang="0">
                  <a:pos x="50" y="234"/>
                </a:cxn>
                <a:cxn ang="0">
                  <a:pos x="50" y="142"/>
                </a:cxn>
                <a:cxn ang="0">
                  <a:pos x="0" y="142"/>
                </a:cxn>
                <a:cxn ang="0">
                  <a:pos x="0" y="0"/>
                </a:cxn>
                <a:cxn ang="0">
                  <a:pos x="50" y="0"/>
                </a:cxn>
              </a:cxnLst>
              <a:rect l="0" t="0" r="r" b="b"/>
              <a:pathLst>
                <a:path w="50" h="234">
                  <a:moveTo>
                    <a:pt x="50" y="234"/>
                  </a:moveTo>
                  <a:lnTo>
                    <a:pt x="50" y="142"/>
                  </a:lnTo>
                  <a:lnTo>
                    <a:pt x="0" y="142"/>
                  </a:lnTo>
                  <a:lnTo>
                    <a:pt x="0" y="0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40">
              <a:extLst>
                <a:ext uri="{FF2B5EF4-FFF2-40B4-BE49-F238E27FC236}">
                  <a16:creationId xmlns:a16="http://schemas.microsoft.com/office/drawing/2014/main" id="{61CB60D0-F991-4081-8842-506446726A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90493" y="3561925"/>
              <a:ext cx="0" cy="40189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39">
              <a:extLst>
                <a:ext uri="{FF2B5EF4-FFF2-40B4-BE49-F238E27FC236}">
                  <a16:creationId xmlns:a16="http://schemas.microsoft.com/office/drawing/2014/main" id="{A2AB4DFD-F3D1-4CA0-B344-3279F92A5E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15850" y="3968807"/>
              <a:ext cx="0" cy="45555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Oval 38">
              <a:extLst>
                <a:ext uri="{FF2B5EF4-FFF2-40B4-BE49-F238E27FC236}">
                  <a16:creationId xmlns:a16="http://schemas.microsoft.com/office/drawing/2014/main" id="{78A94B4E-C8CB-4A55-A97E-F4281BB251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8555" y="4114837"/>
              <a:ext cx="157295" cy="16724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36">
              <a:extLst>
                <a:ext uri="{FF2B5EF4-FFF2-40B4-BE49-F238E27FC236}">
                  <a16:creationId xmlns:a16="http://schemas.microsoft.com/office/drawing/2014/main" id="{C8FB2CB4-58BA-4D16-AE50-A94ED92183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62582" y="4186711"/>
              <a:ext cx="0" cy="10620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Line 35">
              <a:extLst>
                <a:ext uri="{FF2B5EF4-FFF2-40B4-BE49-F238E27FC236}">
                  <a16:creationId xmlns:a16="http://schemas.microsoft.com/office/drawing/2014/main" id="{92A4D37A-3BFE-426B-8B1E-C806033740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94238" y="4746379"/>
              <a:ext cx="177232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34">
              <a:extLst>
                <a:ext uri="{FF2B5EF4-FFF2-40B4-BE49-F238E27FC236}">
                  <a16:creationId xmlns:a16="http://schemas.microsoft.com/office/drawing/2014/main" id="{BCEF29FC-B3CF-4402-BD1B-191857321F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40688" y="5789797"/>
              <a:ext cx="29961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33">
              <a:extLst>
                <a:ext uri="{FF2B5EF4-FFF2-40B4-BE49-F238E27FC236}">
                  <a16:creationId xmlns:a16="http://schemas.microsoft.com/office/drawing/2014/main" id="{2A22FD52-4855-44DB-AE68-EADCCAC5E3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62582" y="5248711"/>
              <a:ext cx="44941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32">
              <a:extLst>
                <a:ext uri="{FF2B5EF4-FFF2-40B4-BE49-F238E27FC236}">
                  <a16:creationId xmlns:a16="http://schemas.microsoft.com/office/drawing/2014/main" id="{B4E7A7BA-8E13-4683-801F-5C6B584D3E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53172" y="3443355"/>
              <a:ext cx="223459" cy="29954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31">
              <a:extLst>
                <a:ext uri="{FF2B5EF4-FFF2-40B4-BE49-F238E27FC236}">
                  <a16:creationId xmlns:a16="http://schemas.microsoft.com/office/drawing/2014/main" id="{66F69411-788C-44CE-B688-AE9884A4C5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69051" y="4746379"/>
              <a:ext cx="29336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28">
              <a:extLst>
                <a:ext uri="{FF2B5EF4-FFF2-40B4-BE49-F238E27FC236}">
                  <a16:creationId xmlns:a16="http://schemas.microsoft.com/office/drawing/2014/main" id="{C4DE7223-7F6E-4679-8C69-F354E9676D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5896" y="3377205"/>
              <a:ext cx="681612" cy="586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Calibri" pitchFamily="34" charset="0"/>
                  <a:cs typeface="Geneva" pitchFamily="34" charset="0"/>
                </a:rPr>
                <a:t>V</a:t>
              </a:r>
              <a:r>
                <a:rPr kumimoji="0" lang="en-US" b="0" i="0" u="none" strike="noStrike" cap="none" normalizeH="0" baseline="-3000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Calibri" pitchFamily="34" charset="0"/>
                  <a:cs typeface="Geneva" pitchFamily="34" charset="0"/>
                </a:rPr>
                <a:t>DD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" name="Rectangle 27">
              <a:extLst>
                <a:ext uri="{FF2B5EF4-FFF2-40B4-BE49-F238E27FC236}">
                  <a16:creationId xmlns:a16="http://schemas.microsoft.com/office/drawing/2014/main" id="{F07A122C-577E-4BDD-BE82-6EF2CB4AB7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5896" y="5623799"/>
              <a:ext cx="319584" cy="325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Calibri" pitchFamily="34" charset="0"/>
                  <a:cs typeface="Geneva" pitchFamily="34" charset="0"/>
                </a:rPr>
                <a:t>V</a:t>
              </a:r>
              <a:r>
                <a:rPr kumimoji="0" lang="en-US" b="0" i="0" u="none" strike="noStrike" cap="none" normalizeH="0" baseline="-3000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Calibri" pitchFamily="34" charset="0"/>
                  <a:cs typeface="Geneva" pitchFamily="34" charset="0"/>
                </a:rPr>
                <a:t>SS</a:t>
              </a:r>
              <a:endParaRPr kumimoji="0" 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23" name="Group 66">
              <a:extLst>
                <a:ext uri="{FF2B5EF4-FFF2-40B4-BE49-F238E27FC236}">
                  <a16:creationId xmlns:a16="http://schemas.microsoft.com/office/drawing/2014/main" id="{75DCB2D4-CB1D-4928-8DB5-98774D56C96C}"/>
                </a:ext>
              </a:extLst>
            </p:cNvPr>
            <p:cNvGrpSpPr/>
            <p:nvPr/>
          </p:nvGrpSpPr>
          <p:grpSpPr>
            <a:xfrm>
              <a:off x="4116030" y="5235738"/>
              <a:ext cx="339051" cy="512051"/>
              <a:chOff x="4649101" y="3510287"/>
              <a:chExt cx="339051" cy="512051"/>
            </a:xfrm>
          </p:grpSpPr>
          <p:sp>
            <p:nvSpPr>
              <p:cNvPr id="32" name="Line 8">
                <a:extLst>
                  <a:ext uri="{FF2B5EF4-FFF2-40B4-BE49-F238E27FC236}">
                    <a16:creationId xmlns:a16="http://schemas.microsoft.com/office/drawing/2014/main" id="{DFC1B8AB-2AA2-4BCE-9F77-C1B38C8EA3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49101" y="3726287"/>
                <a:ext cx="339051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Line 7">
                <a:extLst>
                  <a:ext uri="{FF2B5EF4-FFF2-40B4-BE49-F238E27FC236}">
                    <a16:creationId xmlns:a16="http://schemas.microsoft.com/office/drawing/2014/main" id="{3DCDC5AB-301B-47E0-86F4-1D4848E07C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49101" y="3796468"/>
                <a:ext cx="339051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Line 6">
                <a:extLst>
                  <a:ext uri="{FF2B5EF4-FFF2-40B4-BE49-F238E27FC236}">
                    <a16:creationId xmlns:a16="http://schemas.microsoft.com/office/drawing/2014/main" id="{2E727E0E-00F5-4235-98C8-CB1CD00516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817404" y="3510287"/>
                <a:ext cx="0" cy="2160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Line 6">
                <a:extLst>
                  <a:ext uri="{FF2B5EF4-FFF2-40B4-BE49-F238E27FC236}">
                    <a16:creationId xmlns:a16="http://schemas.microsoft.com/office/drawing/2014/main" id="{23BD42C1-F2AC-4173-957E-3D974B64D6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817404" y="3795793"/>
                <a:ext cx="0" cy="2160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6" name="Line 31">
                <a:extLst>
                  <a:ext uri="{FF2B5EF4-FFF2-40B4-BE49-F238E27FC236}">
                    <a16:creationId xmlns:a16="http://schemas.microsoft.com/office/drawing/2014/main" id="{9BF04B29-97FE-4487-97C5-6F60043990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45404" y="4022338"/>
                <a:ext cx="14400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4" name="Rectangle 30">
              <a:extLst>
                <a:ext uri="{FF2B5EF4-FFF2-40B4-BE49-F238E27FC236}">
                  <a16:creationId xmlns:a16="http://schemas.microsoft.com/office/drawing/2014/main" id="{CA0F7B51-76D4-40F0-8144-DBBA026BBE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6060" y="5290843"/>
              <a:ext cx="21961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Geneva" pitchFamily="34" charset="0"/>
                </a:rPr>
                <a:t>C</a:t>
              </a:r>
              <a:r>
                <a:rPr lang="en-US" i="1" baseline="-30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Geneva" pitchFamily="34" charset="0"/>
                </a:rPr>
                <a:t>N</a:t>
              </a:r>
              <a:endParaRPr kumimoji="0" lang="en-US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Rectangle 30">
              <a:extLst>
                <a:ext uri="{FF2B5EF4-FFF2-40B4-BE49-F238E27FC236}">
                  <a16:creationId xmlns:a16="http://schemas.microsoft.com/office/drawing/2014/main" id="{9F468FB8-EAAB-48CC-BA47-F19FE0ECFB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8556" y="4556667"/>
              <a:ext cx="26930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>
                  <a:ln>
                    <a:noFill/>
                  </a:ln>
                  <a:effectLst/>
                  <a:latin typeface="Calibri" pitchFamily="34" charset="0"/>
                  <a:ea typeface="Calibri" pitchFamily="34" charset="0"/>
                  <a:cs typeface="Geneva" pitchFamily="34" charset="0"/>
                </a:rPr>
                <a:t>V</a:t>
              </a:r>
              <a:r>
                <a:rPr kumimoji="0" lang="en-US" b="0" i="0" u="none" strike="noStrike" cap="none" normalizeH="0" baseline="-30000" dirty="0">
                  <a:ln>
                    <a:noFill/>
                  </a:ln>
                  <a:effectLst/>
                  <a:latin typeface="Calibri" pitchFamily="34" charset="0"/>
                  <a:ea typeface="Calibri" pitchFamily="34" charset="0"/>
                  <a:cs typeface="Geneva" pitchFamily="34" charset="0"/>
                </a:rPr>
                <a:t>IN</a:t>
              </a:r>
              <a:endParaRPr kumimoji="0" lang="en-US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graphicFrame>
          <p:nvGraphicFramePr>
            <p:cNvPr id="40" name="Object 135">
              <a:extLst>
                <a:ext uri="{FF2B5EF4-FFF2-40B4-BE49-F238E27FC236}">
                  <a16:creationId xmlns:a16="http://schemas.microsoft.com/office/drawing/2014/main" id="{3CA16DD6-861C-4A14-ADB0-735B919B037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02204711"/>
                </p:ext>
              </p:extLst>
            </p:nvPr>
          </p:nvGraphicFramePr>
          <p:xfrm>
            <a:off x="2268672" y="4011726"/>
            <a:ext cx="801688" cy="468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02" name="Equation" r:id="rId11" imgW="672840" imgH="393480" progId="Equation.DSMT4">
                    <p:embed/>
                  </p:oleObj>
                </mc:Choice>
                <mc:Fallback>
                  <p:oleObj name="Equation" r:id="rId11" imgW="672840" imgH="393480" progId="Equation.DSMT4">
                    <p:embed/>
                    <p:pic>
                      <p:nvPicPr>
                        <p:cNvPr id="136" name="Object 1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68672" y="4011726"/>
                          <a:ext cx="801688" cy="4683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" name="Object 135">
              <a:extLst>
                <a:ext uri="{FF2B5EF4-FFF2-40B4-BE49-F238E27FC236}">
                  <a16:creationId xmlns:a16="http://schemas.microsoft.com/office/drawing/2014/main" id="{7D5846E1-EC22-4ED4-B950-54A44798055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19850766"/>
                </p:ext>
              </p:extLst>
            </p:nvPr>
          </p:nvGraphicFramePr>
          <p:xfrm>
            <a:off x="2265030" y="5128854"/>
            <a:ext cx="257175" cy="271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03" name="Equation" r:id="rId13" imgW="215640" imgH="228600" progId="Equation.DSMT4">
                    <p:embed/>
                  </p:oleObj>
                </mc:Choice>
                <mc:Fallback>
                  <p:oleObj name="Equation" r:id="rId13" imgW="215640" imgH="228600" progId="Equation.DSMT4">
                    <p:embed/>
                    <p:pic>
                      <p:nvPicPr>
                        <p:cNvPr id="40" name="Object 135">
                          <a:extLst>
                            <a:ext uri="{FF2B5EF4-FFF2-40B4-BE49-F238E27FC236}">
                              <a16:creationId xmlns:a16="http://schemas.microsoft.com/office/drawing/2014/main" id="{3CA16DD6-861C-4A14-ADB0-735B919B037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65030" y="5128854"/>
                          <a:ext cx="257175" cy="2714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2" name="Line 33">
              <a:extLst>
                <a:ext uri="{FF2B5EF4-FFF2-40B4-BE49-F238E27FC236}">
                  <a16:creationId xmlns:a16="http://schemas.microsoft.com/office/drawing/2014/main" id="{1EDCD288-46EC-4093-B3E1-2103E5B6EC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5753" y="4183674"/>
              <a:ext cx="44941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3" name="Freeform 43">
              <a:extLst>
                <a:ext uri="{FF2B5EF4-FFF2-40B4-BE49-F238E27FC236}">
                  <a16:creationId xmlns:a16="http://schemas.microsoft.com/office/drawing/2014/main" id="{2FAFED9F-21E8-4632-9713-73CF37ED816E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3859" y="4717132"/>
              <a:ext cx="149805" cy="1069628"/>
            </a:xfrm>
            <a:custGeom>
              <a:avLst/>
              <a:gdLst/>
              <a:ahLst/>
              <a:cxnLst>
                <a:cxn ang="0">
                  <a:pos x="50" y="333"/>
                </a:cxn>
                <a:cxn ang="0">
                  <a:pos x="50" y="233"/>
                </a:cxn>
                <a:cxn ang="0">
                  <a:pos x="0" y="233"/>
                </a:cxn>
                <a:cxn ang="0">
                  <a:pos x="0" y="91"/>
                </a:cxn>
                <a:cxn ang="0">
                  <a:pos x="50" y="91"/>
                </a:cxn>
                <a:cxn ang="0">
                  <a:pos x="50" y="0"/>
                </a:cxn>
              </a:cxnLst>
              <a:rect l="0" t="0" r="r" b="b"/>
              <a:pathLst>
                <a:path w="50" h="333">
                  <a:moveTo>
                    <a:pt x="50" y="333"/>
                  </a:moveTo>
                  <a:lnTo>
                    <a:pt x="50" y="233"/>
                  </a:lnTo>
                  <a:lnTo>
                    <a:pt x="0" y="233"/>
                  </a:lnTo>
                  <a:lnTo>
                    <a:pt x="0" y="91"/>
                  </a:lnTo>
                  <a:lnTo>
                    <a:pt x="50" y="91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Line 42">
              <a:extLst>
                <a:ext uri="{FF2B5EF4-FFF2-40B4-BE49-F238E27FC236}">
                  <a16:creationId xmlns:a16="http://schemas.microsoft.com/office/drawing/2014/main" id="{630CEA7F-03CE-4423-871A-FF425EB8DD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19021" y="5009189"/>
              <a:ext cx="0" cy="4568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41">
              <a:extLst>
                <a:ext uri="{FF2B5EF4-FFF2-40B4-BE49-F238E27FC236}">
                  <a16:creationId xmlns:a16="http://schemas.microsoft.com/office/drawing/2014/main" id="{3287DFF1-224C-48DA-B253-7DD90A2BCD41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3859" y="3965770"/>
              <a:ext cx="149805" cy="792000"/>
            </a:xfrm>
            <a:custGeom>
              <a:avLst/>
              <a:gdLst/>
              <a:ahLst/>
              <a:cxnLst>
                <a:cxn ang="0">
                  <a:pos x="50" y="234"/>
                </a:cxn>
                <a:cxn ang="0">
                  <a:pos x="50" y="142"/>
                </a:cxn>
                <a:cxn ang="0">
                  <a:pos x="0" y="142"/>
                </a:cxn>
                <a:cxn ang="0">
                  <a:pos x="0" y="0"/>
                </a:cxn>
                <a:cxn ang="0">
                  <a:pos x="50" y="0"/>
                </a:cxn>
              </a:cxnLst>
              <a:rect l="0" t="0" r="r" b="b"/>
              <a:pathLst>
                <a:path w="50" h="234">
                  <a:moveTo>
                    <a:pt x="50" y="234"/>
                  </a:moveTo>
                  <a:lnTo>
                    <a:pt x="50" y="142"/>
                  </a:lnTo>
                  <a:lnTo>
                    <a:pt x="0" y="142"/>
                  </a:lnTo>
                  <a:lnTo>
                    <a:pt x="0" y="0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Line 40">
              <a:extLst>
                <a:ext uri="{FF2B5EF4-FFF2-40B4-BE49-F238E27FC236}">
                  <a16:creationId xmlns:a16="http://schemas.microsoft.com/office/drawing/2014/main" id="{8763F64F-68E9-4D5F-8786-BE647856F1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93664" y="3558888"/>
              <a:ext cx="0" cy="40189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Line 39">
              <a:extLst>
                <a:ext uri="{FF2B5EF4-FFF2-40B4-BE49-F238E27FC236}">
                  <a16:creationId xmlns:a16="http://schemas.microsoft.com/office/drawing/2014/main" id="{3C1EEC98-6050-4A85-8F17-896F2C61B7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19021" y="3965770"/>
              <a:ext cx="0" cy="45555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Oval 38">
              <a:extLst>
                <a:ext uri="{FF2B5EF4-FFF2-40B4-BE49-F238E27FC236}">
                  <a16:creationId xmlns:a16="http://schemas.microsoft.com/office/drawing/2014/main" id="{7A29EC9D-A116-4F99-ACC3-E1FACFF043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1726" y="4111800"/>
              <a:ext cx="157295" cy="16724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Line 36">
              <a:extLst>
                <a:ext uri="{FF2B5EF4-FFF2-40B4-BE49-F238E27FC236}">
                  <a16:creationId xmlns:a16="http://schemas.microsoft.com/office/drawing/2014/main" id="{60029094-2C58-4828-9170-CE752E9E02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5753" y="4183674"/>
              <a:ext cx="0" cy="10620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1" name="Line 34">
              <a:extLst>
                <a:ext uri="{FF2B5EF4-FFF2-40B4-BE49-F238E27FC236}">
                  <a16:creationId xmlns:a16="http://schemas.microsoft.com/office/drawing/2014/main" id="{CDEE4CC7-48D7-444B-8291-8B22BD789F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43859" y="5786760"/>
              <a:ext cx="29961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Line 33">
              <a:extLst>
                <a:ext uri="{FF2B5EF4-FFF2-40B4-BE49-F238E27FC236}">
                  <a16:creationId xmlns:a16="http://schemas.microsoft.com/office/drawing/2014/main" id="{CADD2A0C-1213-4396-B321-0B1887C817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5753" y="5245674"/>
              <a:ext cx="44941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Line 32">
              <a:extLst>
                <a:ext uri="{FF2B5EF4-FFF2-40B4-BE49-F238E27FC236}">
                  <a16:creationId xmlns:a16="http://schemas.microsoft.com/office/drawing/2014/main" id="{777219BE-D7BB-42B6-A17B-27799649A3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56343" y="3440318"/>
              <a:ext cx="223459" cy="29954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Rectangle 28">
              <a:extLst>
                <a:ext uri="{FF2B5EF4-FFF2-40B4-BE49-F238E27FC236}">
                  <a16:creationId xmlns:a16="http://schemas.microsoft.com/office/drawing/2014/main" id="{8B2B3A72-EF0A-40FE-882C-10722725ED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9067" y="3374168"/>
              <a:ext cx="681612" cy="586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Calibri" pitchFamily="34" charset="0"/>
                  <a:cs typeface="Geneva" pitchFamily="34" charset="0"/>
                </a:rPr>
                <a:t>V</a:t>
              </a:r>
              <a:r>
                <a:rPr kumimoji="0" lang="en-US" b="0" i="0" u="none" strike="noStrike" cap="none" normalizeH="0" baseline="-3000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Calibri" pitchFamily="34" charset="0"/>
                  <a:cs typeface="Geneva" pitchFamily="34" charset="0"/>
                </a:rPr>
                <a:t>DD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" name="Rectangle 27">
              <a:extLst>
                <a:ext uri="{FF2B5EF4-FFF2-40B4-BE49-F238E27FC236}">
                  <a16:creationId xmlns:a16="http://schemas.microsoft.com/office/drawing/2014/main" id="{706B92EE-3098-4DF1-A5C7-01E78E8889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9067" y="5620762"/>
              <a:ext cx="319584" cy="325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Calibri" pitchFamily="34" charset="0"/>
                  <a:cs typeface="Geneva" pitchFamily="34" charset="0"/>
                </a:rPr>
                <a:t>V</a:t>
              </a:r>
              <a:r>
                <a:rPr kumimoji="0" lang="en-US" b="0" i="0" u="none" strike="noStrike" cap="none" normalizeH="0" baseline="-3000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Calibri" pitchFamily="34" charset="0"/>
                  <a:cs typeface="Geneva" pitchFamily="34" charset="0"/>
                </a:rPr>
                <a:t>SS</a:t>
              </a:r>
              <a:endParaRPr kumimoji="0" 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115" name="Group 66">
              <a:extLst>
                <a:ext uri="{FF2B5EF4-FFF2-40B4-BE49-F238E27FC236}">
                  <a16:creationId xmlns:a16="http://schemas.microsoft.com/office/drawing/2014/main" id="{CB696DB2-9AD6-4F43-94FF-8A0B3D146B5C}"/>
                </a:ext>
              </a:extLst>
            </p:cNvPr>
            <p:cNvGrpSpPr/>
            <p:nvPr/>
          </p:nvGrpSpPr>
          <p:grpSpPr>
            <a:xfrm rot="10800000">
              <a:off x="4116030" y="3671622"/>
              <a:ext cx="339051" cy="512051"/>
              <a:chOff x="4649101" y="3510287"/>
              <a:chExt cx="339051" cy="512051"/>
            </a:xfrm>
          </p:grpSpPr>
          <p:sp>
            <p:nvSpPr>
              <p:cNvPr id="116" name="Line 8">
                <a:extLst>
                  <a:ext uri="{FF2B5EF4-FFF2-40B4-BE49-F238E27FC236}">
                    <a16:creationId xmlns:a16="http://schemas.microsoft.com/office/drawing/2014/main" id="{C30F96AA-2072-4D6B-8B13-A4E358CDCD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49101" y="3726287"/>
                <a:ext cx="339051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" name="Line 7">
                <a:extLst>
                  <a:ext uri="{FF2B5EF4-FFF2-40B4-BE49-F238E27FC236}">
                    <a16:creationId xmlns:a16="http://schemas.microsoft.com/office/drawing/2014/main" id="{AD9660E2-F7CB-4D4B-B8B9-21A0574485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49101" y="3796468"/>
                <a:ext cx="339051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" name="Line 6">
                <a:extLst>
                  <a:ext uri="{FF2B5EF4-FFF2-40B4-BE49-F238E27FC236}">
                    <a16:creationId xmlns:a16="http://schemas.microsoft.com/office/drawing/2014/main" id="{B99A972F-5F8C-48E3-8D4F-B63ABFA3FA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817404" y="3510287"/>
                <a:ext cx="0" cy="2160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" name="Line 6">
                <a:extLst>
                  <a:ext uri="{FF2B5EF4-FFF2-40B4-BE49-F238E27FC236}">
                    <a16:creationId xmlns:a16="http://schemas.microsoft.com/office/drawing/2014/main" id="{7FE7AA70-8D2C-4EDB-8C28-A79703FAA1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817404" y="3795793"/>
                <a:ext cx="0" cy="2160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0" name="Line 31">
                <a:extLst>
                  <a:ext uri="{FF2B5EF4-FFF2-40B4-BE49-F238E27FC236}">
                    <a16:creationId xmlns:a16="http://schemas.microsoft.com/office/drawing/2014/main" id="{82626E7F-C74A-4AF0-965E-227C9A58DA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45404" y="4022338"/>
                <a:ext cx="14400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aphicFrame>
          <p:nvGraphicFramePr>
            <p:cNvPr id="122" name="Object 135">
              <a:extLst>
                <a:ext uri="{FF2B5EF4-FFF2-40B4-BE49-F238E27FC236}">
                  <a16:creationId xmlns:a16="http://schemas.microsoft.com/office/drawing/2014/main" id="{F17B7636-E1D4-4F5B-884B-CCFC2F84AD3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78668780"/>
                </p:ext>
              </p:extLst>
            </p:nvPr>
          </p:nvGraphicFramePr>
          <p:xfrm>
            <a:off x="3363053" y="3770005"/>
            <a:ext cx="741363" cy="271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04" name="Equation" r:id="rId15" imgW="622080" imgH="228600" progId="Equation.DSMT4">
                    <p:embed/>
                  </p:oleObj>
                </mc:Choice>
                <mc:Fallback>
                  <p:oleObj name="Equation" r:id="rId15" imgW="622080" imgH="228600" progId="Equation.DSMT4">
                    <p:embed/>
                    <p:pic>
                      <p:nvPicPr>
                        <p:cNvPr id="40" name="Object 135">
                          <a:extLst>
                            <a:ext uri="{FF2B5EF4-FFF2-40B4-BE49-F238E27FC236}">
                              <a16:creationId xmlns:a16="http://schemas.microsoft.com/office/drawing/2014/main" id="{3CA16DD6-861C-4A14-ADB0-735B919B037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3053" y="3770005"/>
                          <a:ext cx="741363" cy="2714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3" name="Rectangle 30">
              <a:extLst>
                <a:ext uri="{FF2B5EF4-FFF2-40B4-BE49-F238E27FC236}">
                  <a16:creationId xmlns:a16="http://schemas.microsoft.com/office/drawing/2014/main" id="{59353DB7-BDD0-4CCD-8899-29322109FD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76473" y="4556667"/>
              <a:ext cx="26930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>
                  <a:ln>
                    <a:noFill/>
                  </a:ln>
                  <a:effectLst/>
                  <a:latin typeface="Calibri" pitchFamily="34" charset="0"/>
                  <a:ea typeface="Calibri" pitchFamily="34" charset="0"/>
                  <a:cs typeface="Geneva" pitchFamily="34" charset="0"/>
                </a:rPr>
                <a:t>V</a:t>
              </a:r>
              <a:r>
                <a:rPr kumimoji="0" lang="en-US" b="0" i="0" u="none" strike="noStrike" cap="none" normalizeH="0" baseline="-30000" dirty="0">
                  <a:ln>
                    <a:noFill/>
                  </a:ln>
                  <a:effectLst/>
                  <a:latin typeface="Calibri" pitchFamily="34" charset="0"/>
                  <a:ea typeface="Calibri" pitchFamily="34" charset="0"/>
                  <a:cs typeface="Geneva" pitchFamily="34" charset="0"/>
                </a:rPr>
                <a:t>IN</a:t>
              </a:r>
              <a:endParaRPr kumimoji="0" lang="en-US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sp>
          <p:nvSpPr>
            <p:cNvPr id="134" name="Line 31">
              <a:extLst>
                <a:ext uri="{FF2B5EF4-FFF2-40B4-BE49-F238E27FC236}">
                  <a16:creationId xmlns:a16="http://schemas.microsoft.com/office/drawing/2014/main" id="{E0CC2181-73C6-4926-83DC-E37B14BCD3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7409" y="4743342"/>
              <a:ext cx="29336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0" name="Pil: böjd 139">
            <a:extLst>
              <a:ext uri="{FF2B5EF4-FFF2-40B4-BE49-F238E27FC236}">
                <a16:creationId xmlns:a16="http://schemas.microsoft.com/office/drawing/2014/main" id="{8EB36032-35BC-4D04-81A6-6DA267EA4DC6}"/>
              </a:ext>
            </a:extLst>
          </p:cNvPr>
          <p:cNvSpPr/>
          <p:nvPr/>
        </p:nvSpPr>
        <p:spPr>
          <a:xfrm rot="10800000" flipH="1">
            <a:off x="2032836" y="4370612"/>
            <a:ext cx="419885" cy="332891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141" name="Pil: böjd 140">
            <a:extLst>
              <a:ext uri="{FF2B5EF4-FFF2-40B4-BE49-F238E27FC236}">
                <a16:creationId xmlns:a16="http://schemas.microsoft.com/office/drawing/2014/main" id="{0351A788-D453-4909-BBBB-879EDE01AEDE}"/>
              </a:ext>
            </a:extLst>
          </p:cNvPr>
          <p:cNvSpPr/>
          <p:nvPr/>
        </p:nvSpPr>
        <p:spPr>
          <a:xfrm rot="16200000" flipH="1">
            <a:off x="2039434" y="4813948"/>
            <a:ext cx="383348" cy="435161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34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 animBg="1"/>
      <p:bldP spid="140" grpId="1" animBg="1"/>
      <p:bldP spid="141" grpId="0" animBg="1"/>
      <p:bldP spid="141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BFC78C-0546-44DC-A709-C9D41F98C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Inverter</a:t>
            </a:r>
            <a:r>
              <a:rPr lang="sv-SE" dirty="0"/>
              <a:t> pair </a:t>
            </a:r>
            <a:r>
              <a:rPr lang="sv-SE" dirty="0" err="1"/>
              <a:t>delay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E1D9643-7DB7-4E7F-9419-A97987D29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EAFFFF0-2EC3-4DF7-A4D3-02B153CBA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DEFA867-7C13-4160-86F7-605EAF45C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5357-8318-4C23-8C0E-991C8E9179FE}" type="slidenum">
              <a:rPr lang="sv-SE" smtClean="0"/>
              <a:t>4</a:t>
            </a:fld>
            <a:endParaRPr lang="sv-SE"/>
          </a:p>
        </p:txBody>
      </p:sp>
      <p:grpSp>
        <p:nvGrpSpPr>
          <p:cNvPr id="136" name="Grupp 135">
            <a:extLst>
              <a:ext uri="{FF2B5EF4-FFF2-40B4-BE49-F238E27FC236}">
                <a16:creationId xmlns:a16="http://schemas.microsoft.com/office/drawing/2014/main" id="{C9562FF4-F168-4431-9D19-73EBEFC53804}"/>
              </a:ext>
            </a:extLst>
          </p:cNvPr>
          <p:cNvGrpSpPr/>
          <p:nvPr/>
        </p:nvGrpSpPr>
        <p:grpSpPr>
          <a:xfrm>
            <a:off x="5583587" y="3205711"/>
            <a:ext cx="3000356" cy="787098"/>
            <a:chOff x="5583587" y="3205711"/>
            <a:chExt cx="3000356" cy="787098"/>
          </a:xfrm>
        </p:grpSpPr>
        <p:sp>
          <p:nvSpPr>
            <p:cNvPr id="124" name="Rectangle 8">
              <a:extLst>
                <a:ext uri="{FF2B5EF4-FFF2-40B4-BE49-F238E27FC236}">
                  <a16:creationId xmlns:a16="http://schemas.microsoft.com/office/drawing/2014/main" id="{232EE206-9CDE-4512-98C3-97E260488159}"/>
                </a:ext>
              </a:extLst>
            </p:cNvPr>
            <p:cNvSpPr/>
            <p:nvPr/>
          </p:nvSpPr>
          <p:spPr>
            <a:xfrm>
              <a:off x="5583587" y="3205711"/>
              <a:ext cx="1183850" cy="40254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20000"/>
                </a:lnSpc>
              </a:pPr>
              <a:r>
                <a:rPr lang="sv-SE" dirty="0" err="1"/>
                <a:t>Rise</a:t>
              </a:r>
              <a:r>
                <a:rPr lang="sv-SE" dirty="0"/>
                <a:t> </a:t>
              </a:r>
              <a:r>
                <a:rPr lang="sv-SE" dirty="0" err="1"/>
                <a:t>delay</a:t>
              </a:r>
              <a:r>
                <a:rPr lang="sv-SE" dirty="0"/>
                <a:t>:</a:t>
              </a:r>
            </a:p>
          </p:txBody>
        </p:sp>
        <p:graphicFrame>
          <p:nvGraphicFramePr>
            <p:cNvPr id="127" name="Object 135">
              <a:extLst>
                <a:ext uri="{FF2B5EF4-FFF2-40B4-BE49-F238E27FC236}">
                  <a16:creationId xmlns:a16="http://schemas.microsoft.com/office/drawing/2014/main" id="{57ACC98E-19B8-453C-9558-39D11618D2BE}"/>
                </a:ext>
              </a:extLst>
            </p:cNvPr>
            <p:cNvGraphicFramePr>
              <a:graphicFrameLocks noChangeAspect="1"/>
            </p:cNvGraphicFramePr>
            <p:nvPr>
              <p:extLst/>
            </p:nvPr>
          </p:nvGraphicFramePr>
          <p:xfrm>
            <a:off x="6315406" y="3526084"/>
            <a:ext cx="2268537" cy="466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505" name="Equation" r:id="rId3" imgW="1904760" imgH="393480" progId="Equation.DSMT4">
                    <p:embed/>
                  </p:oleObj>
                </mc:Choice>
                <mc:Fallback>
                  <p:oleObj name="Equation" r:id="rId3" imgW="1904760" imgH="393480" progId="Equation.DSMT4">
                    <p:embed/>
                    <p:pic>
                      <p:nvPicPr>
                        <p:cNvPr id="127" name="Object 135">
                          <a:extLst>
                            <a:ext uri="{FF2B5EF4-FFF2-40B4-BE49-F238E27FC236}">
                              <a16:creationId xmlns:a16="http://schemas.microsoft.com/office/drawing/2014/main" id="{57ACC98E-19B8-453C-9558-39D11618D2B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15406" y="3526084"/>
                          <a:ext cx="2268537" cy="466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7" name="Grupp 136">
            <a:extLst>
              <a:ext uri="{FF2B5EF4-FFF2-40B4-BE49-F238E27FC236}">
                <a16:creationId xmlns:a16="http://schemas.microsoft.com/office/drawing/2014/main" id="{AC784AE9-F6BA-454D-AFFE-348276DC3A56}"/>
              </a:ext>
            </a:extLst>
          </p:cNvPr>
          <p:cNvGrpSpPr/>
          <p:nvPr/>
        </p:nvGrpSpPr>
        <p:grpSpPr>
          <a:xfrm>
            <a:off x="5583587" y="3878977"/>
            <a:ext cx="2849544" cy="700813"/>
            <a:chOff x="5583587" y="3878977"/>
            <a:chExt cx="2849544" cy="700813"/>
          </a:xfrm>
        </p:grpSpPr>
        <p:sp>
          <p:nvSpPr>
            <p:cNvPr id="125" name="Rectangle 8">
              <a:extLst>
                <a:ext uri="{FF2B5EF4-FFF2-40B4-BE49-F238E27FC236}">
                  <a16:creationId xmlns:a16="http://schemas.microsoft.com/office/drawing/2014/main" id="{1B29A1C3-1119-4853-8060-91D9C41E9458}"/>
                </a:ext>
              </a:extLst>
            </p:cNvPr>
            <p:cNvSpPr/>
            <p:nvPr/>
          </p:nvSpPr>
          <p:spPr>
            <a:xfrm>
              <a:off x="5583587" y="3878977"/>
              <a:ext cx="1116716" cy="40254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20000"/>
                </a:lnSpc>
              </a:pPr>
              <a:r>
                <a:rPr lang="sv-SE" dirty="0"/>
                <a:t>Fall </a:t>
              </a:r>
              <a:r>
                <a:rPr lang="sv-SE" dirty="0" err="1"/>
                <a:t>delay</a:t>
              </a:r>
              <a:r>
                <a:rPr lang="sv-SE" dirty="0"/>
                <a:t>:</a:t>
              </a:r>
            </a:p>
          </p:txBody>
        </p:sp>
        <p:graphicFrame>
          <p:nvGraphicFramePr>
            <p:cNvPr id="128" name="Object 135">
              <a:extLst>
                <a:ext uri="{FF2B5EF4-FFF2-40B4-BE49-F238E27FC236}">
                  <a16:creationId xmlns:a16="http://schemas.microsoft.com/office/drawing/2014/main" id="{5F1256E3-9003-4503-A770-3C6CD573FC99}"/>
                </a:ext>
              </a:extLst>
            </p:cNvPr>
            <p:cNvGraphicFramePr>
              <a:graphicFrameLocks noChangeAspect="1"/>
            </p:cNvGraphicFramePr>
            <p:nvPr>
              <p:extLst/>
            </p:nvPr>
          </p:nvGraphicFramePr>
          <p:xfrm>
            <a:off x="6315406" y="4278165"/>
            <a:ext cx="2117725" cy="301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506" name="Equation" r:id="rId5" imgW="1777680" imgH="253800" progId="Equation.DSMT4">
                    <p:embed/>
                  </p:oleObj>
                </mc:Choice>
                <mc:Fallback>
                  <p:oleObj name="Equation" r:id="rId5" imgW="1777680" imgH="253800" progId="Equation.DSMT4">
                    <p:embed/>
                    <p:pic>
                      <p:nvPicPr>
                        <p:cNvPr id="128" name="Object 135">
                          <a:extLst>
                            <a:ext uri="{FF2B5EF4-FFF2-40B4-BE49-F238E27FC236}">
                              <a16:creationId xmlns:a16="http://schemas.microsoft.com/office/drawing/2014/main" id="{5F1256E3-9003-4503-A770-3C6CD573FC9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15406" y="4278165"/>
                          <a:ext cx="2117725" cy="3016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8" name="Grupp 137">
            <a:extLst>
              <a:ext uri="{FF2B5EF4-FFF2-40B4-BE49-F238E27FC236}">
                <a16:creationId xmlns:a16="http://schemas.microsoft.com/office/drawing/2014/main" id="{D14D02BD-F3B8-48E8-B8B1-FC5BE4AB310C}"/>
              </a:ext>
            </a:extLst>
          </p:cNvPr>
          <p:cNvGrpSpPr/>
          <p:nvPr/>
        </p:nvGrpSpPr>
        <p:grpSpPr>
          <a:xfrm>
            <a:off x="5583587" y="4597819"/>
            <a:ext cx="3181331" cy="975268"/>
            <a:chOff x="5583587" y="4597819"/>
            <a:chExt cx="3181331" cy="975268"/>
          </a:xfrm>
        </p:grpSpPr>
        <p:sp>
          <p:nvSpPr>
            <p:cNvPr id="126" name="Rectangle 8">
              <a:extLst>
                <a:ext uri="{FF2B5EF4-FFF2-40B4-BE49-F238E27FC236}">
                  <a16:creationId xmlns:a16="http://schemas.microsoft.com/office/drawing/2014/main" id="{016898E3-1659-485B-9A50-D1A674B07792}"/>
                </a:ext>
              </a:extLst>
            </p:cNvPr>
            <p:cNvSpPr/>
            <p:nvPr/>
          </p:nvSpPr>
          <p:spPr>
            <a:xfrm>
              <a:off x="5583587" y="4597819"/>
              <a:ext cx="2347246" cy="40254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20000"/>
                </a:lnSpc>
              </a:pPr>
              <a:r>
                <a:rPr lang="sv-SE" dirty="0" err="1"/>
                <a:t>Normalized</a:t>
              </a:r>
              <a:r>
                <a:rPr lang="sv-SE" dirty="0"/>
                <a:t> pair </a:t>
              </a:r>
              <a:r>
                <a:rPr lang="sv-SE" dirty="0" err="1"/>
                <a:t>delay</a:t>
              </a:r>
              <a:r>
                <a:rPr lang="sv-SE" dirty="0"/>
                <a:t> :</a:t>
              </a:r>
            </a:p>
          </p:txBody>
        </p:sp>
        <p:graphicFrame>
          <p:nvGraphicFramePr>
            <p:cNvPr id="129" name="Object 135">
              <a:extLst>
                <a:ext uri="{FF2B5EF4-FFF2-40B4-BE49-F238E27FC236}">
                  <a16:creationId xmlns:a16="http://schemas.microsoft.com/office/drawing/2014/main" id="{691D04F7-CCD2-432C-AFF5-9DD877C9F3A3}"/>
                </a:ext>
              </a:extLst>
            </p:cNvPr>
            <p:cNvGraphicFramePr>
              <a:graphicFrameLocks noChangeAspect="1"/>
            </p:cNvGraphicFramePr>
            <p:nvPr>
              <p:extLst/>
            </p:nvPr>
          </p:nvGraphicFramePr>
          <p:xfrm>
            <a:off x="6315406" y="5060325"/>
            <a:ext cx="2449512" cy="5127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507" name="Equation" r:id="rId7" imgW="2057400" imgH="431640" progId="Equation.DSMT4">
                    <p:embed/>
                  </p:oleObj>
                </mc:Choice>
                <mc:Fallback>
                  <p:oleObj name="Equation" r:id="rId7" imgW="2057400" imgH="431640" progId="Equation.DSMT4">
                    <p:embed/>
                    <p:pic>
                      <p:nvPicPr>
                        <p:cNvPr id="129" name="Object 135">
                          <a:extLst>
                            <a:ext uri="{FF2B5EF4-FFF2-40B4-BE49-F238E27FC236}">
                              <a16:creationId xmlns:a16="http://schemas.microsoft.com/office/drawing/2014/main" id="{691D04F7-CCD2-432C-AFF5-9DD877C9F3A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15406" y="5060325"/>
                          <a:ext cx="2449512" cy="5127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9" name="Grupp 138">
            <a:extLst>
              <a:ext uri="{FF2B5EF4-FFF2-40B4-BE49-F238E27FC236}">
                <a16:creationId xmlns:a16="http://schemas.microsoft.com/office/drawing/2014/main" id="{D735A9D2-70AC-4588-8634-7CA50108703A}"/>
              </a:ext>
            </a:extLst>
          </p:cNvPr>
          <p:cNvGrpSpPr/>
          <p:nvPr/>
        </p:nvGrpSpPr>
        <p:grpSpPr>
          <a:xfrm>
            <a:off x="5583587" y="5572901"/>
            <a:ext cx="2454967" cy="782710"/>
            <a:chOff x="5583587" y="5572901"/>
            <a:chExt cx="2454967" cy="782710"/>
          </a:xfrm>
        </p:grpSpPr>
        <p:graphicFrame>
          <p:nvGraphicFramePr>
            <p:cNvPr id="123" name="Object 7">
              <a:extLst>
                <a:ext uri="{FF2B5EF4-FFF2-40B4-BE49-F238E27FC236}">
                  <a16:creationId xmlns:a16="http://schemas.microsoft.com/office/drawing/2014/main" id="{0E8FAEA1-26F3-47B7-A409-BB301C205F53}"/>
                </a:ext>
              </a:extLst>
            </p:cNvPr>
            <p:cNvGraphicFramePr>
              <a:graphicFrameLocks noChangeAspect="1"/>
            </p:cNvGraphicFramePr>
            <p:nvPr>
              <p:extLst/>
            </p:nvPr>
          </p:nvGraphicFramePr>
          <p:xfrm>
            <a:off x="6315406" y="6009536"/>
            <a:ext cx="1136650" cy="346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508" name="Equation" r:id="rId9" imgW="774360" imgH="241200" progId="Equation.DSMT4">
                    <p:embed/>
                  </p:oleObj>
                </mc:Choice>
                <mc:Fallback>
                  <p:oleObj name="Equation" r:id="rId9" imgW="774360" imgH="241200" progId="Equation.DSMT4">
                    <p:embed/>
                    <p:pic>
                      <p:nvPicPr>
                        <p:cNvPr id="123" name="Object 7">
                          <a:extLst>
                            <a:ext uri="{FF2B5EF4-FFF2-40B4-BE49-F238E27FC236}">
                              <a16:creationId xmlns:a16="http://schemas.microsoft.com/office/drawing/2014/main" id="{0E8FAEA1-26F3-47B7-A409-BB301C205F5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15406" y="6009536"/>
                          <a:ext cx="1136650" cy="34607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0" name="Rectangle 8">
              <a:extLst>
                <a:ext uri="{FF2B5EF4-FFF2-40B4-BE49-F238E27FC236}">
                  <a16:creationId xmlns:a16="http://schemas.microsoft.com/office/drawing/2014/main" id="{F5FAD09E-1630-47A5-9286-A2A9D0ADA484}"/>
                </a:ext>
              </a:extLst>
            </p:cNvPr>
            <p:cNvSpPr/>
            <p:nvPr/>
          </p:nvSpPr>
          <p:spPr>
            <a:xfrm>
              <a:off x="5583587" y="5572901"/>
              <a:ext cx="2454967" cy="40254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20000"/>
                </a:lnSpc>
              </a:pPr>
              <a:r>
                <a:rPr lang="sv-SE" dirty="0"/>
                <a:t>Minimum pair </a:t>
              </a:r>
              <a:r>
                <a:rPr lang="sv-SE" dirty="0" err="1"/>
                <a:t>delay</a:t>
              </a:r>
              <a:r>
                <a:rPr lang="sv-SE" dirty="0"/>
                <a:t> for:</a:t>
              </a:r>
            </a:p>
          </p:txBody>
        </p:sp>
      </p:grpSp>
      <p:sp>
        <p:nvSpPr>
          <p:cNvPr id="131" name="Content Placeholder 2">
            <a:extLst>
              <a:ext uri="{FF2B5EF4-FFF2-40B4-BE49-F238E27FC236}">
                <a16:creationId xmlns:a16="http://schemas.microsoft.com/office/drawing/2014/main" id="{E3A09CF3-33E3-412C-9B82-C0F34072EE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403186"/>
            <a:ext cx="8708495" cy="1319249"/>
          </a:xfrm>
        </p:spPr>
        <p:txBody>
          <a:bodyPr>
            <a:normAutofit/>
          </a:bodyPr>
          <a:lstStyle/>
          <a:p>
            <a:pPr marL="0" lvl="0" indent="0">
              <a:lnSpc>
                <a:spcPct val="120000"/>
              </a:lnSpc>
              <a:buNone/>
            </a:pPr>
            <a:r>
              <a:rPr lang="sv-SE" sz="2200" dirty="0">
                <a:solidFill>
                  <a:srgbClr val="0070C0"/>
                </a:solidFill>
              </a:rPr>
              <a:t>Question: </a:t>
            </a:r>
            <a:r>
              <a:rPr lang="sv-SE" sz="2200" dirty="0" err="1">
                <a:solidFill>
                  <a:srgbClr val="0070C0"/>
                </a:solidFill>
              </a:rPr>
              <a:t>What</a:t>
            </a:r>
            <a:r>
              <a:rPr lang="sv-SE" sz="2200" dirty="0">
                <a:solidFill>
                  <a:srgbClr val="0070C0"/>
                </a:solidFill>
              </a:rPr>
              <a:t> </a:t>
            </a:r>
            <a:r>
              <a:rPr lang="sv-SE" sz="2200" dirty="0" err="1">
                <a:solidFill>
                  <a:srgbClr val="0070C0"/>
                </a:solidFill>
              </a:rPr>
              <a:t>if</a:t>
            </a:r>
            <a:r>
              <a:rPr lang="sv-SE" sz="2200" dirty="0">
                <a:solidFill>
                  <a:srgbClr val="0070C0"/>
                </a:solidFill>
              </a:rPr>
              <a:t> </a:t>
            </a:r>
            <a:r>
              <a:rPr lang="sv-SE" sz="2200" dirty="0" err="1"/>
              <a:t>we</a:t>
            </a:r>
            <a:r>
              <a:rPr lang="sv-SE" sz="2200" dirty="0"/>
              <a:t> </a:t>
            </a:r>
            <a:r>
              <a:rPr lang="sv-SE" sz="2200" dirty="0" err="1"/>
              <a:t>want</a:t>
            </a:r>
            <a:r>
              <a:rPr lang="sv-SE" sz="2200" dirty="0"/>
              <a:t> to </a:t>
            </a:r>
            <a:r>
              <a:rPr lang="sv-SE" sz="2200" dirty="0" err="1"/>
              <a:t>minimize</a:t>
            </a:r>
            <a:r>
              <a:rPr lang="sv-SE" sz="2200" dirty="0"/>
              <a:t> the </a:t>
            </a:r>
            <a:r>
              <a:rPr lang="sv-SE" sz="2200" dirty="0" err="1"/>
              <a:t>inverter</a:t>
            </a:r>
            <a:r>
              <a:rPr lang="sv-SE" sz="2200" dirty="0"/>
              <a:t> pair </a:t>
            </a:r>
            <a:r>
              <a:rPr lang="sv-SE" sz="2200" dirty="0" err="1"/>
              <a:t>delay</a:t>
            </a:r>
            <a:r>
              <a:rPr lang="sv-SE" sz="2200" dirty="0"/>
              <a:t>, </a:t>
            </a:r>
            <a:r>
              <a:rPr lang="sv-SE" sz="2200" dirty="0" err="1"/>
              <a:t>how</a:t>
            </a:r>
            <a:r>
              <a:rPr lang="sv-SE" sz="2200" dirty="0"/>
              <a:t> </a:t>
            </a:r>
            <a:r>
              <a:rPr lang="sv-SE" sz="2200" dirty="0" err="1"/>
              <a:t>should</a:t>
            </a:r>
            <a:r>
              <a:rPr lang="sv-SE" sz="2200" dirty="0"/>
              <a:t> </a:t>
            </a:r>
            <a:r>
              <a:rPr lang="sv-SE" sz="2200" dirty="0" err="1"/>
              <a:t>we</a:t>
            </a:r>
            <a:r>
              <a:rPr lang="sv-SE" sz="2200" dirty="0"/>
              <a:t> </a:t>
            </a:r>
            <a:r>
              <a:rPr lang="sv-SE" sz="2200" dirty="0" err="1"/>
              <a:t>choose</a:t>
            </a:r>
            <a:r>
              <a:rPr lang="sv-SE" sz="2200" dirty="0"/>
              <a:t> the </a:t>
            </a:r>
            <a:r>
              <a:rPr lang="sv-SE" sz="2200" dirty="0" err="1"/>
              <a:t>width</a:t>
            </a:r>
            <a:r>
              <a:rPr lang="sv-SE" sz="2200" dirty="0"/>
              <a:t> </a:t>
            </a:r>
            <a:r>
              <a:rPr lang="sv-SE" sz="2200" dirty="0" err="1"/>
              <a:t>of</a:t>
            </a:r>
            <a:r>
              <a:rPr lang="sv-SE" sz="2200" dirty="0"/>
              <a:t> the p-</a:t>
            </a:r>
            <a:r>
              <a:rPr lang="sv-SE" sz="2200" dirty="0" err="1"/>
              <a:t>channel</a:t>
            </a:r>
            <a:r>
              <a:rPr lang="sv-SE" sz="2200" dirty="0"/>
              <a:t> </a:t>
            </a:r>
            <a:r>
              <a:rPr lang="sv-SE" sz="2200" dirty="0" err="1"/>
              <a:t>device</a:t>
            </a:r>
            <a:r>
              <a:rPr lang="sv-SE" sz="2200" dirty="0"/>
              <a:t> </a:t>
            </a:r>
            <a:r>
              <a:rPr lang="sv-SE" sz="2200" dirty="0" err="1"/>
              <a:t>wrt</a:t>
            </a:r>
            <a:r>
              <a:rPr lang="sv-SE" sz="2200" dirty="0"/>
              <a:t> the </a:t>
            </a:r>
            <a:r>
              <a:rPr lang="sv-SE" sz="2200" dirty="0" err="1"/>
              <a:t>width</a:t>
            </a:r>
            <a:r>
              <a:rPr lang="sv-SE" sz="2200" dirty="0"/>
              <a:t> </a:t>
            </a:r>
            <a:r>
              <a:rPr lang="sv-SE" sz="2200" dirty="0" err="1"/>
              <a:t>of</a:t>
            </a:r>
            <a:r>
              <a:rPr lang="sv-SE" sz="2200" dirty="0"/>
              <a:t> the n-</a:t>
            </a:r>
            <a:r>
              <a:rPr lang="sv-SE" sz="2200" dirty="0" err="1"/>
              <a:t>channel</a:t>
            </a:r>
            <a:r>
              <a:rPr lang="sv-SE" sz="2200" dirty="0"/>
              <a:t> </a:t>
            </a:r>
            <a:r>
              <a:rPr lang="sv-SE" sz="2200" dirty="0" err="1"/>
              <a:t>device</a:t>
            </a:r>
            <a:r>
              <a:rPr lang="sv-SE" sz="2200" dirty="0"/>
              <a:t> - </a:t>
            </a:r>
            <a:r>
              <a:rPr lang="sv-SE" sz="2200" dirty="0" err="1"/>
              <a:t>considering</a:t>
            </a:r>
            <a:r>
              <a:rPr lang="sv-SE" sz="2200" dirty="0"/>
              <a:t> the </a:t>
            </a:r>
            <a:r>
              <a:rPr lang="sv-SE" sz="2200" dirty="0" err="1"/>
              <a:t>difference</a:t>
            </a:r>
            <a:r>
              <a:rPr lang="sv-SE" sz="2200" dirty="0"/>
              <a:t> in </a:t>
            </a:r>
            <a:r>
              <a:rPr lang="sv-SE" sz="2200" dirty="0" err="1"/>
              <a:t>electron</a:t>
            </a:r>
            <a:r>
              <a:rPr lang="sv-SE" sz="2200" dirty="0"/>
              <a:t> and </a:t>
            </a:r>
            <a:r>
              <a:rPr lang="sv-SE" sz="2200" dirty="0" err="1"/>
              <a:t>hole</a:t>
            </a:r>
            <a:r>
              <a:rPr lang="sv-SE" sz="2200" dirty="0"/>
              <a:t> </a:t>
            </a:r>
            <a:r>
              <a:rPr lang="sv-SE" sz="2200" dirty="0" err="1"/>
              <a:t>mobility</a:t>
            </a:r>
            <a:r>
              <a:rPr lang="sv-SE" sz="2200" dirty="0"/>
              <a:t>?</a:t>
            </a:r>
          </a:p>
        </p:txBody>
      </p:sp>
      <p:sp>
        <p:nvSpPr>
          <p:cNvPr id="132" name="Content Placeholder 2">
            <a:extLst>
              <a:ext uri="{FF2B5EF4-FFF2-40B4-BE49-F238E27FC236}">
                <a16:creationId xmlns:a16="http://schemas.microsoft.com/office/drawing/2014/main" id="{3F7FC944-1A03-434A-AE56-CA6DF8B52C38}"/>
              </a:ext>
            </a:extLst>
          </p:cNvPr>
          <p:cNvSpPr txBox="1">
            <a:spLocks/>
          </p:cNvSpPr>
          <p:nvPr/>
        </p:nvSpPr>
        <p:spPr>
          <a:xfrm>
            <a:off x="676405" y="2680127"/>
            <a:ext cx="8708495" cy="5373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sv-SE" sz="2200" dirty="0" err="1"/>
              <a:t>Answer</a:t>
            </a:r>
            <a:r>
              <a:rPr lang="sv-SE" sz="2200" dirty="0"/>
              <a:t>: </a:t>
            </a:r>
            <a:r>
              <a:rPr lang="sv-SE" sz="2200" dirty="0" err="1"/>
              <a:t>Assume</a:t>
            </a:r>
            <a:r>
              <a:rPr lang="sv-SE" sz="2200" dirty="0"/>
              <a:t> </a:t>
            </a:r>
            <a:r>
              <a:rPr lang="sv-SE" sz="2200" i="1" dirty="0"/>
              <a:t>R</a:t>
            </a:r>
            <a:r>
              <a:rPr lang="sv-SE" sz="2200" i="1" baseline="-25000" dirty="0"/>
              <a:t>P</a:t>
            </a:r>
            <a:r>
              <a:rPr lang="sv-SE" sz="2200" dirty="0"/>
              <a:t>=</a:t>
            </a:r>
            <a:r>
              <a:rPr lang="sv-SE" sz="2200" dirty="0" err="1">
                <a:latin typeface="Symbol" panose="05050102010706020507" pitchFamily="18" charset="2"/>
              </a:rPr>
              <a:t>m</a:t>
            </a:r>
            <a:r>
              <a:rPr lang="sv-SE" sz="2200" i="1" dirty="0" err="1"/>
              <a:t>R</a:t>
            </a:r>
            <a:r>
              <a:rPr lang="sv-SE" sz="2200" i="1" baseline="-25000" dirty="0" err="1"/>
              <a:t>N</a:t>
            </a:r>
            <a:r>
              <a:rPr lang="sv-SE" sz="2200" dirty="0"/>
              <a:t> for the same </a:t>
            </a:r>
            <a:r>
              <a:rPr lang="sv-SE" sz="2200" dirty="0" err="1"/>
              <a:t>channel</a:t>
            </a:r>
            <a:r>
              <a:rPr lang="sv-SE" sz="2200" dirty="0"/>
              <a:t> </a:t>
            </a:r>
            <a:r>
              <a:rPr lang="sv-SE" sz="2200" dirty="0" err="1"/>
              <a:t>widths</a:t>
            </a:r>
            <a:r>
              <a:rPr lang="sv-SE" sz="2200" dirty="0"/>
              <a:t>. </a:t>
            </a:r>
            <a:r>
              <a:rPr lang="sv-SE" sz="2200" dirty="0" err="1"/>
              <a:t>Typically</a:t>
            </a:r>
            <a:r>
              <a:rPr lang="sv-SE" sz="2200" dirty="0"/>
              <a:t> </a:t>
            </a:r>
            <a:r>
              <a:rPr lang="sv-SE" sz="2200" dirty="0">
                <a:latin typeface="Symbol" panose="05050102010706020507" pitchFamily="18" charset="2"/>
              </a:rPr>
              <a:t>m</a:t>
            </a:r>
            <a:r>
              <a:rPr lang="sv-SE" sz="2200" dirty="0"/>
              <a:t>=2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sz="2200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A3569946-122F-4F90-82A2-E091EFAE314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455109" y="3205711"/>
            <a:ext cx="3343276" cy="3125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348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852" y="365126"/>
            <a:ext cx="8632296" cy="1325563"/>
          </a:xfrm>
        </p:spPr>
        <p:txBody>
          <a:bodyPr/>
          <a:lstStyle/>
          <a:p>
            <a:r>
              <a:rPr lang="sv-SE" dirty="0"/>
              <a:t>Optimization – Energy*</a:t>
            </a:r>
            <a:r>
              <a:rPr lang="sv-SE" dirty="0" err="1"/>
              <a:t>delay</a:t>
            </a:r>
            <a:r>
              <a:rPr lang="sv-SE" dirty="0"/>
              <a:t> </a:t>
            </a:r>
            <a:r>
              <a:rPr lang="sv-SE" dirty="0" err="1"/>
              <a:t>product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1800000"/>
            <a:ext cx="8708495" cy="1865842"/>
          </a:xfrm>
        </p:spPr>
        <p:txBody>
          <a:bodyPr>
            <a:noAutofit/>
          </a:bodyPr>
          <a:lstStyle/>
          <a:p>
            <a:pPr marL="0" lv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sv-SE" sz="2200" dirty="0"/>
              <a:t>Question: </a:t>
            </a:r>
            <a:r>
              <a:rPr lang="sv-SE" sz="2200" dirty="0" err="1"/>
              <a:t>What</a:t>
            </a:r>
            <a:r>
              <a:rPr lang="sv-SE" sz="2200" dirty="0"/>
              <a:t> </a:t>
            </a:r>
            <a:r>
              <a:rPr lang="sv-SE" sz="2200" dirty="0" err="1"/>
              <a:t>if</a:t>
            </a:r>
            <a:r>
              <a:rPr lang="sv-SE" sz="2200" dirty="0"/>
              <a:t> </a:t>
            </a:r>
            <a:r>
              <a:rPr lang="sv-SE" sz="2200" dirty="0" err="1"/>
              <a:t>we</a:t>
            </a:r>
            <a:r>
              <a:rPr lang="sv-SE" sz="2200" dirty="0"/>
              <a:t> </a:t>
            </a:r>
            <a:r>
              <a:rPr lang="sv-SE" sz="2200" dirty="0" err="1"/>
              <a:t>want</a:t>
            </a:r>
            <a:r>
              <a:rPr lang="sv-SE" sz="2200" dirty="0"/>
              <a:t> to </a:t>
            </a:r>
            <a:r>
              <a:rPr lang="sv-SE" sz="2200" dirty="0" err="1"/>
              <a:t>minimize</a:t>
            </a:r>
            <a:r>
              <a:rPr lang="sv-SE" sz="2200" dirty="0"/>
              <a:t> the </a:t>
            </a:r>
            <a:r>
              <a:rPr lang="sv-SE" sz="2200" dirty="0" err="1"/>
              <a:t>energy-delay</a:t>
            </a:r>
            <a:r>
              <a:rPr lang="sv-SE" sz="2200" dirty="0"/>
              <a:t> </a:t>
            </a:r>
            <a:r>
              <a:rPr lang="sv-SE" sz="2200" dirty="0" err="1"/>
              <a:t>product</a:t>
            </a:r>
            <a:r>
              <a:rPr lang="sv-SE" sz="2200" dirty="0"/>
              <a:t>. </a:t>
            </a:r>
            <a:r>
              <a:rPr lang="sv-SE" sz="2200" dirty="0" err="1"/>
              <a:t>How</a:t>
            </a:r>
            <a:r>
              <a:rPr lang="sv-SE" sz="2200" dirty="0"/>
              <a:t> </a:t>
            </a:r>
            <a:r>
              <a:rPr lang="sv-SE" sz="2200" dirty="0" err="1"/>
              <a:t>should</a:t>
            </a:r>
            <a:r>
              <a:rPr lang="sv-SE" sz="2200" dirty="0"/>
              <a:t> </a:t>
            </a:r>
            <a:r>
              <a:rPr lang="sv-SE" sz="2200" dirty="0" err="1"/>
              <a:t>we</a:t>
            </a:r>
            <a:r>
              <a:rPr lang="sv-SE" sz="2200" dirty="0"/>
              <a:t> </a:t>
            </a:r>
            <a:r>
              <a:rPr lang="sv-SE" sz="2200" dirty="0" err="1"/>
              <a:t>choose</a:t>
            </a:r>
            <a:r>
              <a:rPr lang="sv-SE" sz="2200" dirty="0"/>
              <a:t> </a:t>
            </a:r>
            <a:r>
              <a:rPr lang="sv-SE" sz="2200" i="1" dirty="0"/>
              <a:t>V</a:t>
            </a:r>
            <a:r>
              <a:rPr lang="sv-SE" sz="2200" i="1" baseline="-25000" dirty="0"/>
              <a:t>DD</a:t>
            </a:r>
            <a:r>
              <a:rPr lang="sv-SE" sz="2200" dirty="0"/>
              <a:t> </a:t>
            </a:r>
            <a:r>
              <a:rPr lang="sv-SE" sz="2200" dirty="0" err="1"/>
              <a:t>wrt</a:t>
            </a:r>
            <a:r>
              <a:rPr lang="sv-SE" sz="2200" dirty="0"/>
              <a:t> to </a:t>
            </a:r>
            <a:r>
              <a:rPr lang="sv-SE" sz="2200" i="1" dirty="0"/>
              <a:t>V</a:t>
            </a:r>
            <a:r>
              <a:rPr lang="sv-SE" sz="2200" i="1" baseline="-25000" dirty="0"/>
              <a:t>T</a:t>
            </a:r>
            <a:r>
              <a:rPr lang="sv-SE" sz="2200" dirty="0"/>
              <a:t>? </a:t>
            </a:r>
          </a:p>
          <a:p>
            <a:pPr marL="0" lv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sv-SE" sz="2200" dirty="0"/>
              <a:t>Answer: It should be three times larger, i.e. </a:t>
            </a:r>
          </a:p>
          <a:p>
            <a:pPr marL="0" lvl="0" indent="0">
              <a:buNone/>
            </a:pPr>
            <a:endParaRPr lang="sv-SE" sz="2200" dirty="0"/>
          </a:p>
          <a:p>
            <a:pPr marL="0" indent="0">
              <a:buNone/>
            </a:pPr>
            <a:endParaRPr lang="sv-SE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5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457200" y="962025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5968269"/>
              </p:ext>
            </p:extLst>
          </p:nvPr>
        </p:nvGraphicFramePr>
        <p:xfrm>
          <a:off x="5690978" y="2732921"/>
          <a:ext cx="11493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4" name="Equation" r:id="rId3" imgW="571320" imgH="203040" progId="Equation.DSMT4">
                  <p:embed/>
                </p:oleObj>
              </mc:Choice>
              <mc:Fallback>
                <p:oleObj name="Equation" r:id="rId3" imgW="571320" imgH="2030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0978" y="2732921"/>
                        <a:ext cx="114935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" name="Grupp 21">
            <a:extLst>
              <a:ext uri="{FF2B5EF4-FFF2-40B4-BE49-F238E27FC236}">
                <a16:creationId xmlns:a16="http://schemas.microsoft.com/office/drawing/2014/main" id="{9F78C632-B1F4-4B6F-851A-B8A844057ABF}"/>
              </a:ext>
            </a:extLst>
          </p:cNvPr>
          <p:cNvGrpSpPr/>
          <p:nvPr/>
        </p:nvGrpSpPr>
        <p:grpSpPr>
          <a:xfrm>
            <a:off x="681038" y="4641717"/>
            <a:ext cx="3325661" cy="1260608"/>
            <a:chOff x="681038" y="4641717"/>
            <a:chExt cx="3325661" cy="1260608"/>
          </a:xfrm>
        </p:grpSpPr>
        <p:sp>
          <p:nvSpPr>
            <p:cNvPr id="8" name="Rectangle 7"/>
            <p:cNvSpPr/>
            <p:nvPr/>
          </p:nvSpPr>
          <p:spPr>
            <a:xfrm>
              <a:off x="681038" y="4641717"/>
              <a:ext cx="219329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dirty="0"/>
                <a:t>Energy</a:t>
              </a:r>
              <a:r>
                <a:rPr lang="sv-SE" baseline="30000" dirty="0"/>
                <a:t>*</a:t>
              </a:r>
              <a:r>
                <a:rPr lang="sv-SE" dirty="0"/>
                <a:t>delay product</a:t>
              </a:r>
            </a:p>
          </p:txBody>
        </p:sp>
        <p:graphicFrame>
          <p:nvGraphicFramePr>
            <p:cNvPr id="15" name="Object 9">
              <a:extLst>
                <a:ext uri="{FF2B5EF4-FFF2-40B4-BE49-F238E27FC236}">
                  <a16:creationId xmlns:a16="http://schemas.microsoft.com/office/drawing/2014/main" id="{96A07719-0F5C-46BD-9505-7BE87C2E832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02856470"/>
                </p:ext>
              </p:extLst>
            </p:nvPr>
          </p:nvGraphicFramePr>
          <p:xfrm>
            <a:off x="1809599" y="5030788"/>
            <a:ext cx="2197100" cy="8715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65" name="Equation" r:id="rId5" imgW="1091880" imgH="444240" progId="Equation.DSMT4">
                    <p:embed/>
                  </p:oleObj>
                </mc:Choice>
                <mc:Fallback>
                  <p:oleObj name="Equation" r:id="rId5" imgW="1091880" imgH="444240" progId="Equation.DSMT4">
                    <p:embed/>
                    <p:pic>
                      <p:nvPicPr>
                        <p:cNvPr id="14" name="Object 9">
                          <a:extLst>
                            <a:ext uri="{FF2B5EF4-FFF2-40B4-BE49-F238E27FC236}">
                              <a16:creationId xmlns:a16="http://schemas.microsoft.com/office/drawing/2014/main" id="{31063074-9261-46A1-8FC3-7476B337DB7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09599" y="5030788"/>
                          <a:ext cx="2197100" cy="87153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" name="Grupp 19">
            <a:extLst>
              <a:ext uri="{FF2B5EF4-FFF2-40B4-BE49-F238E27FC236}">
                <a16:creationId xmlns:a16="http://schemas.microsoft.com/office/drawing/2014/main" id="{5A697CA1-0A89-4FC7-929F-E28E9A08460F}"/>
              </a:ext>
            </a:extLst>
          </p:cNvPr>
          <p:cNvGrpSpPr/>
          <p:nvPr/>
        </p:nvGrpSpPr>
        <p:grpSpPr>
          <a:xfrm>
            <a:off x="681038" y="3227727"/>
            <a:ext cx="2263775" cy="422275"/>
            <a:chOff x="681038" y="3227727"/>
            <a:chExt cx="2263775" cy="422275"/>
          </a:xfrm>
        </p:grpSpPr>
        <p:graphicFrame>
          <p:nvGraphicFramePr>
            <p:cNvPr id="10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84209564"/>
                </p:ext>
              </p:extLst>
            </p:nvPr>
          </p:nvGraphicFramePr>
          <p:xfrm>
            <a:off x="1795463" y="3227727"/>
            <a:ext cx="1149350" cy="422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66" name="Equation" r:id="rId7" imgW="571320" imgH="215640" progId="Equation.DSMT4">
                    <p:embed/>
                  </p:oleObj>
                </mc:Choice>
                <mc:Fallback>
                  <p:oleObj name="Equation" r:id="rId7" imgW="571320" imgH="21564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95463" y="3227727"/>
                          <a:ext cx="1149350" cy="42227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Rectangle 8">
              <a:extLst>
                <a:ext uri="{FF2B5EF4-FFF2-40B4-BE49-F238E27FC236}">
                  <a16:creationId xmlns:a16="http://schemas.microsoft.com/office/drawing/2014/main" id="{F5B059F7-9552-4050-A863-11AB856ECC99}"/>
                </a:ext>
              </a:extLst>
            </p:cNvPr>
            <p:cNvSpPr/>
            <p:nvPr/>
          </p:nvSpPr>
          <p:spPr>
            <a:xfrm>
              <a:off x="681038" y="3227727"/>
              <a:ext cx="886846" cy="40254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20000"/>
                </a:lnSpc>
              </a:pPr>
              <a:r>
                <a:rPr lang="sv-SE" dirty="0"/>
                <a:t>Energy:</a:t>
              </a:r>
            </a:p>
          </p:txBody>
        </p:sp>
      </p:grpSp>
      <p:grpSp>
        <p:nvGrpSpPr>
          <p:cNvPr id="21" name="Grupp 20">
            <a:extLst>
              <a:ext uri="{FF2B5EF4-FFF2-40B4-BE49-F238E27FC236}">
                <a16:creationId xmlns:a16="http://schemas.microsoft.com/office/drawing/2014/main" id="{95B32F15-962A-43D1-B055-AD44D5523B0F}"/>
              </a:ext>
            </a:extLst>
          </p:cNvPr>
          <p:cNvGrpSpPr/>
          <p:nvPr/>
        </p:nvGrpSpPr>
        <p:grpSpPr>
          <a:xfrm>
            <a:off x="681038" y="3775153"/>
            <a:ext cx="4027487" cy="846138"/>
            <a:chOff x="681038" y="3775153"/>
            <a:chExt cx="4027487" cy="846138"/>
          </a:xfrm>
        </p:grpSpPr>
        <p:graphicFrame>
          <p:nvGraphicFramePr>
            <p:cNvPr id="14" name="Object 9">
              <a:extLst>
                <a:ext uri="{FF2B5EF4-FFF2-40B4-BE49-F238E27FC236}">
                  <a16:creationId xmlns:a16="http://schemas.microsoft.com/office/drawing/2014/main" id="{31063074-9261-46A1-8FC3-7476B337DB7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68493073"/>
                </p:ext>
              </p:extLst>
            </p:nvPr>
          </p:nvGraphicFramePr>
          <p:xfrm>
            <a:off x="1795463" y="3775153"/>
            <a:ext cx="2913062" cy="8461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67" name="Equation" r:id="rId9" imgW="1447560" imgH="431640" progId="Equation.DSMT4">
                    <p:embed/>
                  </p:oleObj>
                </mc:Choice>
                <mc:Fallback>
                  <p:oleObj name="Equation" r:id="rId9" imgW="1447560" imgH="431640" progId="Equation.DSMT4">
                    <p:embed/>
                    <p:pic>
                      <p:nvPicPr>
                        <p:cNvPr id="1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95463" y="3775153"/>
                          <a:ext cx="2913062" cy="846138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" name="Rectangle 8">
              <a:extLst>
                <a:ext uri="{FF2B5EF4-FFF2-40B4-BE49-F238E27FC236}">
                  <a16:creationId xmlns:a16="http://schemas.microsoft.com/office/drawing/2014/main" id="{BDE66472-ADFC-44BF-B153-7582421BD533}"/>
                </a:ext>
              </a:extLst>
            </p:cNvPr>
            <p:cNvSpPr/>
            <p:nvPr/>
          </p:nvSpPr>
          <p:spPr>
            <a:xfrm>
              <a:off x="681038" y="3932175"/>
              <a:ext cx="768672" cy="40254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20000"/>
                </a:lnSpc>
              </a:pPr>
              <a:r>
                <a:rPr lang="sv-SE" dirty="0" err="1"/>
                <a:t>Delay</a:t>
              </a:r>
              <a:r>
                <a:rPr lang="sv-SE" dirty="0"/>
                <a:t>:</a:t>
              </a:r>
            </a:p>
          </p:txBody>
        </p:sp>
      </p:grpSp>
      <p:pic>
        <p:nvPicPr>
          <p:cNvPr id="24" name="Bildobjekt 23">
            <a:extLst>
              <a:ext uri="{FF2B5EF4-FFF2-40B4-BE49-F238E27FC236}">
                <a16:creationId xmlns:a16="http://schemas.microsoft.com/office/drawing/2014/main" id="{49E1C7BA-6911-455E-ADF0-4940BE6D543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930927" y="3147709"/>
            <a:ext cx="4572396" cy="294462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6" name="Rektangel 25">
                <a:extLst>
                  <a:ext uri="{FF2B5EF4-FFF2-40B4-BE49-F238E27FC236}">
                    <a16:creationId xmlns:a16="http://schemas.microsoft.com/office/drawing/2014/main" id="{F7A78C02-E08D-42B9-B8D4-47B9EFB96482}"/>
                  </a:ext>
                </a:extLst>
              </p:cNvPr>
              <p:cNvSpPr/>
              <p:nvPr/>
            </p:nvSpPr>
            <p:spPr>
              <a:xfrm>
                <a:off x="636852" y="5966977"/>
                <a:ext cx="30949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sv-SE"/>
                        <m:t>has</m:t>
                      </m:r>
                      <m:r>
                        <m:rPr>
                          <m:nor/>
                        </m:rPr>
                        <a:rPr lang="sv-SE"/>
                        <m:t> </m:t>
                      </m:r>
                      <m:r>
                        <m:rPr>
                          <m:nor/>
                        </m:rPr>
                        <a:rPr lang="sv-SE"/>
                        <m:t>a</m:t>
                      </m:r>
                      <m:r>
                        <m:rPr>
                          <m:nor/>
                        </m:rPr>
                        <a:rPr lang="sv-SE"/>
                        <m:t> </m:t>
                      </m:r>
                      <m:r>
                        <m:rPr>
                          <m:nor/>
                        </m:rPr>
                        <a:rPr lang="sv-SE"/>
                        <m:t>minimum</m:t>
                      </m:r>
                      <m:r>
                        <m:rPr>
                          <m:nor/>
                        </m:rPr>
                        <a:rPr lang="sv-SE"/>
                        <m:t> </m:t>
                      </m:r>
                      <m:r>
                        <m:rPr>
                          <m:nor/>
                        </m:rPr>
                        <a:rPr lang="sv-SE"/>
                        <m:t>for</m:t>
                      </m:r>
                      <m:r>
                        <m:rPr>
                          <m:nor/>
                        </m:rPr>
                        <a:rPr lang="sv-SE"/>
                        <m:t> </m:t>
                      </m:r>
                      <m:sSub>
                        <m:sSubPr>
                          <m:ctrlPr>
                            <a:rPr lang="sv-S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sv-SE" i="1">
                              <a:latin typeface="Cambria Math" panose="02040503050406030204" pitchFamily="18" charset="0"/>
                            </a:rPr>
                            <m:t>𝐷𝐷</m:t>
                          </m:r>
                        </m:sub>
                      </m:sSub>
                      <m:r>
                        <a:rPr lang="sv-SE" i="0">
                          <a:latin typeface="Cambria Math" panose="02040503050406030204" pitchFamily="18" charset="0"/>
                        </a:rPr>
                        <m:t>=3</m:t>
                      </m:r>
                      <m:sSub>
                        <m:sSubPr>
                          <m:ctrlPr>
                            <a:rPr lang="sv-S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sv-SE" i="1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sv-SE" dirty="0"/>
              </a:p>
            </p:txBody>
          </p:sp>
        </mc:Choice>
        <mc:Fallback>
          <p:sp>
            <p:nvSpPr>
              <p:cNvPr id="26" name="Rektangel 25">
                <a:extLst>
                  <a:ext uri="{FF2B5EF4-FFF2-40B4-BE49-F238E27FC236}">
                    <a16:creationId xmlns:a16="http://schemas.microsoft.com/office/drawing/2014/main" id="{F7A78C02-E08D-42B9-B8D4-47B9EFB9648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852" y="5966977"/>
                <a:ext cx="3094950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742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524B00-743C-498E-B1E1-8CBD24E17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Optimal </a:t>
            </a:r>
            <a:r>
              <a:rPr lang="sv-SE" dirty="0" err="1"/>
              <a:t>tapering</a:t>
            </a:r>
            <a:r>
              <a:rPr lang="sv-SE" dirty="0"/>
              <a:t> </a:t>
            </a:r>
            <a:r>
              <a:rPr lang="sv-SE" dirty="0" err="1"/>
              <a:t>factor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B550668-1BB6-4106-81A3-59135E016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4742390-6FBC-4D81-AB1F-A5CEA1378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2975999-BD81-4D75-841B-8733B1BB9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5357-8318-4C23-8C0E-991C8E9179FE}" type="slidenum">
              <a:rPr lang="sv-SE" smtClean="0"/>
              <a:t>6</a:t>
            </a:fld>
            <a:endParaRPr lang="sv-SE"/>
          </a:p>
        </p:txBody>
      </p:sp>
      <p:grpSp>
        <p:nvGrpSpPr>
          <p:cNvPr id="64" name="Grupp 63">
            <a:extLst>
              <a:ext uri="{FF2B5EF4-FFF2-40B4-BE49-F238E27FC236}">
                <a16:creationId xmlns:a16="http://schemas.microsoft.com/office/drawing/2014/main" id="{9634E249-9171-4B77-80CC-C2A785ADFBB1}"/>
              </a:ext>
            </a:extLst>
          </p:cNvPr>
          <p:cNvGrpSpPr/>
          <p:nvPr/>
        </p:nvGrpSpPr>
        <p:grpSpPr>
          <a:xfrm>
            <a:off x="858582" y="1581328"/>
            <a:ext cx="8188836" cy="3429000"/>
            <a:chOff x="477582" y="1581328"/>
            <a:chExt cx="8188836" cy="3429000"/>
          </a:xfrm>
        </p:grpSpPr>
        <p:sp>
          <p:nvSpPr>
            <p:cNvPr id="6" name="AutoShape 55">
              <a:extLst>
                <a:ext uri="{FF2B5EF4-FFF2-40B4-BE49-F238E27FC236}">
                  <a16:creationId xmlns:a16="http://schemas.microsoft.com/office/drawing/2014/main" id="{CAC0EEA4-2EC3-4C89-8BD0-06A03F6EF65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77582" y="1581328"/>
              <a:ext cx="8188836" cy="342900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7" name="Line 54">
              <a:extLst>
                <a:ext uri="{FF2B5EF4-FFF2-40B4-BE49-F238E27FC236}">
                  <a16:creationId xmlns:a16="http://schemas.microsoft.com/office/drawing/2014/main" id="{55BCB5A5-57F5-401A-8F63-2DEE37DCBA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80478" y="3055727"/>
              <a:ext cx="1879680" cy="479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8" name="Rectangle 53">
              <a:extLst>
                <a:ext uri="{FF2B5EF4-FFF2-40B4-BE49-F238E27FC236}">
                  <a16:creationId xmlns:a16="http://schemas.microsoft.com/office/drawing/2014/main" id="{0C874FF1-D6FA-44CB-B6EE-6C0015BF27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0769" y="2576146"/>
              <a:ext cx="351241" cy="308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f</a:t>
              </a:r>
              <a:r>
                <a:rPr kumimoji="0" lang="en-US" sz="2000" b="0" i="0" u="none" strike="noStrike" cap="none" normalizeH="0" baseline="3000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2</a:t>
              </a: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C</a:t>
              </a: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" name="Rectangle 52">
              <a:extLst>
                <a:ext uri="{FF2B5EF4-FFF2-40B4-BE49-F238E27FC236}">
                  <a16:creationId xmlns:a16="http://schemas.microsoft.com/office/drawing/2014/main" id="{D5365636-B4B8-4376-B056-E6BDBF9350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2989" y="2576146"/>
              <a:ext cx="399192" cy="308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pfC</a:t>
              </a: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" name="Rectangle 39">
              <a:extLst>
                <a:ext uri="{FF2B5EF4-FFF2-40B4-BE49-F238E27FC236}">
                  <a16:creationId xmlns:a16="http://schemas.microsoft.com/office/drawing/2014/main" id="{55355F0D-CB6E-4E63-A62F-CEAD03A0E0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5589" y="3451380"/>
              <a:ext cx="327266" cy="308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R/f</a:t>
              </a: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" name="Rectangle 38">
              <a:extLst>
                <a:ext uri="{FF2B5EF4-FFF2-40B4-BE49-F238E27FC236}">
                  <a16:creationId xmlns:a16="http://schemas.microsoft.com/office/drawing/2014/main" id="{60F4EC20-F3BF-4236-9D35-305614389F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286" y="1902336"/>
              <a:ext cx="2467080" cy="308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Standard inverter</a:t>
              </a: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" name="Rectangle 37">
              <a:extLst>
                <a:ext uri="{FF2B5EF4-FFF2-40B4-BE49-F238E27FC236}">
                  <a16:creationId xmlns:a16="http://schemas.microsoft.com/office/drawing/2014/main" id="{22BCA4F5-1962-4DBD-AB2F-C3EAEC288A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2384" y="1902336"/>
              <a:ext cx="4092620" cy="448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1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N</a:t>
              </a:r>
              <a:r>
                <a:rPr kumimoji="0" 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 -1 inverters in buffer 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" name="Rectangle 36">
              <a:extLst>
                <a:ext uri="{FF2B5EF4-FFF2-40B4-BE49-F238E27FC236}">
                  <a16:creationId xmlns:a16="http://schemas.microsoft.com/office/drawing/2014/main" id="{0EF62208-6704-4663-8170-4FB1CF9E17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0526" y="2576146"/>
              <a:ext cx="256538" cy="308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fC</a:t>
              </a: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Line 35">
              <a:extLst>
                <a:ext uri="{FF2B5EF4-FFF2-40B4-BE49-F238E27FC236}">
                  <a16:creationId xmlns:a16="http://schemas.microsoft.com/office/drawing/2014/main" id="{F7891BD1-D4D6-461E-89C5-21775E2F54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01894" y="3053329"/>
              <a:ext cx="5058833" cy="239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15" name="Freeform 34">
              <a:extLst>
                <a:ext uri="{FF2B5EF4-FFF2-40B4-BE49-F238E27FC236}">
                  <a16:creationId xmlns:a16="http://schemas.microsoft.com/office/drawing/2014/main" id="{C2637CC5-3D24-420E-BF4A-F0DD7E3EDD5A}"/>
                </a:ext>
              </a:extLst>
            </p:cNvPr>
            <p:cNvSpPr>
              <a:spLocks/>
            </p:cNvSpPr>
            <p:nvPr/>
          </p:nvSpPr>
          <p:spPr bwMode="auto">
            <a:xfrm>
              <a:off x="954496" y="2703235"/>
              <a:ext cx="528660" cy="703784"/>
            </a:xfrm>
            <a:custGeom>
              <a:avLst/>
              <a:gdLst/>
              <a:ahLst/>
              <a:cxnLst>
                <a:cxn ang="0">
                  <a:pos x="0" y="120"/>
                </a:cxn>
                <a:cxn ang="0">
                  <a:pos x="92" y="58"/>
                </a:cxn>
                <a:cxn ang="0">
                  <a:pos x="0" y="0"/>
                </a:cxn>
              </a:cxnLst>
              <a:rect l="0" t="0" r="r" b="b"/>
              <a:pathLst>
                <a:path w="92" h="120">
                  <a:moveTo>
                    <a:pt x="0" y="120"/>
                  </a:moveTo>
                  <a:lnTo>
                    <a:pt x="92" y="58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16" name="Oval 33">
              <a:extLst>
                <a:ext uri="{FF2B5EF4-FFF2-40B4-BE49-F238E27FC236}">
                  <a16:creationId xmlns:a16="http://schemas.microsoft.com/office/drawing/2014/main" id="{E58CEB35-9DA9-4DC7-A20D-4253BE6BD9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3945" y="2974198"/>
              <a:ext cx="151046" cy="160659"/>
            </a:xfrm>
            <a:prstGeom prst="ellipse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grpSp>
          <p:nvGrpSpPr>
            <p:cNvPr id="17" name="Grupp 16">
              <a:extLst>
                <a:ext uri="{FF2B5EF4-FFF2-40B4-BE49-F238E27FC236}">
                  <a16:creationId xmlns:a16="http://schemas.microsoft.com/office/drawing/2014/main" id="{3055A5AF-0A5A-465E-B227-C0FFBD9BDE50}"/>
                </a:ext>
              </a:extLst>
            </p:cNvPr>
            <p:cNvGrpSpPr/>
            <p:nvPr/>
          </p:nvGrpSpPr>
          <p:grpSpPr>
            <a:xfrm>
              <a:off x="1712122" y="3055727"/>
              <a:ext cx="611376" cy="740951"/>
              <a:chOff x="1712122" y="3055727"/>
              <a:chExt cx="611376" cy="740951"/>
            </a:xfrm>
          </p:grpSpPr>
          <p:grpSp>
            <p:nvGrpSpPr>
              <p:cNvPr id="18" name="Group 30">
                <a:extLst>
                  <a:ext uri="{FF2B5EF4-FFF2-40B4-BE49-F238E27FC236}">
                    <a16:creationId xmlns:a16="http://schemas.microsoft.com/office/drawing/2014/main" id="{759618C9-891B-4795-91EC-E9C9C52754D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12122" y="3368648"/>
                <a:ext cx="611376" cy="107906"/>
                <a:chOff x="4171" y="10002"/>
                <a:chExt cx="330" cy="90"/>
              </a:xfrm>
            </p:grpSpPr>
            <p:sp>
              <p:nvSpPr>
                <p:cNvPr id="22" name="Line 32">
                  <a:extLst>
                    <a:ext uri="{FF2B5EF4-FFF2-40B4-BE49-F238E27FC236}">
                      <a16:creationId xmlns:a16="http://schemas.microsoft.com/office/drawing/2014/main" id="{A769F46F-B48F-4733-94AF-CA88721583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171" y="10002"/>
                  <a:ext cx="330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000"/>
                </a:p>
              </p:txBody>
            </p:sp>
            <p:sp>
              <p:nvSpPr>
                <p:cNvPr id="23" name="Line 31">
                  <a:extLst>
                    <a:ext uri="{FF2B5EF4-FFF2-40B4-BE49-F238E27FC236}">
                      <a16:creationId xmlns:a16="http://schemas.microsoft.com/office/drawing/2014/main" id="{492B545B-BFF7-4C98-8F0B-ECA1742639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171" y="10092"/>
                  <a:ext cx="330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000"/>
                </a:p>
              </p:txBody>
            </p:sp>
          </p:grpSp>
          <p:sp>
            <p:nvSpPr>
              <p:cNvPr id="19" name="Line 29">
                <a:extLst>
                  <a:ext uri="{FF2B5EF4-FFF2-40B4-BE49-F238E27FC236}">
                    <a16:creationId xmlns:a16="http://schemas.microsoft.com/office/drawing/2014/main" id="{D4EE52EC-F04B-4282-A189-215C4306E1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7810" y="3055727"/>
                <a:ext cx="0" cy="31052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20" name="Line 28">
                <a:extLst>
                  <a:ext uri="{FF2B5EF4-FFF2-40B4-BE49-F238E27FC236}">
                    <a16:creationId xmlns:a16="http://schemas.microsoft.com/office/drawing/2014/main" id="{8030AF0F-113F-4287-9C20-1CDB26836E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81150" y="3793080"/>
                <a:ext cx="287706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21" name="Line 27">
                <a:extLst>
                  <a:ext uri="{FF2B5EF4-FFF2-40B4-BE49-F238E27FC236}">
                    <a16:creationId xmlns:a16="http://schemas.microsoft.com/office/drawing/2014/main" id="{59DEBB67-42FA-4CF7-81E8-19DC6D6E51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20207" y="3486150"/>
                <a:ext cx="0" cy="31052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  <p:sp>
          <p:nvSpPr>
            <p:cNvPr id="24" name="Rectangle 26">
              <a:extLst>
                <a:ext uri="{FF2B5EF4-FFF2-40B4-BE49-F238E27FC236}">
                  <a16:creationId xmlns:a16="http://schemas.microsoft.com/office/drawing/2014/main" id="{46908BB8-0478-4598-8B6C-F108E81456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2765" y="3451380"/>
              <a:ext cx="185810" cy="308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R</a:t>
              </a: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Rectangle 25">
              <a:extLst>
                <a:ext uri="{FF2B5EF4-FFF2-40B4-BE49-F238E27FC236}">
                  <a16:creationId xmlns:a16="http://schemas.microsoft.com/office/drawing/2014/main" id="{CCC33C39-31CB-424F-BD90-39292DA2C7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5615" y="2576146"/>
              <a:ext cx="328465" cy="308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pC</a:t>
              </a: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Rectangle 24">
              <a:extLst>
                <a:ext uri="{FF2B5EF4-FFF2-40B4-BE49-F238E27FC236}">
                  <a16:creationId xmlns:a16="http://schemas.microsoft.com/office/drawing/2014/main" id="{B091833F-9C62-4F49-B5CD-17A8559EFD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683" y="2576146"/>
              <a:ext cx="185810" cy="308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C</a:t>
              </a: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7" name="AutoShape 23">
              <a:extLst>
                <a:ext uri="{FF2B5EF4-FFF2-40B4-BE49-F238E27FC236}">
                  <a16:creationId xmlns:a16="http://schemas.microsoft.com/office/drawing/2014/main" id="{BC97C803-70F1-4757-826D-6E5F3F7DDCA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2392952" y="2595394"/>
              <a:ext cx="1019108" cy="883498"/>
            </a:xfrm>
            <a:prstGeom prst="triangle">
              <a:avLst>
                <a:gd name="adj" fmla="val 50000"/>
              </a:avLst>
            </a:prstGeom>
            <a:solidFill>
              <a:srgbClr val="D8D8D8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28" name="Oval 22">
              <a:extLst>
                <a:ext uri="{FF2B5EF4-FFF2-40B4-BE49-F238E27FC236}">
                  <a16:creationId xmlns:a16="http://schemas.microsoft.com/office/drawing/2014/main" id="{FB955C15-3DA6-4348-8688-C2848C2FD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0849" y="2974198"/>
              <a:ext cx="151046" cy="160659"/>
            </a:xfrm>
            <a:prstGeom prst="ellipse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29" name="AutoShape 21">
              <a:extLst>
                <a:ext uri="{FF2B5EF4-FFF2-40B4-BE49-F238E27FC236}">
                  <a16:creationId xmlns:a16="http://schemas.microsoft.com/office/drawing/2014/main" id="{9D57544A-EB36-4DF0-8D9D-7B0323CE212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 rot="5400000">
              <a:off x="4180307" y="2513879"/>
              <a:ext cx="1291270" cy="1076500"/>
            </a:xfrm>
            <a:prstGeom prst="triangle">
              <a:avLst>
                <a:gd name="adj" fmla="val 50000"/>
              </a:avLst>
            </a:prstGeom>
            <a:solidFill>
              <a:srgbClr val="D8D8D8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30" name="Oval 20">
              <a:extLst>
                <a:ext uri="{FF2B5EF4-FFF2-40B4-BE49-F238E27FC236}">
                  <a16:creationId xmlns:a16="http://schemas.microsoft.com/office/drawing/2014/main" id="{8352B959-2CFE-417F-949C-CE113AC274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85171" y="2974198"/>
              <a:ext cx="149847" cy="160659"/>
            </a:xfrm>
            <a:prstGeom prst="ellipse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31" name="Rectangle 19">
              <a:extLst>
                <a:ext uri="{FF2B5EF4-FFF2-40B4-BE49-F238E27FC236}">
                  <a16:creationId xmlns:a16="http://schemas.microsoft.com/office/drawing/2014/main" id="{9D604AEC-1079-45D8-B350-38C000FDBA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5672" y="2576146"/>
              <a:ext cx="493896" cy="308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pf</a:t>
              </a:r>
              <a:r>
                <a:rPr kumimoji="0" lang="en-US" sz="2000" b="0" i="0" u="none" strike="noStrike" cap="none" normalizeH="0" baseline="3000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2</a:t>
              </a: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C</a:t>
              </a: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" name="Rectangle 18">
              <a:extLst>
                <a:ext uri="{FF2B5EF4-FFF2-40B4-BE49-F238E27FC236}">
                  <a16:creationId xmlns:a16="http://schemas.microsoft.com/office/drawing/2014/main" id="{937CC6A1-F812-4932-A574-7F738B868E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110" y="3451380"/>
              <a:ext cx="660525" cy="308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R/f</a:t>
              </a:r>
              <a:r>
                <a:rPr kumimoji="0" lang="en-US" sz="2000" b="0" i="0" u="none" strike="noStrike" cap="none" normalizeH="0" baseline="3000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2</a:t>
              </a: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3" name="Rectangle 17">
              <a:extLst>
                <a:ext uri="{FF2B5EF4-FFF2-40B4-BE49-F238E27FC236}">
                  <a16:creationId xmlns:a16="http://schemas.microsoft.com/office/drawing/2014/main" id="{FFB9B9DA-C1DA-4644-AEF4-034F9116EE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24118" y="2578544"/>
              <a:ext cx="351241" cy="308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f</a:t>
              </a:r>
              <a:r>
                <a:rPr kumimoji="0" lang="en-US" sz="2000" b="0" i="0" u="none" strike="noStrike" cap="none" normalizeH="0" baseline="3000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3</a:t>
              </a: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C</a:t>
              </a: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" name="Rectangle 10">
              <a:extLst>
                <a:ext uri="{FF2B5EF4-FFF2-40B4-BE49-F238E27FC236}">
                  <a16:creationId xmlns:a16="http://schemas.microsoft.com/office/drawing/2014/main" id="{A3C82FDA-5533-47BB-9409-FB2B950DAC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98808" y="3777495"/>
              <a:ext cx="743241" cy="308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C</a:t>
              </a:r>
              <a:r>
                <a:rPr kumimoji="0" lang="en-US" sz="2000" b="0" i="0" u="none" strike="noStrike" cap="none" normalizeH="0" baseline="-3000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L</a:t>
              </a: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=xC</a:t>
              </a: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" name="AutoShape 9">
              <a:extLst>
                <a:ext uri="{FF2B5EF4-FFF2-40B4-BE49-F238E27FC236}">
                  <a16:creationId xmlns:a16="http://schemas.microsoft.com/office/drawing/2014/main" id="{751D24A2-F5B1-461A-9AFD-FC61DBE42DC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 rot="5400000">
              <a:off x="6342883" y="2431164"/>
              <a:ext cx="1495092" cy="1246727"/>
            </a:xfrm>
            <a:prstGeom prst="triangle">
              <a:avLst>
                <a:gd name="adj" fmla="val 50000"/>
              </a:avLst>
            </a:prstGeom>
            <a:solidFill>
              <a:srgbClr val="D8D8D8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36" name="Oval 8">
              <a:extLst>
                <a:ext uri="{FF2B5EF4-FFF2-40B4-BE49-F238E27FC236}">
                  <a16:creationId xmlns:a16="http://schemas.microsoft.com/office/drawing/2014/main" id="{AC9CFB66-7AE3-4C9B-9E89-A75C1E6A49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31175" y="2976596"/>
              <a:ext cx="149847" cy="160659"/>
            </a:xfrm>
            <a:prstGeom prst="ellipse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37" name="Rectangle 7">
              <a:extLst>
                <a:ext uri="{FF2B5EF4-FFF2-40B4-BE49-F238E27FC236}">
                  <a16:creationId xmlns:a16="http://schemas.microsoft.com/office/drawing/2014/main" id="{993ECE51-6BFF-419E-BE3A-59FBCA61BD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2435" y="2578544"/>
              <a:ext cx="493896" cy="308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pf</a:t>
              </a:r>
              <a:r>
                <a:rPr kumimoji="0" lang="en-US" sz="2000" b="0" i="0" u="none" strike="noStrike" cap="none" normalizeH="0" baseline="3000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3</a:t>
              </a: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C</a:t>
              </a: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8" name="Rectangle 6">
              <a:extLst>
                <a:ext uri="{FF2B5EF4-FFF2-40B4-BE49-F238E27FC236}">
                  <a16:creationId xmlns:a16="http://schemas.microsoft.com/office/drawing/2014/main" id="{545851BD-8AD6-496E-8957-F8D7AA9023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11909" y="3453778"/>
              <a:ext cx="568220" cy="308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R/f</a:t>
              </a:r>
              <a:r>
                <a:rPr kumimoji="0" lang="en-US" sz="2000" b="0" i="0" u="none" strike="noStrike" cap="none" normalizeH="0" baseline="3000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3</a:t>
              </a: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9" name="Rectangle 5">
              <a:extLst>
                <a:ext uri="{FF2B5EF4-FFF2-40B4-BE49-F238E27FC236}">
                  <a16:creationId xmlns:a16="http://schemas.microsoft.com/office/drawing/2014/main" id="{1D54A0A1-BBB4-4870-90EB-AA0F037939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5161" y="4167154"/>
              <a:ext cx="4092620" cy="448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In total </a:t>
              </a:r>
              <a:r>
                <a:rPr kumimoji="0" lang="en-US" sz="20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N</a:t>
              </a: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 inverters</a:t>
              </a: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0" name="Line 4">
              <a:extLst>
                <a:ext uri="{FF2B5EF4-FFF2-40B4-BE49-F238E27FC236}">
                  <a16:creationId xmlns:a16="http://schemas.microsoft.com/office/drawing/2014/main" id="{6489AD1B-C076-41A9-B57E-C9CC4419DB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1995" y="4380567"/>
              <a:ext cx="1922836" cy="239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41" name="Line 3">
              <a:extLst>
                <a:ext uri="{FF2B5EF4-FFF2-40B4-BE49-F238E27FC236}">
                  <a16:creationId xmlns:a16="http://schemas.microsoft.com/office/drawing/2014/main" id="{038DA4F1-C3A4-46C7-8585-BE54AC9297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657293" y="4382965"/>
              <a:ext cx="1922836" cy="239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42" name="Line 2">
              <a:extLst>
                <a:ext uri="{FF2B5EF4-FFF2-40B4-BE49-F238E27FC236}">
                  <a16:creationId xmlns:a16="http://schemas.microsoft.com/office/drawing/2014/main" id="{10E63646-A99A-4F05-94BB-19B2A2EDFB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54495" y="2715672"/>
              <a:ext cx="0" cy="70378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grpSp>
          <p:nvGrpSpPr>
            <p:cNvPr id="43" name="Grupp 42">
              <a:extLst>
                <a:ext uri="{FF2B5EF4-FFF2-40B4-BE49-F238E27FC236}">
                  <a16:creationId xmlns:a16="http://schemas.microsoft.com/office/drawing/2014/main" id="{29046EB3-7EE7-4BD9-9C82-6D8C70D3A0D6}"/>
                </a:ext>
              </a:extLst>
            </p:cNvPr>
            <p:cNvGrpSpPr/>
            <p:nvPr/>
          </p:nvGrpSpPr>
          <p:grpSpPr>
            <a:xfrm>
              <a:off x="3536059" y="3052410"/>
              <a:ext cx="611376" cy="740951"/>
              <a:chOff x="1712122" y="3055727"/>
              <a:chExt cx="611376" cy="740951"/>
            </a:xfrm>
          </p:grpSpPr>
          <p:grpSp>
            <p:nvGrpSpPr>
              <p:cNvPr id="44" name="Group 30">
                <a:extLst>
                  <a:ext uri="{FF2B5EF4-FFF2-40B4-BE49-F238E27FC236}">
                    <a16:creationId xmlns:a16="http://schemas.microsoft.com/office/drawing/2014/main" id="{558CA110-09DE-4AF4-A8B2-6D955F03138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12122" y="3368648"/>
                <a:ext cx="611376" cy="107906"/>
                <a:chOff x="4171" y="10002"/>
                <a:chExt cx="330" cy="90"/>
              </a:xfrm>
            </p:grpSpPr>
            <p:sp>
              <p:nvSpPr>
                <p:cNvPr id="48" name="Line 32">
                  <a:extLst>
                    <a:ext uri="{FF2B5EF4-FFF2-40B4-BE49-F238E27FC236}">
                      <a16:creationId xmlns:a16="http://schemas.microsoft.com/office/drawing/2014/main" id="{AE1B19EA-A448-4DCD-B04E-54CE13E20A6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171" y="10002"/>
                  <a:ext cx="330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000"/>
                </a:p>
              </p:txBody>
            </p:sp>
            <p:sp>
              <p:nvSpPr>
                <p:cNvPr id="49" name="Line 31">
                  <a:extLst>
                    <a:ext uri="{FF2B5EF4-FFF2-40B4-BE49-F238E27FC236}">
                      <a16:creationId xmlns:a16="http://schemas.microsoft.com/office/drawing/2014/main" id="{4FFC39F5-68E8-4C68-B90A-BF20442CFE5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171" y="10092"/>
                  <a:ext cx="330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000"/>
                </a:p>
              </p:txBody>
            </p:sp>
          </p:grpSp>
          <p:sp>
            <p:nvSpPr>
              <p:cNvPr id="45" name="Line 29">
                <a:extLst>
                  <a:ext uri="{FF2B5EF4-FFF2-40B4-BE49-F238E27FC236}">
                    <a16:creationId xmlns:a16="http://schemas.microsoft.com/office/drawing/2014/main" id="{5A633830-4DFA-4856-A0A9-5F8EA68C00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7810" y="3055727"/>
                <a:ext cx="0" cy="31052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46" name="Line 28">
                <a:extLst>
                  <a:ext uri="{FF2B5EF4-FFF2-40B4-BE49-F238E27FC236}">
                    <a16:creationId xmlns:a16="http://schemas.microsoft.com/office/drawing/2014/main" id="{9AA6B297-A914-4396-B535-035D00EBE4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81150" y="3793080"/>
                <a:ext cx="287706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47" name="Line 27">
                <a:extLst>
                  <a:ext uri="{FF2B5EF4-FFF2-40B4-BE49-F238E27FC236}">
                    <a16:creationId xmlns:a16="http://schemas.microsoft.com/office/drawing/2014/main" id="{F3AF8480-E620-4E9C-9AE1-FF3BEC9E2A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20207" y="3486150"/>
                <a:ext cx="0" cy="31052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  <p:grpSp>
          <p:nvGrpSpPr>
            <p:cNvPr id="50" name="Grupp 49">
              <a:extLst>
                <a:ext uri="{FF2B5EF4-FFF2-40B4-BE49-F238E27FC236}">
                  <a16:creationId xmlns:a16="http://schemas.microsoft.com/office/drawing/2014/main" id="{7E0CFCCE-FEF3-4BB7-B1C0-BF92C359EAF2}"/>
                </a:ext>
              </a:extLst>
            </p:cNvPr>
            <p:cNvGrpSpPr/>
            <p:nvPr/>
          </p:nvGrpSpPr>
          <p:grpSpPr>
            <a:xfrm>
              <a:off x="5619992" y="3058524"/>
              <a:ext cx="611376" cy="740951"/>
              <a:chOff x="1712122" y="3055727"/>
              <a:chExt cx="611376" cy="740951"/>
            </a:xfrm>
          </p:grpSpPr>
          <p:grpSp>
            <p:nvGrpSpPr>
              <p:cNvPr id="51" name="Group 30">
                <a:extLst>
                  <a:ext uri="{FF2B5EF4-FFF2-40B4-BE49-F238E27FC236}">
                    <a16:creationId xmlns:a16="http://schemas.microsoft.com/office/drawing/2014/main" id="{00286FE9-3DCD-4EC0-9525-77C554EB49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12122" y="3368648"/>
                <a:ext cx="611376" cy="107906"/>
                <a:chOff x="4171" y="10002"/>
                <a:chExt cx="330" cy="90"/>
              </a:xfrm>
            </p:grpSpPr>
            <p:sp>
              <p:nvSpPr>
                <p:cNvPr id="55" name="Line 32">
                  <a:extLst>
                    <a:ext uri="{FF2B5EF4-FFF2-40B4-BE49-F238E27FC236}">
                      <a16:creationId xmlns:a16="http://schemas.microsoft.com/office/drawing/2014/main" id="{CFED8341-211B-4803-BD7D-65F5E5A930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171" y="10002"/>
                  <a:ext cx="330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000"/>
                </a:p>
              </p:txBody>
            </p:sp>
            <p:sp>
              <p:nvSpPr>
                <p:cNvPr id="56" name="Line 31">
                  <a:extLst>
                    <a:ext uri="{FF2B5EF4-FFF2-40B4-BE49-F238E27FC236}">
                      <a16:creationId xmlns:a16="http://schemas.microsoft.com/office/drawing/2014/main" id="{8B0C91BF-5129-4B2D-B055-47C1723E6E4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171" y="10092"/>
                  <a:ext cx="330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000"/>
                </a:p>
              </p:txBody>
            </p:sp>
          </p:grpSp>
          <p:sp>
            <p:nvSpPr>
              <p:cNvPr id="52" name="Line 29">
                <a:extLst>
                  <a:ext uri="{FF2B5EF4-FFF2-40B4-BE49-F238E27FC236}">
                    <a16:creationId xmlns:a16="http://schemas.microsoft.com/office/drawing/2014/main" id="{D65D41E0-AA8E-4F7C-A9F3-3E7A2C5357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7810" y="3055727"/>
                <a:ext cx="0" cy="31052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53" name="Line 28">
                <a:extLst>
                  <a:ext uri="{FF2B5EF4-FFF2-40B4-BE49-F238E27FC236}">
                    <a16:creationId xmlns:a16="http://schemas.microsoft.com/office/drawing/2014/main" id="{E1D0351D-DD16-486E-A15C-DD778A4A10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81150" y="3793080"/>
                <a:ext cx="287706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54" name="Line 27">
                <a:extLst>
                  <a:ext uri="{FF2B5EF4-FFF2-40B4-BE49-F238E27FC236}">
                    <a16:creationId xmlns:a16="http://schemas.microsoft.com/office/drawing/2014/main" id="{93A12FAD-8B7E-48C4-9355-187CBC6360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20207" y="3486150"/>
                <a:ext cx="0" cy="31052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  <p:grpSp>
          <p:nvGrpSpPr>
            <p:cNvPr id="57" name="Grupp 56">
              <a:extLst>
                <a:ext uri="{FF2B5EF4-FFF2-40B4-BE49-F238E27FC236}">
                  <a16:creationId xmlns:a16="http://schemas.microsoft.com/office/drawing/2014/main" id="{91760F28-DD73-4F68-98AF-467F7D59F913}"/>
                </a:ext>
              </a:extLst>
            </p:cNvPr>
            <p:cNvGrpSpPr/>
            <p:nvPr/>
          </p:nvGrpSpPr>
          <p:grpSpPr>
            <a:xfrm>
              <a:off x="7921779" y="3066806"/>
              <a:ext cx="611376" cy="740951"/>
              <a:chOff x="1712122" y="3055727"/>
              <a:chExt cx="611376" cy="740951"/>
            </a:xfrm>
          </p:grpSpPr>
          <p:grpSp>
            <p:nvGrpSpPr>
              <p:cNvPr id="58" name="Group 30">
                <a:extLst>
                  <a:ext uri="{FF2B5EF4-FFF2-40B4-BE49-F238E27FC236}">
                    <a16:creationId xmlns:a16="http://schemas.microsoft.com/office/drawing/2014/main" id="{D36A7EE8-D3EC-4555-A505-AC537661C64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12122" y="3368648"/>
                <a:ext cx="611376" cy="107906"/>
                <a:chOff x="4171" y="10002"/>
                <a:chExt cx="330" cy="90"/>
              </a:xfrm>
            </p:grpSpPr>
            <p:sp>
              <p:nvSpPr>
                <p:cNvPr id="62" name="Line 32">
                  <a:extLst>
                    <a:ext uri="{FF2B5EF4-FFF2-40B4-BE49-F238E27FC236}">
                      <a16:creationId xmlns:a16="http://schemas.microsoft.com/office/drawing/2014/main" id="{F294867A-FAC2-4D5D-8558-D176C325E02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171" y="10002"/>
                  <a:ext cx="330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000"/>
                </a:p>
              </p:txBody>
            </p:sp>
            <p:sp>
              <p:nvSpPr>
                <p:cNvPr id="63" name="Line 31">
                  <a:extLst>
                    <a:ext uri="{FF2B5EF4-FFF2-40B4-BE49-F238E27FC236}">
                      <a16:creationId xmlns:a16="http://schemas.microsoft.com/office/drawing/2014/main" id="{D99EC647-4C4A-416B-8FEB-1902ACD770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171" y="10092"/>
                  <a:ext cx="330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000"/>
                </a:p>
              </p:txBody>
            </p:sp>
          </p:grpSp>
          <p:sp>
            <p:nvSpPr>
              <p:cNvPr id="59" name="Line 29">
                <a:extLst>
                  <a:ext uri="{FF2B5EF4-FFF2-40B4-BE49-F238E27FC236}">
                    <a16:creationId xmlns:a16="http://schemas.microsoft.com/office/drawing/2014/main" id="{01D32DC2-67E5-419E-8BF5-1689969B67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7810" y="3055727"/>
                <a:ext cx="0" cy="31052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60" name="Line 28">
                <a:extLst>
                  <a:ext uri="{FF2B5EF4-FFF2-40B4-BE49-F238E27FC236}">
                    <a16:creationId xmlns:a16="http://schemas.microsoft.com/office/drawing/2014/main" id="{E79FA170-1E59-461D-BC23-8E67BB434D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81150" y="3793080"/>
                <a:ext cx="287706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61" name="Line 27">
                <a:extLst>
                  <a:ext uri="{FF2B5EF4-FFF2-40B4-BE49-F238E27FC236}">
                    <a16:creationId xmlns:a16="http://schemas.microsoft.com/office/drawing/2014/main" id="{7D8F4C78-997E-4FC3-BB45-3300F27684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20207" y="3486150"/>
                <a:ext cx="0" cy="31052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</p:grpSp>
      <p:grpSp>
        <p:nvGrpSpPr>
          <p:cNvPr id="77" name="Grupp 76">
            <a:extLst>
              <a:ext uri="{FF2B5EF4-FFF2-40B4-BE49-F238E27FC236}">
                <a16:creationId xmlns:a16="http://schemas.microsoft.com/office/drawing/2014/main" id="{24A372FB-A3D4-4F17-9AFF-4FB6F6C471E4}"/>
              </a:ext>
            </a:extLst>
          </p:cNvPr>
          <p:cNvGrpSpPr/>
          <p:nvPr/>
        </p:nvGrpSpPr>
        <p:grpSpPr>
          <a:xfrm>
            <a:off x="1419891" y="4726096"/>
            <a:ext cx="7066218" cy="496657"/>
            <a:chOff x="-1476030" y="4726096"/>
            <a:chExt cx="7066218" cy="496657"/>
          </a:xfrm>
        </p:grpSpPr>
        <p:sp>
          <p:nvSpPr>
            <p:cNvPr id="65" name="Rectangle 5">
              <a:extLst>
                <a:ext uri="{FF2B5EF4-FFF2-40B4-BE49-F238E27FC236}">
                  <a16:creationId xmlns:a16="http://schemas.microsoft.com/office/drawing/2014/main" id="{1FA5B7F2-2492-490D-B77E-6881FB062F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476030" y="4774345"/>
              <a:ext cx="5398782" cy="448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Relative delay=number of stages * stage delay: 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aphicFrame>
          <p:nvGraphicFramePr>
            <p:cNvPr id="66" name="Object 5">
              <a:extLst>
                <a:ext uri="{FF2B5EF4-FFF2-40B4-BE49-F238E27FC236}">
                  <a16:creationId xmlns:a16="http://schemas.microsoft.com/office/drawing/2014/main" id="{842385B9-48A5-4976-9E3B-346F10D823B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52699870"/>
                </p:ext>
              </p:extLst>
            </p:nvPr>
          </p:nvGraphicFramePr>
          <p:xfrm>
            <a:off x="3935998" y="4726096"/>
            <a:ext cx="1654190" cy="474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8676" name="Equation" r:id="rId3" imgW="825480" imgH="228600" progId="Equation.DSMT4">
                    <p:embed/>
                  </p:oleObj>
                </mc:Choice>
                <mc:Fallback>
                  <p:oleObj name="Equation" r:id="rId3" imgW="825480" imgH="228600" progId="Equation.DSMT4">
                    <p:embed/>
                    <p:pic>
                      <p:nvPicPr>
                        <p:cNvPr id="6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35998" y="4726096"/>
                          <a:ext cx="1654190" cy="4746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3" name="Grupp 72">
            <a:extLst>
              <a:ext uri="{FF2B5EF4-FFF2-40B4-BE49-F238E27FC236}">
                <a16:creationId xmlns:a16="http://schemas.microsoft.com/office/drawing/2014/main" id="{0DD607DE-00D0-4D1A-829A-44118A590A4A}"/>
              </a:ext>
            </a:extLst>
          </p:cNvPr>
          <p:cNvGrpSpPr/>
          <p:nvPr/>
        </p:nvGrpSpPr>
        <p:grpSpPr>
          <a:xfrm>
            <a:off x="2765487" y="6088984"/>
            <a:ext cx="4375026" cy="496128"/>
            <a:chOff x="1450345" y="5664113"/>
            <a:chExt cx="4375026" cy="496128"/>
          </a:xfrm>
        </p:grpSpPr>
        <p:graphicFrame>
          <p:nvGraphicFramePr>
            <p:cNvPr id="67" name="Object 6">
              <a:extLst>
                <a:ext uri="{FF2B5EF4-FFF2-40B4-BE49-F238E27FC236}">
                  <a16:creationId xmlns:a16="http://schemas.microsoft.com/office/drawing/2014/main" id="{24F59784-551D-4584-B69D-456DFDB7C8B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05549503"/>
                </p:ext>
              </p:extLst>
            </p:nvPr>
          </p:nvGraphicFramePr>
          <p:xfrm>
            <a:off x="3294896" y="5664113"/>
            <a:ext cx="2530475" cy="476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8677" name="Equation" r:id="rId5" imgW="1206360" imgH="228600" progId="Equation.DSMT4">
                    <p:embed/>
                  </p:oleObj>
                </mc:Choice>
                <mc:Fallback>
                  <p:oleObj name="Equation" r:id="rId5" imgW="1206360" imgH="228600" progId="Equation.DSMT4">
                    <p:embed/>
                    <p:pic>
                      <p:nvPicPr>
                        <p:cNvPr id="7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4896" y="5664113"/>
                          <a:ext cx="2530475" cy="4762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8" name="Rectangle 5">
              <a:extLst>
                <a:ext uri="{FF2B5EF4-FFF2-40B4-BE49-F238E27FC236}">
                  <a16:creationId xmlns:a16="http://schemas.microsoft.com/office/drawing/2014/main" id="{378585E9-DF6B-4E2E-B269-BCAB7FF7E5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0345" y="5711833"/>
              <a:ext cx="1776505" cy="448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Relative delay: 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72" name="Grupp 71">
            <a:extLst>
              <a:ext uri="{FF2B5EF4-FFF2-40B4-BE49-F238E27FC236}">
                <a16:creationId xmlns:a16="http://schemas.microsoft.com/office/drawing/2014/main" id="{994E1BD7-AAAB-421E-B317-49233F3BBD01}"/>
              </a:ext>
            </a:extLst>
          </p:cNvPr>
          <p:cNvGrpSpPr/>
          <p:nvPr/>
        </p:nvGrpSpPr>
        <p:grpSpPr>
          <a:xfrm>
            <a:off x="1233980" y="5146242"/>
            <a:ext cx="7510838" cy="474662"/>
            <a:chOff x="1233980" y="5146242"/>
            <a:chExt cx="7510838" cy="474662"/>
          </a:xfrm>
        </p:grpSpPr>
        <p:sp>
          <p:nvSpPr>
            <p:cNvPr id="70" name="Rektangel 69">
              <a:extLst>
                <a:ext uri="{FF2B5EF4-FFF2-40B4-BE49-F238E27FC236}">
                  <a16:creationId xmlns:a16="http://schemas.microsoft.com/office/drawing/2014/main" id="{BE1F2AEB-7EEA-4A26-A607-84390531DDE9}"/>
                </a:ext>
              </a:extLst>
            </p:cNvPr>
            <p:cNvSpPr/>
            <p:nvPr/>
          </p:nvSpPr>
          <p:spPr>
            <a:xfrm>
              <a:off x="1233980" y="5191342"/>
              <a:ext cx="672010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solidFill>
                    <a:srgbClr val="000000"/>
                  </a:solidFill>
                  <a:latin typeface="Arial" pitchFamily="34" charset="0"/>
                  <a:ea typeface="Calibri" pitchFamily="34" charset="0"/>
                  <a:cs typeface="Arial" pitchFamily="34" charset="0"/>
                </a:rPr>
                <a:t>Minimum delay when all inverters have the same fanout: </a:t>
              </a:r>
              <a:endParaRPr lang="en-US" sz="2000" dirty="0">
                <a:latin typeface="Arial" pitchFamily="34" charset="0"/>
              </a:endParaRPr>
            </a:p>
          </p:txBody>
        </p:sp>
        <p:graphicFrame>
          <p:nvGraphicFramePr>
            <p:cNvPr id="71" name="Object 5">
              <a:extLst>
                <a:ext uri="{FF2B5EF4-FFF2-40B4-BE49-F238E27FC236}">
                  <a16:creationId xmlns:a16="http://schemas.microsoft.com/office/drawing/2014/main" id="{01F6B320-1523-4DA0-B3B3-9246EF84778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72184928"/>
                </p:ext>
              </p:extLst>
            </p:nvPr>
          </p:nvGraphicFramePr>
          <p:xfrm>
            <a:off x="7758980" y="5146242"/>
            <a:ext cx="985838" cy="474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8678" name="Equation" r:id="rId7" imgW="469800" imgH="228600" progId="Equation.DSMT4">
                    <p:embed/>
                  </p:oleObj>
                </mc:Choice>
                <mc:Fallback>
                  <p:oleObj name="Equation" r:id="rId7" imgW="469800" imgH="228600" progId="Equation.DSMT4">
                    <p:embed/>
                    <p:pic>
                      <p:nvPicPr>
                        <p:cNvPr id="66" name="Object 5">
                          <a:extLst>
                            <a:ext uri="{FF2B5EF4-FFF2-40B4-BE49-F238E27FC236}">
                              <a16:creationId xmlns:a16="http://schemas.microsoft.com/office/drawing/2014/main" id="{842385B9-48A5-4976-9E3B-346F10D823B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58980" y="5146242"/>
                          <a:ext cx="985838" cy="4746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6" name="Grupp 75">
            <a:extLst>
              <a:ext uri="{FF2B5EF4-FFF2-40B4-BE49-F238E27FC236}">
                <a16:creationId xmlns:a16="http://schemas.microsoft.com/office/drawing/2014/main" id="{89A1C4DB-915E-48AF-9532-8C18604DCDC2}"/>
              </a:ext>
            </a:extLst>
          </p:cNvPr>
          <p:cNvGrpSpPr/>
          <p:nvPr/>
        </p:nvGrpSpPr>
        <p:grpSpPr>
          <a:xfrm>
            <a:off x="2970064" y="5701778"/>
            <a:ext cx="4038671" cy="415048"/>
            <a:chOff x="1287280" y="5701778"/>
            <a:chExt cx="4038671" cy="415048"/>
          </a:xfrm>
        </p:grpSpPr>
        <p:sp>
          <p:nvSpPr>
            <p:cNvPr id="74" name="Rektangel 73">
              <a:extLst>
                <a:ext uri="{FF2B5EF4-FFF2-40B4-BE49-F238E27FC236}">
                  <a16:creationId xmlns:a16="http://schemas.microsoft.com/office/drawing/2014/main" id="{08889B4C-71C0-4552-AD12-387131DE3F84}"/>
                </a:ext>
              </a:extLst>
            </p:cNvPr>
            <p:cNvSpPr/>
            <p:nvPr/>
          </p:nvSpPr>
          <p:spPr>
            <a:xfrm>
              <a:off x="1287280" y="5701778"/>
              <a:ext cx="227658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Arial" pitchFamily="34" charset="0"/>
                  <a:ea typeface="Calibri" pitchFamily="34" charset="0"/>
                  <a:cs typeface="Arial" pitchFamily="34" charset="0"/>
                </a:rPr>
                <a:t>Number of stages:</a:t>
              </a:r>
              <a:endParaRPr lang="sv-SE" sz="2000" dirty="0"/>
            </a:p>
          </p:txBody>
        </p:sp>
        <p:graphicFrame>
          <p:nvGraphicFramePr>
            <p:cNvPr id="75" name="Object 5">
              <a:extLst>
                <a:ext uri="{FF2B5EF4-FFF2-40B4-BE49-F238E27FC236}">
                  <a16:creationId xmlns:a16="http://schemas.microsoft.com/office/drawing/2014/main" id="{2E48635D-DDA5-49BA-9DBD-4449D8912F2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97426468"/>
                </p:ext>
              </p:extLst>
            </p:nvPr>
          </p:nvGraphicFramePr>
          <p:xfrm>
            <a:off x="3593989" y="5719951"/>
            <a:ext cx="1731962" cy="3968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8679" name="Equation" r:id="rId9" imgW="825480" imgH="190440" progId="Equation.DSMT4">
                    <p:embed/>
                  </p:oleObj>
                </mc:Choice>
                <mc:Fallback>
                  <p:oleObj name="Equation" r:id="rId9" imgW="825480" imgH="190440" progId="Equation.DSMT4">
                    <p:embed/>
                    <p:pic>
                      <p:nvPicPr>
                        <p:cNvPr id="66" name="Object 5">
                          <a:extLst>
                            <a:ext uri="{FF2B5EF4-FFF2-40B4-BE49-F238E27FC236}">
                              <a16:creationId xmlns:a16="http://schemas.microsoft.com/office/drawing/2014/main" id="{842385B9-48A5-4976-9E3B-346F10D823B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93989" y="5719951"/>
                          <a:ext cx="1731962" cy="3968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4131858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F56427-70F2-4BE9-8671-D28AF510E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Optimal </a:t>
            </a:r>
            <a:r>
              <a:rPr lang="sv-SE" dirty="0" err="1"/>
              <a:t>tapering</a:t>
            </a:r>
            <a:r>
              <a:rPr lang="sv-SE" dirty="0"/>
              <a:t> </a:t>
            </a:r>
            <a:r>
              <a:rPr lang="sv-SE" dirty="0" err="1"/>
              <a:t>factor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BC9F576-8169-4AD7-BDA1-42673C435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75D1BEE-A07F-44D0-A15C-302A0A45B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1AF57DB-4BFF-4C43-9BAC-42AD9DE27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5357-8318-4C23-8C0E-991C8E9179FE}" type="slidenum">
              <a:rPr lang="sv-SE" smtClean="0"/>
              <a:t>7</a:t>
            </a:fld>
            <a:endParaRPr lang="sv-SE"/>
          </a:p>
        </p:txBody>
      </p:sp>
      <p:sp>
        <p:nvSpPr>
          <p:cNvPr id="6" name="Line 9">
            <a:extLst>
              <a:ext uri="{FF2B5EF4-FFF2-40B4-BE49-F238E27FC236}">
                <a16:creationId xmlns:a16="http://schemas.microsoft.com/office/drawing/2014/main" id="{DA6D3F4E-C58D-49A8-BAAF-C6E4B1364D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40469" y="2289893"/>
            <a:ext cx="0" cy="1778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10">
            <a:extLst>
              <a:ext uri="{FF2B5EF4-FFF2-40B4-BE49-F238E27FC236}">
                <a16:creationId xmlns:a16="http://schemas.microsoft.com/office/drawing/2014/main" id="{35C496C4-A288-4514-A66E-17258276592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24506" y="2310530"/>
            <a:ext cx="7064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" name="Group 4">
            <a:extLst>
              <a:ext uri="{FF2B5EF4-FFF2-40B4-BE49-F238E27FC236}">
                <a16:creationId xmlns:a16="http://schemas.microsoft.com/office/drawing/2014/main" id="{28821F2B-9DFC-482D-B692-1B13051EC78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05394" y="1558055"/>
            <a:ext cx="9664700" cy="2984500"/>
            <a:chOff x="543" y="754"/>
            <a:chExt cx="6088" cy="1880"/>
          </a:xfrm>
        </p:grpSpPr>
        <p:sp>
          <p:nvSpPr>
            <p:cNvPr id="9" name="AutoShape 3">
              <a:extLst>
                <a:ext uri="{FF2B5EF4-FFF2-40B4-BE49-F238E27FC236}">
                  <a16:creationId xmlns:a16="http://schemas.microsoft.com/office/drawing/2014/main" id="{44E4EB02-B9E5-4EBD-8771-D38638B0ABC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657" y="754"/>
              <a:ext cx="5974" cy="1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E5EB936B-8DB7-4D0A-A324-7F2689E4A9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5" y="1598"/>
              <a:ext cx="728" cy="73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1" name="Arc 6">
              <a:extLst>
                <a:ext uri="{FF2B5EF4-FFF2-40B4-BE49-F238E27FC236}">
                  <a16:creationId xmlns:a16="http://schemas.microsoft.com/office/drawing/2014/main" id="{C10C794C-9C9B-4E5C-9484-260B766F6D1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4" y="817"/>
              <a:ext cx="2933" cy="1187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600 h 21600"/>
                <a:gd name="T2" fmla="*/ 21600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599"/>
                  </a:moveTo>
                  <a:cubicBezTo>
                    <a:pt x="0" y="9670"/>
                    <a:pt x="9670" y="-1"/>
                    <a:pt x="21600" y="0"/>
                  </a:cubicBezTo>
                </a:path>
                <a:path w="21600" h="21600" stroke="0" extrusionOk="0">
                  <a:moveTo>
                    <a:pt x="0" y="21599"/>
                  </a:moveTo>
                  <a:cubicBezTo>
                    <a:pt x="0" y="9670"/>
                    <a:pt x="9670" y="-1"/>
                    <a:pt x="21600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28575">
              <a:solidFill>
                <a:srgbClr val="0070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2" name="Arc 7">
              <a:extLst>
                <a:ext uri="{FF2B5EF4-FFF2-40B4-BE49-F238E27FC236}">
                  <a16:creationId xmlns:a16="http://schemas.microsoft.com/office/drawing/2014/main" id="{70F130D9-899F-460F-9B97-22022BCFB91C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6" y="904"/>
              <a:ext cx="1729" cy="69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600 w 21600"/>
                <a:gd name="T1" fmla="*/ 0 h 21600"/>
                <a:gd name="T2" fmla="*/ 0 w 21600"/>
                <a:gd name="T3" fmla="*/ 2160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5" name="Rectangle 10">
              <a:extLst>
                <a:ext uri="{FF2B5EF4-FFF2-40B4-BE49-F238E27FC236}">
                  <a16:creationId xmlns:a16="http://schemas.microsoft.com/office/drawing/2014/main" id="{F382C572-850C-4405-A053-C1500CEE49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3" y="2388"/>
              <a:ext cx="91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altLang="sv-SE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Geneva" pitchFamily="34" charset="0"/>
                  <a:cs typeface="Arial" pitchFamily="34" charset="0"/>
                </a:rPr>
                <a:t>TAPERING FACTOR, f</a:t>
              </a:r>
              <a:endPara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Rectangle 11">
              <a:extLst>
                <a:ext uri="{FF2B5EF4-FFF2-40B4-BE49-F238E27FC236}">
                  <a16:creationId xmlns:a16="http://schemas.microsoft.com/office/drawing/2014/main" id="{52BD2A1C-E7B4-4506-91AC-B1E4F8C790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" y="1199"/>
              <a:ext cx="325" cy="3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8" name="Rectangle 13">
              <a:extLst>
                <a:ext uri="{FF2B5EF4-FFF2-40B4-BE49-F238E27FC236}">
                  <a16:creationId xmlns:a16="http://schemas.microsoft.com/office/drawing/2014/main" id="{D7FEA060-2CF5-48F5-85B0-0ECC41DBB1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5" y="901"/>
              <a:ext cx="1438" cy="143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9" name="Arc 14">
              <a:extLst>
                <a:ext uri="{FF2B5EF4-FFF2-40B4-BE49-F238E27FC236}">
                  <a16:creationId xmlns:a16="http://schemas.microsoft.com/office/drawing/2014/main" id="{71BB4AF9-4290-4066-8D74-479DE89591C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86" y="1415"/>
              <a:ext cx="316" cy="183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60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0" name="Rectangle 15">
              <a:extLst>
                <a:ext uri="{FF2B5EF4-FFF2-40B4-BE49-F238E27FC236}">
                  <a16:creationId xmlns:a16="http://schemas.microsoft.com/office/drawing/2014/main" id="{F6F94C31-23BE-4DF1-89A2-97E3C056FD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1" y="1313"/>
              <a:ext cx="180" cy="16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1" name="Rectangle 16">
              <a:extLst>
                <a:ext uri="{FF2B5EF4-FFF2-40B4-BE49-F238E27FC236}">
                  <a16:creationId xmlns:a16="http://schemas.microsoft.com/office/drawing/2014/main" id="{2F5A6C16-D69A-4BF3-80F3-F9A359761A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1" y="2394"/>
              <a:ext cx="726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altLang="sv-SE" sz="1100" dirty="0" err="1">
                  <a:solidFill>
                    <a:srgbClr val="000000"/>
                  </a:solidFill>
                  <a:latin typeface="Geneva" pitchFamily="34" charset="0"/>
                </a:rPr>
                <a:t>Parasitic</a:t>
              </a:r>
              <a:r>
                <a:rPr lang="sv-SE" altLang="sv-SE" sz="1100" dirty="0">
                  <a:solidFill>
                    <a:srgbClr val="000000"/>
                  </a:solidFill>
                  <a:latin typeface="Geneva" pitchFamily="34" charset="0"/>
                </a:rPr>
                <a:t> </a:t>
              </a:r>
              <a:r>
                <a:rPr lang="sv-SE" altLang="sv-SE" sz="1100" dirty="0" err="1">
                  <a:solidFill>
                    <a:srgbClr val="000000"/>
                  </a:solidFill>
                  <a:latin typeface="Geneva" pitchFamily="34" charset="0"/>
                </a:rPr>
                <a:t>delay</a:t>
              </a:r>
              <a:r>
                <a:rPr lang="sv-SE" altLang="sv-SE" sz="1100" dirty="0">
                  <a:solidFill>
                    <a:srgbClr val="000000"/>
                  </a:solidFill>
                  <a:latin typeface="Geneva" pitchFamily="34" charset="0"/>
                </a:rPr>
                <a:t>, p</a:t>
              </a:r>
              <a:endPara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Rectangle 18">
              <a:extLst>
                <a:ext uri="{FF2B5EF4-FFF2-40B4-BE49-F238E27FC236}">
                  <a16:creationId xmlns:a16="http://schemas.microsoft.com/office/drawing/2014/main" id="{6E17F807-8155-4657-964F-68E6F8466E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0" y="868"/>
              <a:ext cx="270" cy="16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3" name="Rectangle 19">
              <a:extLst>
                <a:ext uri="{FF2B5EF4-FFF2-40B4-BE49-F238E27FC236}">
                  <a16:creationId xmlns:a16="http://schemas.microsoft.com/office/drawing/2014/main" id="{4F578AB4-0576-405D-974C-107E73E68E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5" y="901"/>
              <a:ext cx="1438" cy="143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4" name="Rectangle 20">
              <a:extLst>
                <a:ext uri="{FF2B5EF4-FFF2-40B4-BE49-F238E27FC236}">
                  <a16:creationId xmlns:a16="http://schemas.microsoft.com/office/drawing/2014/main" id="{8582255D-34EB-4922-88D8-ABBADF2221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9" y="1463"/>
              <a:ext cx="217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altLang="sv-SE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Geneva" pitchFamily="34" charset="0"/>
                  <a:cs typeface="Arial" pitchFamily="34" charset="0"/>
                </a:rPr>
                <a:t>Delay</a:t>
              </a:r>
              <a:endParaRPr kumimoji="0" lang="sv-SE" altLang="sv-S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Rectangle 22">
              <a:extLst>
                <a:ext uri="{FF2B5EF4-FFF2-40B4-BE49-F238E27FC236}">
                  <a16:creationId xmlns:a16="http://schemas.microsoft.com/office/drawing/2014/main" id="{F50180DE-E64C-4F19-AD4D-48FDA48BF6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6" y="1421"/>
              <a:ext cx="90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altLang="sv-SE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Geneva" pitchFamily="34" charset="0"/>
                  <a:cs typeface="Arial" pitchFamily="34" charset="0"/>
                </a:rPr>
                <a:t>e</a:t>
              </a:r>
              <a:endParaRPr kumimoji="0" lang="sv-SE" altLang="sv-S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Rectangle 23">
              <a:extLst>
                <a:ext uri="{FF2B5EF4-FFF2-40B4-BE49-F238E27FC236}">
                  <a16:creationId xmlns:a16="http://schemas.microsoft.com/office/drawing/2014/main" id="{317ECCA1-FBA2-4B11-BC3E-3B35755E09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0" y="2346"/>
              <a:ext cx="90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altLang="sv-SE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Geneva" pitchFamily="34" charset="0"/>
                  <a:cs typeface="Arial" pitchFamily="34" charset="0"/>
                </a:rPr>
                <a:t>0</a:t>
              </a:r>
              <a:endParaRPr kumimoji="0" lang="sv-SE" altLang="sv-S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Rectangle 24">
              <a:extLst>
                <a:ext uri="{FF2B5EF4-FFF2-40B4-BE49-F238E27FC236}">
                  <a16:creationId xmlns:a16="http://schemas.microsoft.com/office/drawing/2014/main" id="{20B8C136-74C1-4BAD-A083-DCAB475347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0" y="856"/>
              <a:ext cx="90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altLang="sv-SE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Geneva" pitchFamily="34" charset="0"/>
                  <a:cs typeface="Arial" pitchFamily="34" charset="0"/>
                </a:rPr>
                <a:t>5</a:t>
              </a:r>
              <a:endParaRPr kumimoji="0" lang="sv-SE" altLang="sv-S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Rectangle 25">
              <a:extLst>
                <a:ext uri="{FF2B5EF4-FFF2-40B4-BE49-F238E27FC236}">
                  <a16:creationId xmlns:a16="http://schemas.microsoft.com/office/drawing/2014/main" id="{D1067F53-4C4E-4B01-9164-54D688AA0B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0" y="2352"/>
              <a:ext cx="90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altLang="sv-SE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Geneva" pitchFamily="34" charset="0"/>
                  <a:cs typeface="Arial" pitchFamily="34" charset="0"/>
                </a:rPr>
                <a:t>3</a:t>
              </a:r>
              <a:endParaRPr kumimoji="0" lang="sv-SE" altLang="sv-S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Rectangle 26">
              <a:extLst>
                <a:ext uri="{FF2B5EF4-FFF2-40B4-BE49-F238E27FC236}">
                  <a16:creationId xmlns:a16="http://schemas.microsoft.com/office/drawing/2014/main" id="{727800EC-1522-4D7D-B852-44EBA4EAD8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2" y="2352"/>
              <a:ext cx="90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altLang="sv-SE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Geneva" pitchFamily="34" charset="0"/>
                  <a:cs typeface="Arial" pitchFamily="34" charset="0"/>
                </a:rPr>
                <a:t>8</a:t>
              </a:r>
              <a:endParaRPr kumimoji="0" lang="sv-SE" altLang="sv-S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Rectangle 27">
              <a:extLst>
                <a:ext uri="{FF2B5EF4-FFF2-40B4-BE49-F238E27FC236}">
                  <a16:creationId xmlns:a16="http://schemas.microsoft.com/office/drawing/2014/main" id="{7A569D8B-598C-4C2D-A6F1-C6519B00A7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8" y="1547"/>
              <a:ext cx="90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altLang="sv-SE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Geneva" pitchFamily="34" charset="0"/>
                  <a:cs typeface="Arial" pitchFamily="34" charset="0"/>
                </a:rPr>
                <a:t>1</a:t>
              </a:r>
              <a:endParaRPr kumimoji="0" lang="sv-SE" altLang="sv-S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Rectangle 28">
              <a:extLst>
                <a:ext uri="{FF2B5EF4-FFF2-40B4-BE49-F238E27FC236}">
                  <a16:creationId xmlns:a16="http://schemas.microsoft.com/office/drawing/2014/main" id="{F7506860-797B-48EA-87A1-D68943C843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0" y="2346"/>
              <a:ext cx="90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altLang="sv-SE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Geneva" pitchFamily="34" charset="0"/>
                  <a:cs typeface="Arial" pitchFamily="34" charset="0"/>
                </a:rPr>
                <a:t>0</a:t>
              </a:r>
              <a:endParaRPr kumimoji="0" lang="sv-SE" altLang="sv-S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3" name="Rectangle 5">
            <a:extLst>
              <a:ext uri="{FF2B5EF4-FFF2-40B4-BE49-F238E27FC236}">
                <a16:creationId xmlns:a16="http://schemas.microsoft.com/office/drawing/2014/main" id="{0263C034-1245-4DA2-9168-E736143F5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394" y="2637555"/>
            <a:ext cx="396875" cy="11668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DD80D857-79C3-4436-BC30-662ACC6939A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5053013"/>
            <a:ext cx="8229600" cy="10398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sv-SE" sz="1600" dirty="0"/>
              <a:t>A </a:t>
            </a:r>
            <a:r>
              <a:rPr lang="sv-SE" sz="1600" dirty="0" err="1"/>
              <a:t>buffer</a:t>
            </a:r>
            <a:r>
              <a:rPr lang="sv-SE" sz="1600" dirty="0"/>
              <a:t> </a:t>
            </a:r>
            <a:r>
              <a:rPr lang="sv-SE" sz="1600" dirty="0" err="1"/>
              <a:t>with</a:t>
            </a:r>
            <a:r>
              <a:rPr lang="sv-SE" sz="1600" dirty="0"/>
              <a:t> N-1 extra </a:t>
            </a:r>
            <a:r>
              <a:rPr lang="sv-SE" sz="1600" dirty="0" err="1"/>
              <a:t>inverters</a:t>
            </a:r>
            <a:r>
              <a:rPr lang="sv-SE" sz="1600" dirty="0"/>
              <a:t> </a:t>
            </a:r>
            <a:r>
              <a:rPr lang="sv-SE" sz="1600" dirty="0" err="1"/>
              <a:t>consume</a:t>
            </a:r>
            <a:r>
              <a:rPr lang="sv-SE" sz="1600" dirty="0"/>
              <a:t> an area </a:t>
            </a:r>
            <a:r>
              <a:rPr lang="en-US" sz="1600" dirty="0"/>
              <a:t>A</a:t>
            </a:r>
            <a:r>
              <a:rPr lang="en-US" sz="1600" baseline="-25000" dirty="0"/>
              <a:t>0</a:t>
            </a:r>
            <a:r>
              <a:rPr lang="sv-SE" sz="1600" dirty="0"/>
              <a:t> </a:t>
            </a:r>
            <a:r>
              <a:rPr lang="en-US" sz="1600" dirty="0"/>
              <a:t>≈ f + f</a:t>
            </a:r>
            <a:r>
              <a:rPr lang="en-US" sz="1600" baseline="30000" dirty="0"/>
              <a:t>2</a:t>
            </a:r>
            <a:r>
              <a:rPr lang="en-US" sz="1600" dirty="0"/>
              <a:t> + ... + f</a:t>
            </a:r>
            <a:r>
              <a:rPr lang="en-US" sz="1600" baseline="30000" dirty="0"/>
              <a:t>N-1</a:t>
            </a:r>
            <a:r>
              <a:rPr lang="en-US" sz="1600" dirty="0"/>
              <a:t> </a:t>
            </a:r>
          </a:p>
          <a:p>
            <a:pPr>
              <a:lnSpc>
                <a:spcPct val="80000"/>
              </a:lnSpc>
            </a:pPr>
            <a:r>
              <a:rPr lang="sv-SE" sz="1600" b="1" dirty="0"/>
              <a:t>By </a:t>
            </a:r>
            <a:r>
              <a:rPr lang="sv-SE" sz="1600" b="1" dirty="0" err="1"/>
              <a:t>choosing</a:t>
            </a:r>
            <a:r>
              <a:rPr lang="sv-SE" sz="1600" b="1" dirty="0"/>
              <a:t> a </a:t>
            </a:r>
            <a:r>
              <a:rPr lang="sv-SE" sz="1600" b="1" dirty="0" err="1"/>
              <a:t>somewhat</a:t>
            </a:r>
            <a:r>
              <a:rPr lang="sv-SE" sz="1600" b="1" dirty="0"/>
              <a:t> </a:t>
            </a:r>
            <a:r>
              <a:rPr lang="sv-SE" sz="1600" b="1" dirty="0" err="1"/>
              <a:t>larger</a:t>
            </a:r>
            <a:r>
              <a:rPr lang="sv-SE" sz="1600" b="1" dirty="0"/>
              <a:t> </a:t>
            </a:r>
            <a:r>
              <a:rPr lang="sv-SE" sz="1600" b="1" dirty="0" err="1"/>
              <a:t>tapering</a:t>
            </a:r>
            <a:r>
              <a:rPr lang="sv-SE" sz="1600" b="1" dirty="0"/>
              <a:t> </a:t>
            </a:r>
            <a:r>
              <a:rPr lang="sv-SE" sz="1600" b="1" dirty="0" err="1"/>
              <a:t>factor</a:t>
            </a:r>
            <a:r>
              <a:rPr lang="sv-SE" sz="1600" b="1" dirty="0"/>
              <a:t> </a:t>
            </a:r>
            <a:r>
              <a:rPr lang="sv-SE" sz="1600" b="1" dirty="0" err="1"/>
              <a:t>we</a:t>
            </a:r>
            <a:r>
              <a:rPr lang="sv-SE" sz="1600" b="1" dirty="0"/>
              <a:t> </a:t>
            </a:r>
            <a:r>
              <a:rPr lang="sv-SE" sz="1600" b="1" dirty="0" err="1"/>
              <a:t>can</a:t>
            </a:r>
            <a:r>
              <a:rPr lang="sv-SE" sz="1600" b="1" dirty="0"/>
              <a:t> </a:t>
            </a:r>
            <a:r>
              <a:rPr lang="sv-SE" sz="1600" b="1" dirty="0" err="1"/>
              <a:t>easily</a:t>
            </a:r>
            <a:r>
              <a:rPr lang="sv-SE" sz="1600" b="1" dirty="0"/>
              <a:t> save </a:t>
            </a:r>
            <a:r>
              <a:rPr lang="sv-SE" sz="1600" b="1" dirty="0" err="1"/>
              <a:t>more</a:t>
            </a:r>
            <a:r>
              <a:rPr lang="sv-SE" sz="1600" b="1" dirty="0"/>
              <a:t> </a:t>
            </a:r>
            <a:r>
              <a:rPr lang="sv-SE" sz="1600" b="1" dirty="0" err="1"/>
              <a:t>than</a:t>
            </a:r>
            <a:r>
              <a:rPr lang="sv-SE" sz="1600" b="1" dirty="0"/>
              <a:t> 50% in area </a:t>
            </a:r>
            <a:r>
              <a:rPr lang="sv-SE" sz="1600" b="1" dirty="0" err="1"/>
              <a:t>while</a:t>
            </a:r>
            <a:r>
              <a:rPr lang="sv-SE" sz="1600" b="1" dirty="0"/>
              <a:t> </a:t>
            </a:r>
            <a:r>
              <a:rPr lang="sv-SE" sz="1600" b="1" dirty="0" err="1"/>
              <a:t>only</a:t>
            </a:r>
            <a:r>
              <a:rPr lang="sv-SE" sz="1600" b="1" dirty="0"/>
              <a:t> </a:t>
            </a:r>
            <a:r>
              <a:rPr lang="sv-SE" sz="1600" b="1" dirty="0" err="1"/>
              <a:t>losing</a:t>
            </a:r>
            <a:r>
              <a:rPr lang="sv-SE" sz="1600" b="1" dirty="0"/>
              <a:t> 10% in speed!</a:t>
            </a:r>
            <a:endParaRPr lang="en-US" sz="1600" b="1" dirty="0"/>
          </a:p>
        </p:txBody>
      </p:sp>
      <p:sp>
        <p:nvSpPr>
          <p:cNvPr id="35" name="Text Box 7">
            <a:extLst>
              <a:ext uri="{FF2B5EF4-FFF2-40B4-BE49-F238E27FC236}">
                <a16:creationId xmlns:a16="http://schemas.microsoft.com/office/drawing/2014/main" id="{5DDF9FE9-4A52-4613-94B7-BE4B22406F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138" y="4478913"/>
            <a:ext cx="855186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v-SE" sz="1600" dirty="0"/>
              <a:t>For </a:t>
            </a:r>
            <a:r>
              <a:rPr lang="sv-SE" sz="1600" dirty="0" err="1"/>
              <a:t>typical</a:t>
            </a:r>
            <a:r>
              <a:rPr lang="sv-SE" sz="1600" dirty="0"/>
              <a:t> </a:t>
            </a:r>
            <a:r>
              <a:rPr lang="sv-SE" sz="1600" dirty="0" err="1"/>
              <a:t>values</a:t>
            </a:r>
            <a:r>
              <a:rPr lang="sv-SE" sz="1600" dirty="0"/>
              <a:t> </a:t>
            </a:r>
            <a:r>
              <a:rPr lang="sv-SE" sz="1600" dirty="0" err="1"/>
              <a:t>of</a:t>
            </a:r>
            <a:r>
              <a:rPr lang="sv-SE" sz="1600" dirty="0"/>
              <a:t> p, the optimum tapering </a:t>
            </a:r>
            <a:r>
              <a:rPr lang="sv-SE" sz="1600" dirty="0" err="1"/>
              <a:t>factor</a:t>
            </a:r>
            <a:r>
              <a:rPr lang="sv-SE" sz="1600" dirty="0"/>
              <a:t> is </a:t>
            </a:r>
            <a:r>
              <a:rPr lang="sv-SE" sz="1600" dirty="0" err="1"/>
              <a:t>between</a:t>
            </a:r>
            <a:r>
              <a:rPr lang="sv-SE" sz="1600" dirty="0"/>
              <a:t> 3.6 and 5. </a:t>
            </a:r>
            <a:r>
              <a:rPr lang="sv-SE" sz="1600" dirty="0" err="1"/>
              <a:t>Typically</a:t>
            </a:r>
            <a:r>
              <a:rPr lang="sv-SE" sz="1600" dirty="0"/>
              <a:t> a FO4! </a:t>
            </a:r>
            <a:endParaRPr lang="en-US" sz="1600" dirty="0"/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00EBC70E-E561-4DCD-8926-2C1428B1CFDB}"/>
              </a:ext>
            </a:extLst>
          </p:cNvPr>
          <p:cNvSpPr/>
          <p:nvPr/>
        </p:nvSpPr>
        <p:spPr>
          <a:xfrm>
            <a:off x="6500469" y="6500901"/>
            <a:ext cx="25120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/>
              <a:t>[From </a:t>
            </a:r>
            <a:r>
              <a:rPr lang="sv-SE" sz="1200" dirty="0" err="1"/>
              <a:t>Hedenstierna</a:t>
            </a:r>
            <a:r>
              <a:rPr lang="sv-SE" sz="1200" dirty="0"/>
              <a:t> &amp; Jeppson 1987]</a:t>
            </a:r>
          </a:p>
        </p:txBody>
      </p:sp>
      <p:sp>
        <p:nvSpPr>
          <p:cNvPr id="37" name="Arc 8">
            <a:extLst>
              <a:ext uri="{FF2B5EF4-FFF2-40B4-BE49-F238E27FC236}">
                <a16:creationId xmlns:a16="http://schemas.microsoft.com/office/drawing/2014/main" id="{D588368F-76B1-4361-A105-28623D55629E}"/>
              </a:ext>
            </a:extLst>
          </p:cNvPr>
          <p:cNvSpPr>
            <a:spLocks/>
          </p:cNvSpPr>
          <p:nvPr/>
        </p:nvSpPr>
        <p:spPr bwMode="auto">
          <a:xfrm>
            <a:off x="5852057" y="1558055"/>
            <a:ext cx="2201863" cy="2246313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28575">
            <a:solidFill>
              <a:srgbClr val="0070C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41" name="Rectangle 9">
            <a:extLst>
              <a:ext uri="{FF2B5EF4-FFF2-40B4-BE49-F238E27FC236}">
                <a16:creationId xmlns:a16="http://schemas.microsoft.com/office/drawing/2014/main" id="{071C482F-CE20-4F13-BBDF-9C77E3F808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9382" y="1548819"/>
            <a:ext cx="2587625" cy="2381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42" name="Rectangle 12">
            <a:extLst>
              <a:ext uri="{FF2B5EF4-FFF2-40B4-BE49-F238E27FC236}">
                <a16:creationId xmlns:a16="http://schemas.microsoft.com/office/drawing/2014/main" id="{8FC2229B-B9E2-4952-9224-654EBA935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3104" y="1710455"/>
            <a:ext cx="1660525" cy="21748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43" name="Rectangle 21">
            <a:extLst>
              <a:ext uri="{FF2B5EF4-FFF2-40B4-BE49-F238E27FC236}">
                <a16:creationId xmlns:a16="http://schemas.microsoft.com/office/drawing/2014/main" id="{01E9CC82-3C9D-49C1-8D60-8618FB08CD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5632" y="3437655"/>
            <a:ext cx="285750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eneva" pitchFamily="34" charset="0"/>
                <a:cs typeface="Arial" pitchFamily="34" charset="0"/>
              </a:rPr>
              <a:t>Area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515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7" grpId="0" animBg="1"/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852" y="365126"/>
            <a:ext cx="8632296" cy="1325563"/>
          </a:xfrm>
        </p:spPr>
        <p:txBody>
          <a:bodyPr/>
          <a:lstStyle/>
          <a:p>
            <a:r>
              <a:rPr lang="sv-SE" dirty="0"/>
              <a:t>Optimization – </a:t>
            </a:r>
            <a:r>
              <a:rPr lang="sv-SE" dirty="0" err="1"/>
              <a:t>Number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inputs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1800224"/>
            <a:ext cx="8708495" cy="124096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sv-SE" sz="2400" dirty="0" err="1"/>
              <a:t>Question</a:t>
            </a:r>
            <a:r>
              <a:rPr lang="sv-SE" sz="2400" dirty="0"/>
              <a:t>: </a:t>
            </a:r>
            <a:r>
              <a:rPr lang="sv-SE" sz="2400" dirty="0" err="1"/>
              <a:t>What</a:t>
            </a:r>
            <a:r>
              <a:rPr lang="sv-SE" sz="2400" dirty="0"/>
              <a:t> </a:t>
            </a:r>
            <a:r>
              <a:rPr lang="sv-SE" sz="2400" dirty="0" err="1"/>
              <a:t>if</a:t>
            </a:r>
            <a:r>
              <a:rPr lang="sv-SE" sz="2400" dirty="0"/>
              <a:t> </a:t>
            </a:r>
            <a:r>
              <a:rPr lang="sv-SE" sz="2400" dirty="0" err="1"/>
              <a:t>we</a:t>
            </a:r>
            <a:r>
              <a:rPr lang="sv-SE" sz="2400" dirty="0"/>
              <a:t> </a:t>
            </a:r>
            <a:r>
              <a:rPr lang="sv-SE" sz="2400" dirty="0" err="1"/>
              <a:t>were</a:t>
            </a:r>
            <a:r>
              <a:rPr lang="sv-SE" sz="2400" dirty="0"/>
              <a:t> to </a:t>
            </a:r>
            <a:r>
              <a:rPr lang="sv-SE" sz="2400" dirty="0" err="1"/>
              <a:t>build</a:t>
            </a:r>
            <a:r>
              <a:rPr lang="sv-SE" sz="2400" dirty="0"/>
              <a:t> a 16-bit AND gate </a:t>
            </a:r>
            <a:r>
              <a:rPr lang="sv-SE" sz="2400" dirty="0" err="1"/>
              <a:t>using</a:t>
            </a:r>
            <a:r>
              <a:rPr lang="sv-SE" sz="2400" dirty="0"/>
              <a:t> </a:t>
            </a:r>
            <a:r>
              <a:rPr lang="sv-SE" sz="2400" i="1" dirty="0"/>
              <a:t>n</a:t>
            </a:r>
            <a:r>
              <a:rPr lang="sv-SE" sz="2400" dirty="0"/>
              <a:t>-input NAND/ NOR-gate combinations, </a:t>
            </a:r>
            <a:r>
              <a:rPr lang="sv-SE" sz="2400" dirty="0" err="1"/>
              <a:t>what</a:t>
            </a:r>
            <a:r>
              <a:rPr lang="sv-SE" sz="2400" dirty="0"/>
              <a:t> </a:t>
            </a:r>
            <a:r>
              <a:rPr lang="sv-SE" sz="2400" dirty="0" err="1"/>
              <a:t>would</a:t>
            </a:r>
            <a:r>
              <a:rPr lang="sv-SE" sz="2400" dirty="0"/>
              <a:t> be the </a:t>
            </a:r>
            <a:r>
              <a:rPr lang="sv-SE" sz="2400" dirty="0" err="1"/>
              <a:t>most</a:t>
            </a:r>
            <a:r>
              <a:rPr lang="sv-SE" sz="2400" dirty="0"/>
              <a:t> </a:t>
            </a:r>
            <a:r>
              <a:rPr lang="sv-SE" sz="2400" dirty="0" err="1"/>
              <a:t>efficient</a:t>
            </a:r>
            <a:r>
              <a:rPr lang="sv-SE" sz="2400" dirty="0"/>
              <a:t> </a:t>
            </a:r>
            <a:r>
              <a:rPr lang="sv-SE" sz="2400" dirty="0" err="1"/>
              <a:t>number</a:t>
            </a:r>
            <a:r>
              <a:rPr lang="sv-SE" sz="2400" dirty="0"/>
              <a:t> </a:t>
            </a:r>
            <a:r>
              <a:rPr lang="sv-SE" sz="2400" dirty="0" err="1"/>
              <a:t>of</a:t>
            </a:r>
            <a:r>
              <a:rPr lang="sv-SE" sz="2400" dirty="0"/>
              <a:t> gate inputs to </a:t>
            </a:r>
            <a:r>
              <a:rPr lang="sv-SE" sz="2400" dirty="0" err="1"/>
              <a:t>minimize</a:t>
            </a:r>
            <a:r>
              <a:rPr lang="sv-SE" sz="2400" dirty="0"/>
              <a:t> the </a:t>
            </a:r>
            <a:r>
              <a:rPr lang="sv-SE" sz="2400" dirty="0" err="1"/>
              <a:t>delay</a:t>
            </a:r>
            <a:r>
              <a:rPr lang="sv-SE" sz="2400" dirty="0"/>
              <a:t>? (</a:t>
            </a:r>
            <a:r>
              <a:rPr lang="sv-SE" sz="2400" dirty="0" err="1"/>
              <a:t>Reminder</a:t>
            </a:r>
            <a:r>
              <a:rPr lang="sv-SE" sz="2400" dirty="0"/>
              <a:t>:                   )</a:t>
            </a:r>
            <a:br>
              <a:rPr lang="sv-SE" sz="2400" dirty="0"/>
            </a:br>
            <a:endParaRPr lang="sv-SE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8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457200" y="962025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457200" y="99060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0081790"/>
              </p:ext>
            </p:extLst>
          </p:nvPr>
        </p:nvGraphicFramePr>
        <p:xfrm>
          <a:off x="7882469" y="2633131"/>
          <a:ext cx="1219198" cy="287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04" name="Equation" r:id="rId3" imgW="977900" imgH="241300" progId="Equation.DSMT4">
                  <p:embed/>
                </p:oleObj>
              </mc:Choice>
              <mc:Fallback>
                <p:oleObj name="Equation" r:id="rId3" imgW="977900" imgH="2413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2469" y="2633131"/>
                        <a:ext cx="1219198" cy="2876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53" name="Rectangle 131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54" name="Rectangle 136"/>
          <p:cNvSpPr>
            <a:spLocks noChangeArrowheads="1"/>
          </p:cNvSpPr>
          <p:nvPr/>
        </p:nvSpPr>
        <p:spPr bwMode="auto">
          <a:xfrm>
            <a:off x="0" y="1744663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Grupp 19">
            <a:extLst>
              <a:ext uri="{FF2B5EF4-FFF2-40B4-BE49-F238E27FC236}">
                <a16:creationId xmlns:a16="http://schemas.microsoft.com/office/drawing/2014/main" id="{C9C609C7-FA7E-4D51-A08F-BB64B0DDE824}"/>
              </a:ext>
            </a:extLst>
          </p:cNvPr>
          <p:cNvGrpSpPr/>
          <p:nvPr/>
        </p:nvGrpSpPr>
        <p:grpSpPr>
          <a:xfrm>
            <a:off x="711236" y="3107010"/>
            <a:ext cx="8576051" cy="2548744"/>
            <a:chOff x="711236" y="3107010"/>
            <a:chExt cx="8576051" cy="2548744"/>
          </a:xfrm>
        </p:grpSpPr>
        <p:sp>
          <p:nvSpPr>
            <p:cNvPr id="25" name="Rectangle 24"/>
            <p:cNvSpPr/>
            <p:nvPr/>
          </p:nvSpPr>
          <p:spPr>
            <a:xfrm>
              <a:off x="886110" y="3776153"/>
              <a:ext cx="8401177" cy="1879601"/>
            </a:xfrm>
            <a:prstGeom prst="rect">
              <a:avLst/>
            </a:prstGeom>
            <a:noFill/>
          </p:spPr>
        </p:sp>
        <p:grpSp>
          <p:nvGrpSpPr>
            <p:cNvPr id="156" name="Group 155"/>
            <p:cNvGrpSpPr/>
            <p:nvPr/>
          </p:nvGrpSpPr>
          <p:grpSpPr>
            <a:xfrm>
              <a:off x="2286072" y="3622599"/>
              <a:ext cx="5333857" cy="1974960"/>
              <a:chOff x="2352917" y="3622599"/>
              <a:chExt cx="5333857" cy="1974960"/>
            </a:xfrm>
          </p:grpSpPr>
          <p:grpSp>
            <p:nvGrpSpPr>
              <p:cNvPr id="23" name="Group 22"/>
              <p:cNvGrpSpPr/>
              <p:nvPr/>
            </p:nvGrpSpPr>
            <p:grpSpPr>
              <a:xfrm>
                <a:off x="2352917" y="3627259"/>
                <a:ext cx="2208093" cy="1970300"/>
                <a:chOff x="2844003" y="3627259"/>
                <a:chExt cx="2208093" cy="1970300"/>
              </a:xfrm>
            </p:grpSpPr>
            <p:grpSp>
              <p:nvGrpSpPr>
                <p:cNvPr id="27" name="Group 26"/>
                <p:cNvGrpSpPr/>
                <p:nvPr/>
              </p:nvGrpSpPr>
              <p:grpSpPr>
                <a:xfrm>
                  <a:off x="3142943" y="3878449"/>
                  <a:ext cx="897538" cy="1719110"/>
                  <a:chOff x="1545562" y="120046"/>
                  <a:chExt cx="614631" cy="1105589"/>
                </a:xfrm>
              </p:grpSpPr>
              <p:cxnSp>
                <p:nvCxnSpPr>
                  <p:cNvPr id="148" name="Straight Connector 147"/>
                  <p:cNvCxnSpPr/>
                  <p:nvPr/>
                </p:nvCxnSpPr>
                <p:spPr>
                  <a:xfrm>
                    <a:off x="1545562" y="120046"/>
                    <a:ext cx="0" cy="1105589"/>
                  </a:xfrm>
                  <a:prstGeom prst="line">
                    <a:avLst/>
                  </a:prstGeom>
                  <a:ln w="63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" name="Straight Connector 148"/>
                  <p:cNvCxnSpPr/>
                  <p:nvPr/>
                </p:nvCxnSpPr>
                <p:spPr>
                  <a:xfrm>
                    <a:off x="2160193" y="120046"/>
                    <a:ext cx="0" cy="896403"/>
                  </a:xfrm>
                  <a:prstGeom prst="line">
                    <a:avLst/>
                  </a:prstGeom>
                  <a:ln w="63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8" name="Straight Connector 27"/>
                <p:cNvCxnSpPr/>
                <p:nvPr/>
              </p:nvCxnSpPr>
              <p:spPr>
                <a:xfrm>
                  <a:off x="3603618" y="3878449"/>
                  <a:ext cx="0" cy="1017359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>
                  <a:off x="4503112" y="3878449"/>
                  <a:ext cx="0" cy="1017359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>
                  <a:off x="3365346" y="3878458"/>
                  <a:ext cx="0" cy="645866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3826293" y="3878458"/>
                  <a:ext cx="0" cy="645866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>
                  <a:off x="4725787" y="3878458"/>
                  <a:ext cx="0" cy="645866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>
                  <a:off x="4271931" y="3878458"/>
                  <a:ext cx="0" cy="645866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3256340" y="3878462"/>
                  <a:ext cx="0" cy="251902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>
                  <a:off x="3717287" y="3878462"/>
                  <a:ext cx="0" cy="251902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>
                <a:xfrm>
                  <a:off x="4616781" y="3878462"/>
                  <a:ext cx="0" cy="251902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>
                <a:xfrm>
                  <a:off x="4162925" y="3878462"/>
                  <a:ext cx="0" cy="251902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>
                  <a:off x="3478836" y="3878462"/>
                  <a:ext cx="0" cy="251902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>
                  <a:off x="3931057" y="3878462"/>
                  <a:ext cx="0" cy="251902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>
                  <a:off x="4839278" y="3878462"/>
                  <a:ext cx="0" cy="251902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>
                  <a:off x="4376695" y="3878462"/>
                  <a:ext cx="0" cy="251902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>
                  <a:cxnSpLocks noChangeAspect="1"/>
                </p:cNvCxnSpPr>
                <p:nvPr/>
              </p:nvCxnSpPr>
              <p:spPr>
                <a:xfrm flipH="1">
                  <a:off x="3141501" y="4130625"/>
                  <a:ext cx="63717" cy="63084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>
                  <a:cxnSpLocks/>
                </p:cNvCxnSpPr>
                <p:nvPr/>
              </p:nvCxnSpPr>
              <p:spPr>
                <a:xfrm flipH="1">
                  <a:off x="3196491" y="4139271"/>
                  <a:ext cx="50974" cy="0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>
                  <a:cxnSpLocks noChangeAspect="1"/>
                </p:cNvCxnSpPr>
                <p:nvPr/>
              </p:nvCxnSpPr>
              <p:spPr>
                <a:xfrm flipH="1">
                  <a:off x="3373236" y="4130625"/>
                  <a:ext cx="63718" cy="63084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>
                  <a:cxnSpLocks/>
                </p:cNvCxnSpPr>
                <p:nvPr/>
              </p:nvCxnSpPr>
              <p:spPr>
                <a:xfrm flipH="1">
                  <a:off x="3428227" y="4130625"/>
                  <a:ext cx="50973" cy="0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>
                  <a:cxnSpLocks noChangeAspect="1"/>
                </p:cNvCxnSpPr>
                <p:nvPr/>
              </p:nvCxnSpPr>
              <p:spPr>
                <a:xfrm flipH="1">
                  <a:off x="3611353" y="4130625"/>
                  <a:ext cx="63718" cy="63084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>
                  <a:cxnSpLocks/>
                </p:cNvCxnSpPr>
                <p:nvPr/>
              </p:nvCxnSpPr>
              <p:spPr>
                <a:xfrm flipH="1">
                  <a:off x="3666345" y="4130625"/>
                  <a:ext cx="50974" cy="0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>
                  <a:cxnSpLocks noChangeAspect="1"/>
                </p:cNvCxnSpPr>
                <p:nvPr/>
              </p:nvCxnSpPr>
              <p:spPr>
                <a:xfrm flipH="1">
                  <a:off x="3819794" y="4130625"/>
                  <a:ext cx="63717" cy="63084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>
                  <a:cxnSpLocks/>
                </p:cNvCxnSpPr>
                <p:nvPr/>
              </p:nvCxnSpPr>
              <p:spPr>
                <a:xfrm flipH="1">
                  <a:off x="3883511" y="4130625"/>
                  <a:ext cx="50974" cy="0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>
                  <a:cxnSpLocks noChangeAspect="1"/>
                </p:cNvCxnSpPr>
                <p:nvPr/>
              </p:nvCxnSpPr>
              <p:spPr>
                <a:xfrm flipH="1">
                  <a:off x="4042677" y="4130625"/>
                  <a:ext cx="63717" cy="63084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>
                  <a:cxnSpLocks/>
                </p:cNvCxnSpPr>
                <p:nvPr/>
              </p:nvCxnSpPr>
              <p:spPr>
                <a:xfrm flipH="1">
                  <a:off x="4103833" y="4139271"/>
                  <a:ext cx="50973" cy="0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>
                  <a:cxnSpLocks noChangeAspect="1"/>
                </p:cNvCxnSpPr>
                <p:nvPr/>
              </p:nvCxnSpPr>
              <p:spPr>
                <a:xfrm flipH="1">
                  <a:off x="4262739" y="4130625"/>
                  <a:ext cx="63717" cy="63084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>
                  <a:cxnSpLocks/>
                </p:cNvCxnSpPr>
                <p:nvPr/>
              </p:nvCxnSpPr>
              <p:spPr>
                <a:xfrm flipH="1">
                  <a:off x="4326456" y="4139271"/>
                  <a:ext cx="50974" cy="0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>
                  <a:cxnSpLocks noChangeAspect="1"/>
                </p:cNvCxnSpPr>
                <p:nvPr/>
              </p:nvCxnSpPr>
              <p:spPr>
                <a:xfrm flipH="1">
                  <a:off x="4512476" y="4130625"/>
                  <a:ext cx="63718" cy="63084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>
                  <a:cxnSpLocks/>
                </p:cNvCxnSpPr>
                <p:nvPr/>
              </p:nvCxnSpPr>
              <p:spPr>
                <a:xfrm flipH="1">
                  <a:off x="4567467" y="4139271"/>
                  <a:ext cx="50974" cy="0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>
                  <a:cxnSpLocks noChangeAspect="1"/>
                </p:cNvCxnSpPr>
                <p:nvPr/>
              </p:nvCxnSpPr>
              <p:spPr>
                <a:xfrm flipH="1">
                  <a:off x="4718131" y="4130625"/>
                  <a:ext cx="63717" cy="63084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>
                  <a:cxnSpLocks/>
                </p:cNvCxnSpPr>
                <p:nvPr/>
              </p:nvCxnSpPr>
              <p:spPr>
                <a:xfrm flipH="1">
                  <a:off x="4781848" y="4130625"/>
                  <a:ext cx="50974" cy="0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>
                  <a:cxnSpLocks noChangeAspect="1"/>
                </p:cNvCxnSpPr>
                <p:nvPr/>
              </p:nvCxnSpPr>
              <p:spPr>
                <a:xfrm flipH="1">
                  <a:off x="3151625" y="4525419"/>
                  <a:ext cx="63320" cy="63084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>
                  <a:cxnSpLocks/>
                </p:cNvCxnSpPr>
                <p:nvPr/>
              </p:nvCxnSpPr>
              <p:spPr>
                <a:xfrm flipH="1">
                  <a:off x="3206585" y="4524408"/>
                  <a:ext cx="157711" cy="0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>
                  <a:cxnSpLocks noChangeAspect="1"/>
                </p:cNvCxnSpPr>
                <p:nvPr/>
              </p:nvCxnSpPr>
              <p:spPr>
                <a:xfrm flipH="1">
                  <a:off x="3612673" y="4525419"/>
                  <a:ext cx="63320" cy="63084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>
                  <a:cxnSpLocks/>
                </p:cNvCxnSpPr>
                <p:nvPr/>
              </p:nvCxnSpPr>
              <p:spPr>
                <a:xfrm flipH="1">
                  <a:off x="3667605" y="4524408"/>
                  <a:ext cx="157711" cy="0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>
                  <a:cxnSpLocks noChangeAspect="1"/>
                </p:cNvCxnSpPr>
                <p:nvPr/>
              </p:nvCxnSpPr>
              <p:spPr>
                <a:xfrm flipH="1">
                  <a:off x="4043918" y="4525419"/>
                  <a:ext cx="63320" cy="63084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>
                  <a:cxnSpLocks/>
                </p:cNvCxnSpPr>
                <p:nvPr/>
              </p:nvCxnSpPr>
              <p:spPr>
                <a:xfrm>
                  <a:off x="4120977" y="4524368"/>
                  <a:ext cx="157711" cy="0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>
                  <a:cxnSpLocks noChangeAspect="1"/>
                </p:cNvCxnSpPr>
                <p:nvPr/>
              </p:nvCxnSpPr>
              <p:spPr>
                <a:xfrm flipH="1">
                  <a:off x="4504901" y="4525419"/>
                  <a:ext cx="63321" cy="63084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>
                  <a:cxnSpLocks/>
                </p:cNvCxnSpPr>
                <p:nvPr/>
              </p:nvCxnSpPr>
              <p:spPr>
                <a:xfrm flipH="1">
                  <a:off x="4568314" y="4525419"/>
                  <a:ext cx="157711" cy="0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/>
                <p:cNvCxnSpPr>
                  <a:cxnSpLocks noChangeAspect="1"/>
                </p:cNvCxnSpPr>
                <p:nvPr/>
              </p:nvCxnSpPr>
              <p:spPr>
                <a:xfrm flipH="1">
                  <a:off x="3151595" y="4895872"/>
                  <a:ext cx="63626" cy="63298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/>
                <p:cNvCxnSpPr>
                  <a:cxnSpLocks/>
                </p:cNvCxnSpPr>
                <p:nvPr/>
              </p:nvCxnSpPr>
              <p:spPr>
                <a:xfrm flipH="1">
                  <a:off x="3215183" y="4895872"/>
                  <a:ext cx="378506" cy="0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8" name="Rectangle 67"/>
                <p:cNvSpPr/>
                <p:nvPr/>
              </p:nvSpPr>
              <p:spPr>
                <a:xfrm>
                  <a:off x="3116963" y="4955968"/>
                  <a:ext cx="54862" cy="5257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sv-SE"/>
                </a:p>
              </p:txBody>
            </p:sp>
            <p:sp>
              <p:nvSpPr>
                <p:cNvPr id="69" name="Rectangle 68"/>
                <p:cNvSpPr/>
                <p:nvPr/>
              </p:nvSpPr>
              <p:spPr>
                <a:xfrm>
                  <a:off x="4013721" y="4956128"/>
                  <a:ext cx="54765" cy="5241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sv-SE"/>
                </a:p>
              </p:txBody>
            </p:sp>
            <p:cxnSp>
              <p:nvCxnSpPr>
                <p:cNvPr id="70" name="Straight Connector 69"/>
                <p:cNvCxnSpPr>
                  <a:cxnSpLocks noChangeAspect="1"/>
                </p:cNvCxnSpPr>
                <p:nvPr/>
              </p:nvCxnSpPr>
              <p:spPr>
                <a:xfrm flipH="1">
                  <a:off x="4043672" y="4895872"/>
                  <a:ext cx="63515" cy="63103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/>
                <p:cNvCxnSpPr>
                  <a:cxnSpLocks/>
                </p:cNvCxnSpPr>
                <p:nvPr/>
              </p:nvCxnSpPr>
              <p:spPr>
                <a:xfrm>
                  <a:off x="4111755" y="4895872"/>
                  <a:ext cx="378506" cy="0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72" name="Group 71"/>
                <p:cNvGrpSpPr/>
                <p:nvPr/>
              </p:nvGrpSpPr>
              <p:grpSpPr>
                <a:xfrm>
                  <a:off x="3143746" y="5271244"/>
                  <a:ext cx="904210" cy="63084"/>
                  <a:chOff x="73286" y="5543"/>
                  <a:chExt cx="2567976" cy="180288"/>
                </a:xfrm>
              </p:grpSpPr>
              <p:cxnSp>
                <p:nvCxnSpPr>
                  <p:cNvPr id="146" name="Straight Connector 145"/>
                  <p:cNvCxnSpPr>
                    <a:cxnSpLocks noChangeAspect="1"/>
                  </p:cNvCxnSpPr>
                  <p:nvPr/>
                </p:nvCxnSpPr>
                <p:spPr>
                  <a:xfrm flipH="1">
                    <a:off x="73286" y="5833"/>
                    <a:ext cx="179997" cy="179998"/>
                  </a:xfrm>
                  <a:prstGeom prst="line">
                    <a:avLst/>
                  </a:prstGeom>
                  <a:ln w="63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7" name="Straight Connector 146"/>
                  <p:cNvCxnSpPr>
                    <a:cxnSpLocks/>
                  </p:cNvCxnSpPr>
                  <p:nvPr/>
                </p:nvCxnSpPr>
                <p:spPr>
                  <a:xfrm flipH="1">
                    <a:off x="253180" y="5543"/>
                    <a:ext cx="2388082" cy="0"/>
                  </a:xfrm>
                  <a:prstGeom prst="line">
                    <a:avLst/>
                  </a:prstGeom>
                  <a:ln w="63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73" name="Rectangle 72"/>
                <p:cNvSpPr/>
                <p:nvPr/>
              </p:nvSpPr>
              <p:spPr>
                <a:xfrm>
                  <a:off x="3117934" y="5332226"/>
                  <a:ext cx="54637" cy="53961"/>
                </a:xfrm>
                <a:prstGeom prst="rect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sv-SE"/>
                </a:p>
              </p:txBody>
            </p:sp>
            <p:sp>
              <p:nvSpPr>
                <p:cNvPr id="74" name="Rectangle 73"/>
                <p:cNvSpPr/>
                <p:nvPr/>
              </p:nvSpPr>
              <p:spPr>
                <a:xfrm>
                  <a:off x="3116922" y="4582363"/>
                  <a:ext cx="66763" cy="66763"/>
                </a:xfrm>
                <a:prstGeom prst="rect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sv-SE"/>
                </a:p>
              </p:txBody>
            </p:sp>
            <p:sp>
              <p:nvSpPr>
                <p:cNvPr id="75" name="Rectangle 74"/>
                <p:cNvSpPr/>
                <p:nvPr/>
              </p:nvSpPr>
              <p:spPr>
                <a:xfrm>
                  <a:off x="3582761" y="4582364"/>
                  <a:ext cx="54902" cy="54697"/>
                </a:xfrm>
                <a:prstGeom prst="rect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sv-SE"/>
                </a:p>
              </p:txBody>
            </p:sp>
            <p:sp>
              <p:nvSpPr>
                <p:cNvPr id="76" name="Rectangle 75"/>
                <p:cNvSpPr/>
                <p:nvPr/>
              </p:nvSpPr>
              <p:spPr>
                <a:xfrm>
                  <a:off x="4013415" y="4582364"/>
                  <a:ext cx="54902" cy="54697"/>
                </a:xfrm>
                <a:prstGeom prst="rect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sv-SE"/>
                </a:p>
              </p:txBody>
            </p:sp>
            <p:sp>
              <p:nvSpPr>
                <p:cNvPr id="77" name="Rectangle 76"/>
                <p:cNvSpPr/>
                <p:nvPr/>
              </p:nvSpPr>
              <p:spPr>
                <a:xfrm>
                  <a:off x="4473623" y="4582364"/>
                  <a:ext cx="54902" cy="54697"/>
                </a:xfrm>
                <a:prstGeom prst="rect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sv-SE"/>
                </a:p>
              </p:txBody>
            </p:sp>
            <p:sp>
              <p:nvSpPr>
                <p:cNvPr id="78" name="Rectangle 77"/>
                <p:cNvSpPr/>
                <p:nvPr/>
              </p:nvSpPr>
              <p:spPr>
                <a:xfrm>
                  <a:off x="3338557" y="4215758"/>
                  <a:ext cx="54625" cy="55665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sv-SE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3577810" y="4215758"/>
                  <a:ext cx="54625" cy="55665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sv-SE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3803171" y="4215758"/>
                  <a:ext cx="54625" cy="55665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sv-SE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4007560" y="4215758"/>
                  <a:ext cx="54625" cy="55665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sv-SE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4242565" y="4215758"/>
                  <a:ext cx="54625" cy="55665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sv-SE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4467537" y="4215758"/>
                  <a:ext cx="54625" cy="55665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sv-SE"/>
                </a:p>
              </p:txBody>
            </p:sp>
            <p:sp>
              <p:nvSpPr>
                <p:cNvPr id="84" name="Rectangle 83"/>
                <p:cNvSpPr/>
                <p:nvPr/>
              </p:nvSpPr>
              <p:spPr>
                <a:xfrm>
                  <a:off x="4698840" y="4215758"/>
                  <a:ext cx="54625" cy="55665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sv-SE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3121998" y="4223177"/>
                  <a:ext cx="53699" cy="55665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sv-SE"/>
                </a:p>
              </p:txBody>
            </p:sp>
            <p:sp>
              <p:nvSpPr>
                <p:cNvPr id="16" name="Text Box 2"/>
                <p:cNvSpPr txBox="1">
                  <a:spLocks noChangeArrowheads="1"/>
                </p:cNvSpPr>
                <p:nvPr/>
              </p:nvSpPr>
              <p:spPr bwMode="auto">
                <a:xfrm>
                  <a:off x="3216897" y="5348711"/>
                  <a:ext cx="1535611" cy="2167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18000" tIns="10800" rIns="18000" bIns="1080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v-SE" altLang="sv-SE" sz="14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Calibri" pitchFamily="34" charset="0"/>
                      <a:cs typeface="Calibri" pitchFamily="34" charset="0"/>
                    </a:rPr>
                    <a:t>16-bit AND gate</a:t>
                  </a:r>
                  <a:endParaRPr kumimoji="0" lang="sv-SE" altLang="sv-SE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51" name="Text Box 127"/>
                <p:cNvSpPr txBox="1">
                  <a:spLocks noChangeArrowheads="1"/>
                </p:cNvSpPr>
                <p:nvPr/>
              </p:nvSpPr>
              <p:spPr bwMode="auto">
                <a:xfrm>
                  <a:off x="2844003" y="3627259"/>
                  <a:ext cx="2208093" cy="2167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18000" tIns="10800" rIns="18000" bIns="1080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v-SE" altLang="sv-SE" sz="14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Calibri" pitchFamily="34" charset="0"/>
                      <a:cs typeface="Calibri" pitchFamily="34" charset="0"/>
                    </a:rPr>
                    <a:t>2-input NAND-NOR gates</a:t>
                  </a:r>
                  <a:endParaRPr kumimoji="0" lang="sv-SE" altLang="sv-SE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21" name="Group 20"/>
              <p:cNvGrpSpPr/>
              <p:nvPr/>
            </p:nvGrpSpPr>
            <p:grpSpPr>
              <a:xfrm>
                <a:off x="5363353" y="3622599"/>
                <a:ext cx="2323421" cy="1949815"/>
                <a:chOff x="5363353" y="3622599"/>
                <a:chExt cx="2323421" cy="1949815"/>
              </a:xfrm>
            </p:grpSpPr>
            <p:cxnSp>
              <p:nvCxnSpPr>
                <p:cNvPr id="26" name="Straight Connector 25"/>
                <p:cNvCxnSpPr/>
                <p:nvPr/>
              </p:nvCxnSpPr>
              <p:spPr>
                <a:xfrm>
                  <a:off x="5708983" y="3878467"/>
                  <a:ext cx="0" cy="1613259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/>
                <p:cNvCxnSpPr/>
                <p:nvPr/>
              </p:nvCxnSpPr>
              <p:spPr>
                <a:xfrm>
                  <a:off x="6575315" y="3878467"/>
                  <a:ext cx="0" cy="599302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7" name="Group 86"/>
                <p:cNvGrpSpPr/>
                <p:nvPr/>
              </p:nvGrpSpPr>
              <p:grpSpPr>
                <a:xfrm>
                  <a:off x="6552338" y="3878467"/>
                  <a:ext cx="339466" cy="389136"/>
                  <a:chOff x="591820" y="-6140"/>
                  <a:chExt cx="232465" cy="267000"/>
                </a:xfrm>
              </p:grpSpPr>
              <p:cxnSp>
                <p:nvCxnSpPr>
                  <p:cNvPr id="135" name="Straight Connector 134"/>
                  <p:cNvCxnSpPr/>
                  <p:nvPr/>
                </p:nvCxnSpPr>
                <p:spPr>
                  <a:xfrm>
                    <a:off x="758494" y="-6140"/>
                    <a:ext cx="0" cy="141906"/>
                  </a:xfrm>
                  <a:prstGeom prst="line">
                    <a:avLst/>
                  </a:prstGeom>
                  <a:ln w="63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Straight Connector 135"/>
                  <p:cNvCxnSpPr/>
                  <p:nvPr/>
                </p:nvCxnSpPr>
                <p:spPr>
                  <a:xfrm>
                    <a:off x="683912" y="-6140"/>
                    <a:ext cx="0" cy="108000"/>
                  </a:xfrm>
                  <a:prstGeom prst="line">
                    <a:avLst/>
                  </a:prstGeom>
                  <a:ln w="63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Straight Connector 136"/>
                  <p:cNvCxnSpPr/>
                  <p:nvPr/>
                </p:nvCxnSpPr>
                <p:spPr>
                  <a:xfrm>
                    <a:off x="824285" y="-6140"/>
                    <a:ext cx="0" cy="180000"/>
                  </a:xfrm>
                  <a:prstGeom prst="line">
                    <a:avLst/>
                  </a:prstGeom>
                  <a:ln w="63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8" name="Rectangle 137"/>
                  <p:cNvSpPr/>
                  <p:nvPr/>
                </p:nvSpPr>
                <p:spPr>
                  <a:xfrm>
                    <a:off x="591820" y="224442"/>
                    <a:ext cx="36822" cy="36418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endParaRPr lang="sv-SE"/>
                  </a:p>
                </p:txBody>
              </p:sp>
              <p:grpSp>
                <p:nvGrpSpPr>
                  <p:cNvPr id="139" name="Group 138"/>
                  <p:cNvGrpSpPr/>
                  <p:nvPr/>
                </p:nvGrpSpPr>
                <p:grpSpPr>
                  <a:xfrm>
                    <a:off x="609603" y="100973"/>
                    <a:ext cx="208292" cy="121289"/>
                    <a:chOff x="609603" y="100973"/>
                    <a:chExt cx="208292" cy="121289"/>
                  </a:xfrm>
                </p:grpSpPr>
                <p:cxnSp>
                  <p:nvCxnSpPr>
                    <p:cNvPr id="140" name="Straight Connector 139"/>
                    <p:cNvCxnSpPr>
                      <a:cxnSpLocks noChangeAspect="1"/>
                    </p:cNvCxnSpPr>
                    <p:nvPr/>
                  </p:nvCxnSpPr>
                  <p:spPr>
                    <a:xfrm flipH="1">
                      <a:off x="609603" y="178662"/>
                      <a:ext cx="43633" cy="4360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1" name="Straight Connector 140"/>
                    <p:cNvCxnSpPr>
                      <a:cxnSpLocks/>
                    </p:cNvCxnSpPr>
                    <p:nvPr/>
                  </p:nvCxnSpPr>
                  <p:spPr>
                    <a:xfrm flipH="1">
                      <a:off x="651483" y="100973"/>
                      <a:ext cx="34906" cy="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2" name="Straight Connector 141"/>
                    <p:cNvCxnSpPr>
                      <a:cxnSpLocks/>
                    </p:cNvCxnSpPr>
                    <p:nvPr/>
                  </p:nvCxnSpPr>
                  <p:spPr>
                    <a:xfrm flipH="1">
                      <a:off x="609603" y="141040"/>
                      <a:ext cx="43200" cy="7920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3" name="Straight Connector 142"/>
                    <p:cNvCxnSpPr>
                      <a:cxnSpLocks/>
                    </p:cNvCxnSpPr>
                    <p:nvPr/>
                  </p:nvCxnSpPr>
                  <p:spPr>
                    <a:xfrm flipH="1">
                      <a:off x="655450" y="141012"/>
                      <a:ext cx="108534" cy="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4" name="Straight Connector 143"/>
                    <p:cNvCxnSpPr>
                      <a:cxnSpLocks/>
                    </p:cNvCxnSpPr>
                    <p:nvPr/>
                  </p:nvCxnSpPr>
                  <p:spPr>
                    <a:xfrm flipH="1">
                      <a:off x="610047" y="101174"/>
                      <a:ext cx="43200" cy="11520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5" name="Straight Connector 144"/>
                    <p:cNvCxnSpPr>
                      <a:cxnSpLocks/>
                    </p:cNvCxnSpPr>
                    <p:nvPr/>
                  </p:nvCxnSpPr>
                  <p:spPr>
                    <a:xfrm flipH="1">
                      <a:off x="655895" y="179314"/>
                      <a:ext cx="162000" cy="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88" name="Group 87"/>
                <p:cNvGrpSpPr/>
                <p:nvPr/>
              </p:nvGrpSpPr>
              <p:grpSpPr>
                <a:xfrm>
                  <a:off x="6973365" y="3878467"/>
                  <a:ext cx="356919" cy="379258"/>
                  <a:chOff x="878205" y="0"/>
                  <a:chExt cx="244417" cy="260860"/>
                </a:xfrm>
              </p:grpSpPr>
              <p:cxnSp>
                <p:nvCxnSpPr>
                  <p:cNvPr id="124" name="Straight Connector 123"/>
                  <p:cNvCxnSpPr/>
                  <p:nvPr/>
                </p:nvCxnSpPr>
                <p:spPr>
                  <a:xfrm>
                    <a:off x="1044879" y="20"/>
                    <a:ext cx="0" cy="141906"/>
                  </a:xfrm>
                  <a:prstGeom prst="line">
                    <a:avLst/>
                  </a:prstGeom>
                  <a:ln w="63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/>
                  <p:cNvCxnSpPr/>
                  <p:nvPr/>
                </p:nvCxnSpPr>
                <p:spPr>
                  <a:xfrm>
                    <a:off x="970297" y="0"/>
                    <a:ext cx="0" cy="108000"/>
                  </a:xfrm>
                  <a:prstGeom prst="line">
                    <a:avLst/>
                  </a:prstGeom>
                  <a:ln w="63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/>
                  <p:cNvCxnSpPr/>
                  <p:nvPr/>
                </p:nvCxnSpPr>
                <p:spPr>
                  <a:xfrm>
                    <a:off x="1122622" y="0"/>
                    <a:ext cx="0" cy="180000"/>
                  </a:xfrm>
                  <a:prstGeom prst="line">
                    <a:avLst/>
                  </a:prstGeom>
                  <a:ln w="63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7" name="Rectangle 126"/>
                  <p:cNvSpPr/>
                  <p:nvPr/>
                </p:nvSpPr>
                <p:spPr>
                  <a:xfrm>
                    <a:off x="878205" y="224442"/>
                    <a:ext cx="36822" cy="36418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endParaRPr lang="sv-SE"/>
                  </a:p>
                </p:txBody>
              </p:sp>
              <p:grpSp>
                <p:nvGrpSpPr>
                  <p:cNvPr id="128" name="Group 127"/>
                  <p:cNvGrpSpPr/>
                  <p:nvPr/>
                </p:nvGrpSpPr>
                <p:grpSpPr>
                  <a:xfrm>
                    <a:off x="895988" y="100973"/>
                    <a:ext cx="226292" cy="121289"/>
                    <a:chOff x="895988" y="100973"/>
                    <a:chExt cx="226292" cy="121289"/>
                  </a:xfrm>
                </p:grpSpPr>
                <p:cxnSp>
                  <p:nvCxnSpPr>
                    <p:cNvPr id="129" name="Straight Connector 128"/>
                    <p:cNvCxnSpPr>
                      <a:cxnSpLocks noChangeAspect="1"/>
                    </p:cNvCxnSpPr>
                    <p:nvPr/>
                  </p:nvCxnSpPr>
                  <p:spPr>
                    <a:xfrm flipH="1">
                      <a:off x="895988" y="178662"/>
                      <a:ext cx="43633" cy="4360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0" name="Straight Connector 129"/>
                    <p:cNvCxnSpPr>
                      <a:cxnSpLocks/>
                    </p:cNvCxnSpPr>
                    <p:nvPr/>
                  </p:nvCxnSpPr>
                  <p:spPr>
                    <a:xfrm flipH="1">
                      <a:off x="937868" y="100973"/>
                      <a:ext cx="34906" cy="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1" name="Straight Connector 130"/>
                    <p:cNvCxnSpPr>
                      <a:cxnSpLocks/>
                    </p:cNvCxnSpPr>
                    <p:nvPr/>
                  </p:nvCxnSpPr>
                  <p:spPr>
                    <a:xfrm flipH="1">
                      <a:off x="895988" y="141040"/>
                      <a:ext cx="43200" cy="7920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2" name="Straight Connector 131"/>
                    <p:cNvCxnSpPr>
                      <a:cxnSpLocks/>
                    </p:cNvCxnSpPr>
                    <p:nvPr/>
                  </p:nvCxnSpPr>
                  <p:spPr>
                    <a:xfrm flipH="1">
                      <a:off x="941835" y="141012"/>
                      <a:ext cx="108534" cy="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3" name="Straight Connector 132"/>
                    <p:cNvCxnSpPr>
                      <a:cxnSpLocks/>
                    </p:cNvCxnSpPr>
                    <p:nvPr/>
                  </p:nvCxnSpPr>
                  <p:spPr>
                    <a:xfrm flipH="1">
                      <a:off x="896432" y="101174"/>
                      <a:ext cx="43200" cy="11520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4" name="Straight Connector 133"/>
                    <p:cNvCxnSpPr>
                      <a:cxnSpLocks/>
                    </p:cNvCxnSpPr>
                    <p:nvPr/>
                  </p:nvCxnSpPr>
                  <p:spPr>
                    <a:xfrm flipH="1">
                      <a:off x="942280" y="179314"/>
                      <a:ext cx="180000" cy="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89" name="Straight Connector 88"/>
                <p:cNvCxnSpPr/>
                <p:nvPr/>
              </p:nvCxnSpPr>
              <p:spPr>
                <a:xfrm>
                  <a:off x="6992592" y="3878467"/>
                  <a:ext cx="0" cy="653734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90" name="Group 89"/>
                <p:cNvGrpSpPr/>
                <p:nvPr/>
              </p:nvGrpSpPr>
              <p:grpSpPr>
                <a:xfrm>
                  <a:off x="5688834" y="4413194"/>
                  <a:ext cx="1307465" cy="231819"/>
                  <a:chOff x="635" y="360048"/>
                  <a:chExt cx="895596" cy="158924"/>
                </a:xfrm>
              </p:grpSpPr>
              <p:grpSp>
                <p:nvGrpSpPr>
                  <p:cNvPr id="116" name="Group 115"/>
                  <p:cNvGrpSpPr/>
                  <p:nvPr/>
                </p:nvGrpSpPr>
                <p:grpSpPr>
                  <a:xfrm>
                    <a:off x="18418" y="360048"/>
                    <a:ext cx="877813" cy="120758"/>
                    <a:chOff x="18418" y="360045"/>
                    <a:chExt cx="877813" cy="121289"/>
                  </a:xfrm>
                </p:grpSpPr>
                <p:cxnSp>
                  <p:nvCxnSpPr>
                    <p:cNvPr id="118" name="Straight Connector 117"/>
                    <p:cNvCxnSpPr>
                      <a:cxnSpLocks noChangeAspect="1"/>
                    </p:cNvCxnSpPr>
                    <p:nvPr/>
                  </p:nvCxnSpPr>
                  <p:spPr>
                    <a:xfrm flipH="1">
                      <a:off x="18418" y="437734"/>
                      <a:ext cx="43633" cy="4360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9" name="Straight Connector 118"/>
                    <p:cNvCxnSpPr>
                      <a:cxnSpLocks/>
                    </p:cNvCxnSpPr>
                    <p:nvPr/>
                  </p:nvCxnSpPr>
                  <p:spPr>
                    <a:xfrm flipH="1">
                      <a:off x="60269" y="360045"/>
                      <a:ext cx="243966" cy="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0" name="Straight Connector 119"/>
                    <p:cNvCxnSpPr>
                      <a:cxnSpLocks/>
                    </p:cNvCxnSpPr>
                    <p:nvPr/>
                  </p:nvCxnSpPr>
                  <p:spPr>
                    <a:xfrm flipH="1">
                      <a:off x="18418" y="400112"/>
                      <a:ext cx="43200" cy="7920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1" name="Straight Connector 120"/>
                    <p:cNvCxnSpPr>
                      <a:cxnSpLocks/>
                    </p:cNvCxnSpPr>
                    <p:nvPr/>
                  </p:nvCxnSpPr>
                  <p:spPr>
                    <a:xfrm flipH="1">
                      <a:off x="64236" y="400084"/>
                      <a:ext cx="545894" cy="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2" name="Straight Connector 121"/>
                    <p:cNvCxnSpPr>
                      <a:cxnSpLocks/>
                    </p:cNvCxnSpPr>
                    <p:nvPr/>
                  </p:nvCxnSpPr>
                  <p:spPr>
                    <a:xfrm flipH="1">
                      <a:off x="18862" y="360246"/>
                      <a:ext cx="43200" cy="11520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3" name="Straight Connector 122"/>
                    <p:cNvCxnSpPr>
                      <a:cxnSpLocks/>
                    </p:cNvCxnSpPr>
                    <p:nvPr/>
                  </p:nvCxnSpPr>
                  <p:spPr>
                    <a:xfrm flipH="1">
                      <a:off x="66331" y="438386"/>
                      <a:ext cx="829900" cy="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17" name="Rectangle 116"/>
                  <p:cNvSpPr/>
                  <p:nvPr/>
                </p:nvSpPr>
                <p:spPr>
                  <a:xfrm>
                    <a:off x="635" y="482972"/>
                    <a:ext cx="36000" cy="36000"/>
                  </a:xfrm>
                  <a:prstGeom prst="rect">
                    <a:avLst/>
                  </a:prstGeom>
                  <a:solidFill>
                    <a:schemeClr val="bg1">
                      <a:lumMod val="50000"/>
                    </a:schemeClr>
                  </a:solidFill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endParaRPr lang="sv-SE"/>
                  </a:p>
                </p:txBody>
              </p:sp>
            </p:grpSp>
            <p:cxnSp>
              <p:nvCxnSpPr>
                <p:cNvPr id="91" name="Straight Connector 90"/>
                <p:cNvCxnSpPr/>
                <p:nvPr/>
              </p:nvCxnSpPr>
              <p:spPr>
                <a:xfrm>
                  <a:off x="6128000" y="3878467"/>
                  <a:ext cx="0" cy="525557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92" name="Group 91"/>
                <p:cNvGrpSpPr/>
                <p:nvPr/>
              </p:nvGrpSpPr>
              <p:grpSpPr>
                <a:xfrm>
                  <a:off x="5687906" y="3878467"/>
                  <a:ext cx="339466" cy="389879"/>
                  <a:chOff x="0" y="-6130"/>
                  <a:chExt cx="232465" cy="267096"/>
                </a:xfrm>
              </p:grpSpPr>
              <p:cxnSp>
                <p:nvCxnSpPr>
                  <p:cNvPr id="105" name="Straight Connector 104"/>
                  <p:cNvCxnSpPr/>
                  <p:nvPr/>
                </p:nvCxnSpPr>
                <p:spPr>
                  <a:xfrm>
                    <a:off x="166674" y="-6130"/>
                    <a:ext cx="0" cy="141906"/>
                  </a:xfrm>
                  <a:prstGeom prst="line">
                    <a:avLst/>
                  </a:prstGeom>
                  <a:ln w="63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6" name="Straight Connector 105"/>
                  <p:cNvCxnSpPr/>
                  <p:nvPr/>
                </p:nvCxnSpPr>
                <p:spPr>
                  <a:xfrm>
                    <a:off x="92092" y="-6130"/>
                    <a:ext cx="0" cy="108000"/>
                  </a:xfrm>
                  <a:prstGeom prst="line">
                    <a:avLst/>
                  </a:prstGeom>
                  <a:ln w="63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7" name="Straight Connector 106"/>
                  <p:cNvCxnSpPr/>
                  <p:nvPr/>
                </p:nvCxnSpPr>
                <p:spPr>
                  <a:xfrm>
                    <a:off x="232465" y="-6130"/>
                    <a:ext cx="0" cy="180000"/>
                  </a:xfrm>
                  <a:prstGeom prst="line">
                    <a:avLst/>
                  </a:prstGeom>
                  <a:ln w="63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8" name="Rectangle 107"/>
                  <p:cNvSpPr/>
                  <p:nvPr/>
                </p:nvSpPr>
                <p:spPr>
                  <a:xfrm>
                    <a:off x="0" y="224548"/>
                    <a:ext cx="36822" cy="36418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endParaRPr lang="sv-SE"/>
                  </a:p>
                </p:txBody>
              </p:sp>
              <p:grpSp>
                <p:nvGrpSpPr>
                  <p:cNvPr id="109" name="Group 108"/>
                  <p:cNvGrpSpPr/>
                  <p:nvPr/>
                </p:nvGrpSpPr>
                <p:grpSpPr>
                  <a:xfrm>
                    <a:off x="17783" y="101079"/>
                    <a:ext cx="208292" cy="121289"/>
                    <a:chOff x="17783" y="101079"/>
                    <a:chExt cx="208292" cy="121289"/>
                  </a:xfrm>
                </p:grpSpPr>
                <p:cxnSp>
                  <p:nvCxnSpPr>
                    <p:cNvPr id="110" name="Straight Connector 109"/>
                    <p:cNvCxnSpPr>
                      <a:cxnSpLocks noChangeAspect="1"/>
                    </p:cNvCxnSpPr>
                    <p:nvPr/>
                  </p:nvCxnSpPr>
                  <p:spPr>
                    <a:xfrm flipH="1">
                      <a:off x="17783" y="178768"/>
                      <a:ext cx="43633" cy="4360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1" name="Straight Connector 110"/>
                    <p:cNvCxnSpPr>
                      <a:cxnSpLocks/>
                    </p:cNvCxnSpPr>
                    <p:nvPr/>
                  </p:nvCxnSpPr>
                  <p:spPr>
                    <a:xfrm flipH="1">
                      <a:off x="59663" y="101079"/>
                      <a:ext cx="34906" cy="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2" name="Straight Connector 111"/>
                    <p:cNvCxnSpPr>
                      <a:cxnSpLocks/>
                    </p:cNvCxnSpPr>
                    <p:nvPr/>
                  </p:nvCxnSpPr>
                  <p:spPr>
                    <a:xfrm flipH="1">
                      <a:off x="17783" y="141146"/>
                      <a:ext cx="43200" cy="7920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3" name="Straight Connector 112"/>
                    <p:cNvCxnSpPr>
                      <a:cxnSpLocks/>
                    </p:cNvCxnSpPr>
                    <p:nvPr/>
                  </p:nvCxnSpPr>
                  <p:spPr>
                    <a:xfrm flipH="1">
                      <a:off x="63630" y="141118"/>
                      <a:ext cx="108534" cy="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4" name="Straight Connector 113"/>
                    <p:cNvCxnSpPr>
                      <a:cxnSpLocks/>
                    </p:cNvCxnSpPr>
                    <p:nvPr/>
                  </p:nvCxnSpPr>
                  <p:spPr>
                    <a:xfrm flipH="1">
                      <a:off x="18227" y="101280"/>
                      <a:ext cx="43200" cy="11520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5" name="Straight Connector 114"/>
                    <p:cNvCxnSpPr>
                      <a:cxnSpLocks/>
                    </p:cNvCxnSpPr>
                    <p:nvPr/>
                  </p:nvCxnSpPr>
                  <p:spPr>
                    <a:xfrm flipH="1">
                      <a:off x="64075" y="179420"/>
                      <a:ext cx="162000" cy="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93" name="Group 92"/>
                <p:cNvGrpSpPr/>
                <p:nvPr/>
              </p:nvGrpSpPr>
              <p:grpSpPr>
                <a:xfrm>
                  <a:off x="6105721" y="3878467"/>
                  <a:ext cx="356919" cy="389879"/>
                  <a:chOff x="286118" y="-6143"/>
                  <a:chExt cx="244417" cy="267618"/>
                </a:xfrm>
              </p:grpSpPr>
              <p:cxnSp>
                <p:nvCxnSpPr>
                  <p:cNvPr id="94" name="Straight Connector 93"/>
                  <p:cNvCxnSpPr/>
                  <p:nvPr/>
                </p:nvCxnSpPr>
                <p:spPr>
                  <a:xfrm>
                    <a:off x="452792" y="-6143"/>
                    <a:ext cx="0" cy="141906"/>
                  </a:xfrm>
                  <a:prstGeom prst="line">
                    <a:avLst/>
                  </a:prstGeom>
                  <a:ln w="63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" name="Straight Connector 94"/>
                  <p:cNvCxnSpPr/>
                  <p:nvPr/>
                </p:nvCxnSpPr>
                <p:spPr>
                  <a:xfrm>
                    <a:off x="378210" y="-6143"/>
                    <a:ext cx="0" cy="108000"/>
                  </a:xfrm>
                  <a:prstGeom prst="line">
                    <a:avLst/>
                  </a:prstGeom>
                  <a:ln w="63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6" name="Straight Connector 95"/>
                  <p:cNvCxnSpPr/>
                  <p:nvPr/>
                </p:nvCxnSpPr>
                <p:spPr>
                  <a:xfrm>
                    <a:off x="530535" y="-6143"/>
                    <a:ext cx="0" cy="180000"/>
                  </a:xfrm>
                  <a:prstGeom prst="line">
                    <a:avLst/>
                  </a:prstGeom>
                  <a:ln w="63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7" name="Rectangle 96"/>
                  <p:cNvSpPr/>
                  <p:nvPr/>
                </p:nvSpPr>
                <p:spPr>
                  <a:xfrm>
                    <a:off x="286118" y="225057"/>
                    <a:ext cx="36822" cy="36418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endParaRPr lang="sv-SE"/>
                  </a:p>
                </p:txBody>
              </p:sp>
              <p:grpSp>
                <p:nvGrpSpPr>
                  <p:cNvPr id="98" name="Group 97"/>
                  <p:cNvGrpSpPr/>
                  <p:nvPr/>
                </p:nvGrpSpPr>
                <p:grpSpPr>
                  <a:xfrm>
                    <a:off x="303901" y="101588"/>
                    <a:ext cx="226292" cy="121289"/>
                    <a:chOff x="303901" y="101588"/>
                    <a:chExt cx="226292" cy="121289"/>
                  </a:xfrm>
                </p:grpSpPr>
                <p:cxnSp>
                  <p:nvCxnSpPr>
                    <p:cNvPr id="99" name="Straight Connector 98"/>
                    <p:cNvCxnSpPr>
                      <a:cxnSpLocks noChangeAspect="1"/>
                    </p:cNvCxnSpPr>
                    <p:nvPr/>
                  </p:nvCxnSpPr>
                  <p:spPr>
                    <a:xfrm flipH="1">
                      <a:off x="303901" y="179277"/>
                      <a:ext cx="43633" cy="4360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0" name="Straight Connector 99"/>
                    <p:cNvCxnSpPr>
                      <a:cxnSpLocks/>
                    </p:cNvCxnSpPr>
                    <p:nvPr/>
                  </p:nvCxnSpPr>
                  <p:spPr>
                    <a:xfrm flipH="1">
                      <a:off x="345781" y="101588"/>
                      <a:ext cx="34906" cy="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Straight Connector 100"/>
                    <p:cNvCxnSpPr>
                      <a:cxnSpLocks/>
                    </p:cNvCxnSpPr>
                    <p:nvPr/>
                  </p:nvCxnSpPr>
                  <p:spPr>
                    <a:xfrm flipH="1">
                      <a:off x="303901" y="141655"/>
                      <a:ext cx="43200" cy="7920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2" name="Straight Connector 101"/>
                    <p:cNvCxnSpPr>
                      <a:cxnSpLocks/>
                    </p:cNvCxnSpPr>
                    <p:nvPr/>
                  </p:nvCxnSpPr>
                  <p:spPr>
                    <a:xfrm flipH="1">
                      <a:off x="349748" y="141627"/>
                      <a:ext cx="108534" cy="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3" name="Straight Connector 102"/>
                    <p:cNvCxnSpPr>
                      <a:cxnSpLocks/>
                    </p:cNvCxnSpPr>
                    <p:nvPr/>
                  </p:nvCxnSpPr>
                  <p:spPr>
                    <a:xfrm flipH="1">
                      <a:off x="304345" y="101789"/>
                      <a:ext cx="43200" cy="11520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4" name="Straight Connector 103"/>
                    <p:cNvCxnSpPr>
                      <a:cxnSpLocks/>
                    </p:cNvCxnSpPr>
                    <p:nvPr/>
                  </p:nvCxnSpPr>
                  <p:spPr>
                    <a:xfrm flipH="1">
                      <a:off x="350193" y="179929"/>
                      <a:ext cx="180000" cy="0"/>
                    </a:xfrm>
                    <a:prstGeom prst="line">
                      <a:avLst/>
                    </a:prstGeom>
                    <a:ln w="63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150" name="Text Box 128"/>
                <p:cNvSpPr txBox="1">
                  <a:spLocks noChangeArrowheads="1"/>
                </p:cNvSpPr>
                <p:nvPr/>
              </p:nvSpPr>
              <p:spPr bwMode="auto">
                <a:xfrm>
                  <a:off x="5752987" y="5355701"/>
                  <a:ext cx="1535611" cy="2167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18000" tIns="10800" rIns="18000" bIns="1080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v-SE" altLang="sv-SE" sz="14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Calibri" pitchFamily="34" charset="0"/>
                      <a:cs typeface="Calibri" pitchFamily="34" charset="0"/>
                    </a:rPr>
                    <a:t>16-bit AND gate</a:t>
                  </a:r>
                  <a:endParaRPr kumimoji="0" lang="sv-SE" altLang="sv-SE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52" name="Text Box 130"/>
                <p:cNvSpPr txBox="1">
                  <a:spLocks noChangeArrowheads="1"/>
                </p:cNvSpPr>
                <p:nvPr/>
              </p:nvSpPr>
              <p:spPr bwMode="auto">
                <a:xfrm>
                  <a:off x="5363353" y="3622599"/>
                  <a:ext cx="2323421" cy="2167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18000" tIns="10800" rIns="18000" bIns="1080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v-SE" altLang="sv-SE" sz="14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Calibri" pitchFamily="34" charset="0"/>
                      <a:cs typeface="Calibri" pitchFamily="34" charset="0"/>
                    </a:rPr>
                    <a:t>4-input NAND-NOR gates</a:t>
                  </a:r>
                  <a:endParaRPr kumimoji="0" lang="sv-SE" altLang="sv-SE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CA6377A8-0DE0-42B0-860D-635D4ABCC863}"/>
                </a:ext>
              </a:extLst>
            </p:cNvPr>
            <p:cNvSpPr/>
            <p:nvPr/>
          </p:nvSpPr>
          <p:spPr>
            <a:xfrm>
              <a:off x="711236" y="3107010"/>
              <a:ext cx="761862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400" dirty="0" err="1"/>
                <a:t>Answer</a:t>
              </a:r>
              <a:r>
                <a:rPr lang="sv-SE" sz="2400" dirty="0"/>
                <a:t>: Is it </a:t>
              </a:r>
              <a:r>
                <a:rPr lang="sv-SE" sz="2400" dirty="0" err="1"/>
                <a:t>with</a:t>
              </a:r>
              <a:r>
                <a:rPr lang="sv-SE" sz="2400" dirty="0"/>
                <a:t> 2- or 4-input gates? Or </a:t>
              </a:r>
              <a:r>
                <a:rPr lang="sv-SE" sz="2400" dirty="0" err="1"/>
                <a:t>with</a:t>
              </a:r>
              <a:r>
                <a:rPr lang="sv-SE" sz="2400" dirty="0"/>
                <a:t> 8-input gates?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81681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852" y="365126"/>
            <a:ext cx="8632296" cy="1325563"/>
          </a:xfrm>
        </p:spPr>
        <p:txBody>
          <a:bodyPr/>
          <a:lstStyle/>
          <a:p>
            <a:r>
              <a:rPr lang="sv-SE" dirty="0" err="1"/>
              <a:t>Optimization</a:t>
            </a:r>
            <a:r>
              <a:rPr lang="sv-SE" dirty="0"/>
              <a:t> – </a:t>
            </a:r>
            <a:r>
              <a:rPr lang="sv-SE" dirty="0" err="1"/>
              <a:t>Number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inputs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1800223"/>
            <a:ext cx="8708495" cy="173037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sv-SE" sz="2400" dirty="0"/>
              <a:t>Question: What if we were to build a 16-bit AND gate using </a:t>
            </a:r>
            <a:r>
              <a:rPr lang="sv-SE" sz="2400" i="1" dirty="0"/>
              <a:t>n</a:t>
            </a:r>
            <a:r>
              <a:rPr lang="sv-SE" sz="2400" dirty="0"/>
              <a:t>-input NAND/ NOR-gate combinations, what would be the most efficient number of gate inputs to minimize the delay? (Reminder:                   )</a:t>
            </a:r>
            <a:br>
              <a:rPr lang="sv-SE" sz="2400" dirty="0"/>
            </a:br>
            <a:endParaRPr lang="sv-SE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CMOS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9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457200" y="962025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457200" y="99060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/>
          </p:nvPr>
        </p:nvGraphicFramePr>
        <p:xfrm>
          <a:off x="7882469" y="2633131"/>
          <a:ext cx="1219198" cy="287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53" name="Equation" r:id="rId3" imgW="977900" imgH="241300" progId="Equation.DSMT4">
                  <p:embed/>
                </p:oleObj>
              </mc:Choice>
              <mc:Fallback>
                <p:oleObj name="Equation" r:id="rId3" imgW="977900" imgH="24130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2469" y="2633131"/>
                        <a:ext cx="1219198" cy="2876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53" name="Rectangle 131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54" name="Rectangle 136"/>
          <p:cNvSpPr>
            <a:spLocks noChangeArrowheads="1"/>
          </p:cNvSpPr>
          <p:nvPr/>
        </p:nvSpPr>
        <p:spPr bwMode="auto">
          <a:xfrm>
            <a:off x="0" y="1744663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2" name="Grupp 191">
            <a:extLst>
              <a:ext uri="{FF2B5EF4-FFF2-40B4-BE49-F238E27FC236}">
                <a16:creationId xmlns:a16="http://schemas.microsoft.com/office/drawing/2014/main" id="{852E9E84-E146-448C-844A-E9A7A3A487BF}"/>
              </a:ext>
            </a:extLst>
          </p:cNvPr>
          <p:cNvGrpSpPr/>
          <p:nvPr/>
        </p:nvGrpSpPr>
        <p:grpSpPr>
          <a:xfrm>
            <a:off x="5767923" y="4239327"/>
            <a:ext cx="3499089" cy="1656648"/>
            <a:chOff x="5767923" y="4239327"/>
            <a:chExt cx="3499089" cy="1656648"/>
          </a:xfrm>
        </p:grpSpPr>
        <p:grpSp>
          <p:nvGrpSpPr>
            <p:cNvPr id="176" name="Group 181">
              <a:extLst>
                <a:ext uri="{FF2B5EF4-FFF2-40B4-BE49-F238E27FC236}">
                  <a16:creationId xmlns:a16="http://schemas.microsoft.com/office/drawing/2014/main" id="{AAFB45FB-E620-4538-826B-BC9E37B0D3EA}"/>
                </a:ext>
              </a:extLst>
            </p:cNvPr>
            <p:cNvGrpSpPr/>
            <p:nvPr/>
          </p:nvGrpSpPr>
          <p:grpSpPr>
            <a:xfrm>
              <a:off x="7544862" y="4909589"/>
              <a:ext cx="512206" cy="257205"/>
              <a:chOff x="627922" y="5523587"/>
              <a:chExt cx="1203714" cy="319945"/>
            </a:xfrm>
          </p:grpSpPr>
          <p:cxnSp>
            <p:nvCxnSpPr>
              <p:cNvPr id="177" name="Straight Connector 194">
                <a:extLst>
                  <a:ext uri="{FF2B5EF4-FFF2-40B4-BE49-F238E27FC236}">
                    <a16:creationId xmlns:a16="http://schemas.microsoft.com/office/drawing/2014/main" id="{7D534543-23A0-4B44-944A-F30516FD3D30}"/>
                  </a:ext>
                </a:extLst>
              </p:cNvPr>
              <p:cNvCxnSpPr/>
              <p:nvPr/>
            </p:nvCxnSpPr>
            <p:spPr>
              <a:xfrm>
                <a:off x="627922" y="5523587"/>
                <a:ext cx="1203714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96">
                <a:extLst>
                  <a:ext uri="{FF2B5EF4-FFF2-40B4-BE49-F238E27FC236}">
                    <a16:creationId xmlns:a16="http://schemas.microsoft.com/office/drawing/2014/main" id="{B048BBDB-2982-46C0-BE68-BDA7EE0E1DEA}"/>
                  </a:ext>
                </a:extLst>
              </p:cNvPr>
              <p:cNvCxnSpPr/>
              <p:nvPr/>
            </p:nvCxnSpPr>
            <p:spPr>
              <a:xfrm>
                <a:off x="627922" y="5843532"/>
                <a:ext cx="1203714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4" name="Straight Connector 185">
              <a:extLst>
                <a:ext uri="{FF2B5EF4-FFF2-40B4-BE49-F238E27FC236}">
                  <a16:creationId xmlns:a16="http://schemas.microsoft.com/office/drawing/2014/main" id="{4FEF0760-E1CF-41B9-840D-4E52B9B3D6C3}"/>
                </a:ext>
              </a:extLst>
            </p:cNvPr>
            <p:cNvCxnSpPr/>
            <p:nvPr/>
          </p:nvCxnSpPr>
          <p:spPr>
            <a:xfrm>
              <a:off x="6594446" y="5489343"/>
              <a:ext cx="96766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85">
              <a:extLst>
                <a:ext uri="{FF2B5EF4-FFF2-40B4-BE49-F238E27FC236}">
                  <a16:creationId xmlns:a16="http://schemas.microsoft.com/office/drawing/2014/main" id="{66A59AE8-ADCF-4216-B3F2-E9FD83F9DE77}"/>
                </a:ext>
              </a:extLst>
            </p:cNvPr>
            <p:cNvCxnSpPr/>
            <p:nvPr/>
          </p:nvCxnSpPr>
          <p:spPr>
            <a:xfrm>
              <a:off x="6594446" y="4575891"/>
              <a:ext cx="96766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9" name="Group 181">
              <a:extLst>
                <a:ext uri="{FF2B5EF4-FFF2-40B4-BE49-F238E27FC236}">
                  <a16:creationId xmlns:a16="http://schemas.microsoft.com/office/drawing/2014/main" id="{6B9AEDD9-054A-4626-A966-AF6D96909823}"/>
                </a:ext>
              </a:extLst>
            </p:cNvPr>
            <p:cNvGrpSpPr/>
            <p:nvPr/>
          </p:nvGrpSpPr>
          <p:grpSpPr>
            <a:xfrm>
              <a:off x="6042491" y="5360741"/>
              <a:ext cx="967669" cy="257205"/>
              <a:chOff x="627922" y="5523587"/>
              <a:chExt cx="1203714" cy="319945"/>
            </a:xfrm>
          </p:grpSpPr>
          <p:cxnSp>
            <p:nvCxnSpPr>
              <p:cNvPr id="170" name="Straight Connector 194">
                <a:extLst>
                  <a:ext uri="{FF2B5EF4-FFF2-40B4-BE49-F238E27FC236}">
                    <a16:creationId xmlns:a16="http://schemas.microsoft.com/office/drawing/2014/main" id="{9FF79B12-2BD8-43AD-A385-43BF9A559F9E}"/>
                  </a:ext>
                </a:extLst>
              </p:cNvPr>
              <p:cNvCxnSpPr/>
              <p:nvPr/>
            </p:nvCxnSpPr>
            <p:spPr>
              <a:xfrm>
                <a:off x="627922" y="5523587"/>
                <a:ext cx="1203714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96">
                <a:extLst>
                  <a:ext uri="{FF2B5EF4-FFF2-40B4-BE49-F238E27FC236}">
                    <a16:creationId xmlns:a16="http://schemas.microsoft.com/office/drawing/2014/main" id="{CF938E68-3954-4E07-8F4F-1FE5AC0ECA16}"/>
                  </a:ext>
                </a:extLst>
              </p:cNvPr>
              <p:cNvCxnSpPr/>
              <p:nvPr/>
            </p:nvCxnSpPr>
            <p:spPr>
              <a:xfrm>
                <a:off x="627922" y="5843532"/>
                <a:ext cx="1203714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 182">
              <a:extLst>
                <a:ext uri="{FF2B5EF4-FFF2-40B4-BE49-F238E27FC236}">
                  <a16:creationId xmlns:a16="http://schemas.microsoft.com/office/drawing/2014/main" id="{103BC62A-DC4E-4AC2-8108-1ED6054B3CC8}"/>
                </a:ext>
              </a:extLst>
            </p:cNvPr>
            <p:cNvGrpSpPr/>
            <p:nvPr/>
          </p:nvGrpSpPr>
          <p:grpSpPr>
            <a:xfrm>
              <a:off x="6042491" y="4447289"/>
              <a:ext cx="967669" cy="257205"/>
              <a:chOff x="627922" y="4580355"/>
              <a:chExt cx="1203714" cy="319945"/>
            </a:xfrm>
          </p:grpSpPr>
          <p:cxnSp>
            <p:nvCxnSpPr>
              <p:cNvPr id="168" name="Straight Connector 192">
                <a:extLst>
                  <a:ext uri="{FF2B5EF4-FFF2-40B4-BE49-F238E27FC236}">
                    <a16:creationId xmlns:a16="http://schemas.microsoft.com/office/drawing/2014/main" id="{44D6E431-A103-4FD3-B3A6-E6374CDCEB32}"/>
                  </a:ext>
                </a:extLst>
              </p:cNvPr>
              <p:cNvCxnSpPr/>
              <p:nvPr/>
            </p:nvCxnSpPr>
            <p:spPr>
              <a:xfrm>
                <a:off x="627922" y="4580355"/>
                <a:ext cx="1203714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93">
                <a:extLst>
                  <a:ext uri="{FF2B5EF4-FFF2-40B4-BE49-F238E27FC236}">
                    <a16:creationId xmlns:a16="http://schemas.microsoft.com/office/drawing/2014/main" id="{10DE5C03-3EED-474E-8AA8-7ABC7B4884DD}"/>
                  </a:ext>
                </a:extLst>
              </p:cNvPr>
              <p:cNvCxnSpPr/>
              <p:nvPr/>
            </p:nvCxnSpPr>
            <p:spPr>
              <a:xfrm>
                <a:off x="627922" y="4900300"/>
                <a:ext cx="1203714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1" name="Rectangle 183">
              <a:extLst>
                <a:ext uri="{FF2B5EF4-FFF2-40B4-BE49-F238E27FC236}">
                  <a16:creationId xmlns:a16="http://schemas.microsoft.com/office/drawing/2014/main" id="{F9E0D29B-66FD-4DCF-A769-5A37A3CB27FF}"/>
                </a:ext>
              </a:extLst>
            </p:cNvPr>
            <p:cNvSpPr/>
            <p:nvPr/>
          </p:nvSpPr>
          <p:spPr>
            <a:xfrm>
              <a:off x="6405240" y="4239327"/>
              <a:ext cx="673128" cy="67312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>
                  <a:solidFill>
                    <a:schemeClr val="tx1"/>
                  </a:solidFill>
                </a:rPr>
                <a:t>&amp;</a:t>
              </a:r>
            </a:p>
          </p:txBody>
        </p:sp>
        <p:sp>
          <p:nvSpPr>
            <p:cNvPr id="162" name="Rectangle 184">
              <a:extLst>
                <a:ext uri="{FF2B5EF4-FFF2-40B4-BE49-F238E27FC236}">
                  <a16:creationId xmlns:a16="http://schemas.microsoft.com/office/drawing/2014/main" id="{30E3836A-6199-4D16-9E0B-855876083F03}"/>
                </a:ext>
              </a:extLst>
            </p:cNvPr>
            <p:cNvSpPr/>
            <p:nvPr/>
          </p:nvSpPr>
          <p:spPr>
            <a:xfrm>
              <a:off x="6405153" y="5152779"/>
              <a:ext cx="673128" cy="67312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>
                  <a:solidFill>
                    <a:schemeClr val="tx1"/>
                  </a:solidFill>
                </a:rPr>
                <a:t>&amp;</a:t>
              </a:r>
            </a:p>
          </p:txBody>
        </p:sp>
        <p:cxnSp>
          <p:nvCxnSpPr>
            <p:cNvPr id="163" name="Straight Connector 185">
              <a:extLst>
                <a:ext uri="{FF2B5EF4-FFF2-40B4-BE49-F238E27FC236}">
                  <a16:creationId xmlns:a16="http://schemas.microsoft.com/office/drawing/2014/main" id="{8E4312B7-F12D-4296-A32C-C56CFA9AB628}"/>
                </a:ext>
              </a:extLst>
            </p:cNvPr>
            <p:cNvCxnSpPr/>
            <p:nvPr/>
          </p:nvCxnSpPr>
          <p:spPr>
            <a:xfrm>
              <a:off x="8000818" y="5046818"/>
              <a:ext cx="96766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" name="Rectangle 186">
              <a:extLst>
                <a:ext uri="{FF2B5EF4-FFF2-40B4-BE49-F238E27FC236}">
                  <a16:creationId xmlns:a16="http://schemas.microsoft.com/office/drawing/2014/main" id="{9CC4ECAA-CD6F-42E1-80D4-E458E16637BE}"/>
                </a:ext>
              </a:extLst>
            </p:cNvPr>
            <p:cNvSpPr/>
            <p:nvPr/>
          </p:nvSpPr>
          <p:spPr>
            <a:xfrm>
              <a:off x="7811524" y="4710255"/>
              <a:ext cx="673128" cy="67312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>
                  <a:solidFill>
                    <a:schemeClr val="tx1"/>
                  </a:solidFill>
                </a:rPr>
                <a:t>≥1</a:t>
              </a:r>
            </a:p>
          </p:txBody>
        </p:sp>
        <p:sp>
          <p:nvSpPr>
            <p:cNvPr id="165" name="Oval 187">
              <a:extLst>
                <a:ext uri="{FF2B5EF4-FFF2-40B4-BE49-F238E27FC236}">
                  <a16:creationId xmlns:a16="http://schemas.microsoft.com/office/drawing/2014/main" id="{7CB1DD10-31CA-4870-BA99-C2A2F0D8D8F9}"/>
                </a:ext>
              </a:extLst>
            </p:cNvPr>
            <p:cNvSpPr/>
            <p:nvPr/>
          </p:nvSpPr>
          <p:spPr>
            <a:xfrm>
              <a:off x="8484652" y="4964947"/>
              <a:ext cx="163743" cy="16374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66" name="Rectangle 189">
              <a:extLst>
                <a:ext uri="{FF2B5EF4-FFF2-40B4-BE49-F238E27FC236}">
                  <a16:creationId xmlns:a16="http://schemas.microsoft.com/office/drawing/2014/main" id="{3D9F6F32-B063-4A7A-B654-532F6D647FF5}"/>
                </a:ext>
              </a:extLst>
            </p:cNvPr>
            <p:cNvSpPr/>
            <p:nvPr/>
          </p:nvSpPr>
          <p:spPr>
            <a:xfrm>
              <a:off x="5767923" y="4252448"/>
              <a:ext cx="287813" cy="16435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/>
                <a:t>AB</a:t>
              </a:r>
            </a:p>
            <a:p>
              <a:pPr algn="ctr">
                <a:lnSpc>
                  <a:spcPct val="70000"/>
                </a:lnSpc>
              </a:pPr>
              <a:endParaRPr lang="sv-SE" dirty="0"/>
            </a:p>
            <a:p>
              <a:pPr algn="ctr">
                <a:lnSpc>
                  <a:spcPct val="70000"/>
                </a:lnSpc>
              </a:pPr>
              <a:endParaRPr lang="sv-SE" dirty="0"/>
            </a:p>
            <a:p>
              <a:pPr algn="ctr"/>
              <a:r>
                <a:rPr lang="sv-SE" dirty="0"/>
                <a:t>CD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167" name="Rectangle 191">
              <a:extLst>
                <a:ext uri="{FF2B5EF4-FFF2-40B4-BE49-F238E27FC236}">
                  <a16:creationId xmlns:a16="http://schemas.microsoft.com/office/drawing/2014/main" id="{7FFC38B8-433D-4EF2-A107-59142EE900F4}"/>
                </a:ext>
              </a:extLst>
            </p:cNvPr>
            <p:cNvSpPr/>
            <p:nvPr/>
          </p:nvSpPr>
          <p:spPr>
            <a:xfrm>
              <a:off x="8970136" y="4862152"/>
              <a:ext cx="29687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dirty="0"/>
                <a:t>Y</a:t>
              </a:r>
            </a:p>
          </p:txBody>
        </p:sp>
        <p:sp>
          <p:nvSpPr>
            <p:cNvPr id="173" name="Oval 187">
              <a:extLst>
                <a:ext uri="{FF2B5EF4-FFF2-40B4-BE49-F238E27FC236}">
                  <a16:creationId xmlns:a16="http://schemas.microsoft.com/office/drawing/2014/main" id="{D12BB7F4-019D-46D8-82B2-D26DBFEB9172}"/>
                </a:ext>
              </a:extLst>
            </p:cNvPr>
            <p:cNvSpPr/>
            <p:nvPr/>
          </p:nvSpPr>
          <p:spPr>
            <a:xfrm>
              <a:off x="7078280" y="4494020"/>
              <a:ext cx="163743" cy="16374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75" name="Oval 187">
              <a:extLst>
                <a:ext uri="{FF2B5EF4-FFF2-40B4-BE49-F238E27FC236}">
                  <a16:creationId xmlns:a16="http://schemas.microsoft.com/office/drawing/2014/main" id="{8AD2ED7E-213C-43CD-B9D9-503A52887ADC}"/>
                </a:ext>
              </a:extLst>
            </p:cNvPr>
            <p:cNvSpPr/>
            <p:nvPr/>
          </p:nvSpPr>
          <p:spPr>
            <a:xfrm>
              <a:off x="7078280" y="5407472"/>
              <a:ext cx="163743" cy="16374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179" name="Straight Connector 196">
              <a:extLst>
                <a:ext uri="{FF2B5EF4-FFF2-40B4-BE49-F238E27FC236}">
                  <a16:creationId xmlns:a16="http://schemas.microsoft.com/office/drawing/2014/main" id="{E49F41FC-84A4-44EA-9E39-B48B4304435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553488" y="4575892"/>
              <a:ext cx="1" cy="33656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96">
              <a:extLst>
                <a:ext uri="{FF2B5EF4-FFF2-40B4-BE49-F238E27FC236}">
                  <a16:creationId xmlns:a16="http://schemas.microsoft.com/office/drawing/2014/main" id="{7AD537EE-CDC5-4D4E-B0F2-F46E3247AC4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553488" y="5162528"/>
              <a:ext cx="1" cy="33656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3" name="Grupp 192">
            <a:extLst>
              <a:ext uri="{FF2B5EF4-FFF2-40B4-BE49-F238E27FC236}">
                <a16:creationId xmlns:a16="http://schemas.microsoft.com/office/drawing/2014/main" id="{93A7F2F4-3F0E-4E7C-9246-F0405BD261E1}"/>
              </a:ext>
            </a:extLst>
          </p:cNvPr>
          <p:cNvGrpSpPr/>
          <p:nvPr/>
        </p:nvGrpSpPr>
        <p:grpSpPr>
          <a:xfrm>
            <a:off x="6132392" y="3446371"/>
            <a:ext cx="2945553" cy="1352897"/>
            <a:chOff x="6132392" y="3446371"/>
            <a:chExt cx="2945553" cy="1352897"/>
          </a:xfrm>
        </p:grpSpPr>
        <p:graphicFrame>
          <p:nvGraphicFramePr>
            <p:cNvPr id="182" name="Object 19">
              <a:extLst>
                <a:ext uri="{FF2B5EF4-FFF2-40B4-BE49-F238E27FC236}">
                  <a16:creationId xmlns:a16="http://schemas.microsoft.com/office/drawing/2014/main" id="{31199EA9-E8AD-4F6F-A874-D2F4520E067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39649985"/>
                </p:ext>
              </p:extLst>
            </p:nvPr>
          </p:nvGraphicFramePr>
          <p:xfrm>
            <a:off x="6132392" y="3446371"/>
            <a:ext cx="1417637" cy="939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554" name="Equation" r:id="rId5" imgW="952200" imgH="634680" progId="Equation.DSMT4">
                    <p:embed/>
                  </p:oleObj>
                </mc:Choice>
                <mc:Fallback>
                  <p:oleObj name="Equation" r:id="rId5" imgW="952200" imgH="634680" progId="Equation.DSMT4">
                    <p:embed/>
                    <p:pic>
                      <p:nvPicPr>
                        <p:cNvPr id="2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32392" y="3446371"/>
                          <a:ext cx="1417637" cy="9398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3" name="Object 19">
              <a:extLst>
                <a:ext uri="{FF2B5EF4-FFF2-40B4-BE49-F238E27FC236}">
                  <a16:creationId xmlns:a16="http://schemas.microsoft.com/office/drawing/2014/main" id="{20F653E4-2060-441F-8EA2-F062A659B05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55431866"/>
                </p:ext>
              </p:extLst>
            </p:nvPr>
          </p:nvGraphicFramePr>
          <p:xfrm>
            <a:off x="7830170" y="3862643"/>
            <a:ext cx="1247775" cy="936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555" name="Equation" r:id="rId7" imgW="838080" imgH="634680" progId="Equation.DSMT4">
                    <p:embed/>
                  </p:oleObj>
                </mc:Choice>
                <mc:Fallback>
                  <p:oleObj name="Equation" r:id="rId7" imgW="838080" imgH="634680" progId="Equation.DSMT4">
                    <p:embed/>
                    <p:pic>
                      <p:nvPicPr>
                        <p:cNvPr id="2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830170" y="3862643"/>
                          <a:ext cx="1247775" cy="9366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4" name="Rectangle 16">
            <a:extLst>
              <a:ext uri="{FF2B5EF4-FFF2-40B4-BE49-F238E27FC236}">
                <a16:creationId xmlns:a16="http://schemas.microsoft.com/office/drawing/2014/main" id="{EFBDE01E-3CE0-4D27-B429-90922D225AD1}"/>
              </a:ext>
            </a:extLst>
          </p:cNvPr>
          <p:cNvSpPr/>
          <p:nvPr/>
        </p:nvSpPr>
        <p:spPr>
          <a:xfrm>
            <a:off x="645319" y="5838095"/>
            <a:ext cx="86153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1400" dirty="0"/>
              <a:t>However, the number of inputs must in this case be a multiple of 2, so our choice is to use 2- or 4-input gates; both resulting in about the same delay, with a minor advantage for the 4-input solution. </a:t>
            </a:r>
          </a:p>
        </p:txBody>
      </p:sp>
      <p:sp>
        <p:nvSpPr>
          <p:cNvPr id="186" name="Rectangle 23">
            <a:extLst>
              <a:ext uri="{FF2B5EF4-FFF2-40B4-BE49-F238E27FC236}">
                <a16:creationId xmlns:a16="http://schemas.microsoft.com/office/drawing/2014/main" id="{765E36DB-0B37-4418-AAB7-C75D2010A0D6}"/>
              </a:ext>
            </a:extLst>
          </p:cNvPr>
          <p:cNvSpPr/>
          <p:nvPr/>
        </p:nvSpPr>
        <p:spPr>
          <a:xfrm>
            <a:off x="681038" y="3611616"/>
            <a:ext cx="60347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/>
              <a:t>The NAND/NOR pair delay can be </a:t>
            </a:r>
            <a:r>
              <a:rPr lang="sv-SE" dirty="0" err="1"/>
              <a:t>written</a:t>
            </a:r>
            <a:r>
              <a:rPr lang="sv-SE" dirty="0"/>
              <a:t> </a:t>
            </a:r>
            <a:r>
              <a:rPr lang="sv-SE" i="1" dirty="0" err="1"/>
              <a:t>d</a:t>
            </a:r>
            <a:r>
              <a:rPr lang="sv-SE" i="1" baseline="-25000" dirty="0" err="1"/>
              <a:t>pair</a:t>
            </a:r>
            <a:r>
              <a:rPr lang="sv-SE" dirty="0"/>
              <a:t>=3</a:t>
            </a:r>
            <a:r>
              <a:rPr lang="sv-SE" i="1" dirty="0"/>
              <a:t>m</a:t>
            </a:r>
            <a:r>
              <a:rPr lang="sv-SE" dirty="0"/>
              <a:t>+1. </a:t>
            </a:r>
          </a:p>
        </p:txBody>
      </p:sp>
      <p:grpSp>
        <p:nvGrpSpPr>
          <p:cNvPr id="194" name="Grupp 193">
            <a:extLst>
              <a:ext uri="{FF2B5EF4-FFF2-40B4-BE49-F238E27FC236}">
                <a16:creationId xmlns:a16="http://schemas.microsoft.com/office/drawing/2014/main" id="{E03E29EA-B51C-4C28-9F4D-9751E5FDD007}"/>
              </a:ext>
            </a:extLst>
          </p:cNvPr>
          <p:cNvGrpSpPr/>
          <p:nvPr/>
        </p:nvGrpSpPr>
        <p:grpSpPr>
          <a:xfrm>
            <a:off x="681038" y="3997432"/>
            <a:ext cx="4211173" cy="1243731"/>
            <a:chOff x="681038" y="3895836"/>
            <a:chExt cx="4211173" cy="1243731"/>
          </a:xfrm>
        </p:grpSpPr>
        <p:sp>
          <p:nvSpPr>
            <p:cNvPr id="187" name="Rectangle 23">
              <a:extLst>
                <a:ext uri="{FF2B5EF4-FFF2-40B4-BE49-F238E27FC236}">
                  <a16:creationId xmlns:a16="http://schemas.microsoft.com/office/drawing/2014/main" id="{F51D5D71-6C1A-4770-AB37-DCCE000131DF}"/>
                </a:ext>
              </a:extLst>
            </p:cNvPr>
            <p:cNvSpPr/>
            <p:nvPr/>
          </p:nvSpPr>
          <p:spPr>
            <a:xfrm>
              <a:off x="681038" y="3895836"/>
              <a:ext cx="421117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dirty="0" err="1"/>
                <a:t>With</a:t>
              </a:r>
              <a:r>
                <a:rPr lang="sv-SE" dirty="0"/>
                <a:t> a logical depth, </a:t>
              </a:r>
              <a:r>
                <a:rPr lang="sv-SE" i="1" dirty="0"/>
                <a:t>N</a:t>
              </a:r>
              <a:r>
                <a:rPr lang="sv-SE" dirty="0"/>
                <a:t>, given by </a:t>
              </a:r>
              <a:r>
                <a:rPr lang="sv-SE" i="1" dirty="0"/>
                <a:t>n</a:t>
              </a:r>
              <a:r>
                <a:rPr lang="sv-SE" i="1" baseline="30000" dirty="0"/>
                <a:t>N</a:t>
              </a:r>
              <a:r>
                <a:rPr lang="sv-SE" dirty="0"/>
                <a:t>=16, </a:t>
              </a:r>
              <a:br>
                <a:rPr lang="sv-SE" dirty="0"/>
              </a:br>
              <a:r>
                <a:rPr lang="sv-SE" dirty="0"/>
                <a:t>the total normalized delay can be written</a:t>
              </a:r>
            </a:p>
          </p:txBody>
        </p:sp>
        <p:graphicFrame>
          <p:nvGraphicFramePr>
            <p:cNvPr id="188" name="Object 22">
              <a:extLst>
                <a:ext uri="{FF2B5EF4-FFF2-40B4-BE49-F238E27FC236}">
                  <a16:creationId xmlns:a16="http://schemas.microsoft.com/office/drawing/2014/main" id="{85F81DBC-1FAF-44D8-A4F1-3413F3C47E7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06197003"/>
                </p:ext>
              </p:extLst>
            </p:nvPr>
          </p:nvGraphicFramePr>
          <p:xfrm>
            <a:off x="896631" y="4542667"/>
            <a:ext cx="2101850" cy="596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556" name="Equation" r:id="rId9" imgW="1371600" imgH="393480" progId="Equation.DSMT4">
                    <p:embed/>
                  </p:oleObj>
                </mc:Choice>
                <mc:Fallback>
                  <p:oleObj name="Equation" r:id="rId9" imgW="1371600" imgH="393480" progId="Equation.DSMT4">
                    <p:embed/>
                    <p:pic>
                      <p:nvPicPr>
                        <p:cNvPr id="23" name="Objec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6631" y="4542667"/>
                          <a:ext cx="2101850" cy="5969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1" name="Grupp 190">
            <a:extLst>
              <a:ext uri="{FF2B5EF4-FFF2-40B4-BE49-F238E27FC236}">
                <a16:creationId xmlns:a16="http://schemas.microsoft.com/office/drawing/2014/main" id="{BD05200C-A4B8-475D-8DF8-0B572C89331B}"/>
              </a:ext>
            </a:extLst>
          </p:cNvPr>
          <p:cNvGrpSpPr/>
          <p:nvPr/>
        </p:nvGrpSpPr>
        <p:grpSpPr>
          <a:xfrm>
            <a:off x="678856" y="5186656"/>
            <a:ext cx="4211173" cy="596900"/>
            <a:chOff x="678856" y="5186656"/>
            <a:chExt cx="4211173" cy="596900"/>
          </a:xfrm>
        </p:grpSpPr>
        <p:graphicFrame>
          <p:nvGraphicFramePr>
            <p:cNvPr id="189" name="Object 22">
              <a:extLst>
                <a:ext uri="{FF2B5EF4-FFF2-40B4-BE49-F238E27FC236}">
                  <a16:creationId xmlns:a16="http://schemas.microsoft.com/office/drawing/2014/main" id="{EA874442-F50C-4FBB-8066-6AE692A3864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52538442"/>
                </p:ext>
              </p:extLst>
            </p:nvPr>
          </p:nvGraphicFramePr>
          <p:xfrm>
            <a:off x="3402465" y="5186656"/>
            <a:ext cx="1460500" cy="596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557" name="Equation" r:id="rId11" imgW="952200" imgH="393480" progId="Equation.DSMT4">
                    <p:embed/>
                  </p:oleObj>
                </mc:Choice>
                <mc:Fallback>
                  <p:oleObj name="Equation" r:id="rId11" imgW="952200" imgH="393480" progId="Equation.DSMT4">
                    <p:embed/>
                    <p:pic>
                      <p:nvPicPr>
                        <p:cNvPr id="23" name="Objec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2465" y="5186656"/>
                          <a:ext cx="1460500" cy="5969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0" name="Rectangle 23">
              <a:extLst>
                <a:ext uri="{FF2B5EF4-FFF2-40B4-BE49-F238E27FC236}">
                  <a16:creationId xmlns:a16="http://schemas.microsoft.com/office/drawing/2014/main" id="{11D0836F-5624-46E6-87C4-AD8DB2ECF25A}"/>
                </a:ext>
              </a:extLst>
            </p:cNvPr>
            <p:cNvSpPr/>
            <p:nvPr/>
          </p:nvSpPr>
          <p:spPr>
            <a:xfrm>
              <a:off x="678856" y="5300440"/>
              <a:ext cx="4211173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dirty="0" err="1"/>
                <a:t>which</a:t>
              </a:r>
              <a:r>
                <a:rPr lang="sv-SE" dirty="0"/>
                <a:t> has a minimum for </a:t>
              </a:r>
            </a:p>
          </p:txBody>
        </p:sp>
      </p:grpSp>
      <p:sp>
        <p:nvSpPr>
          <p:cNvPr id="195" name="Rektangel 194">
            <a:extLst>
              <a:ext uri="{FF2B5EF4-FFF2-40B4-BE49-F238E27FC236}">
                <a16:creationId xmlns:a16="http://schemas.microsoft.com/office/drawing/2014/main" id="{CE1E205F-3DF5-46C3-8331-E6876477604D}"/>
              </a:ext>
            </a:extLst>
          </p:cNvPr>
          <p:cNvSpPr/>
          <p:nvPr/>
        </p:nvSpPr>
        <p:spPr>
          <a:xfrm>
            <a:off x="711236" y="3107010"/>
            <a:ext cx="76186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2400" dirty="0" err="1"/>
              <a:t>Answer</a:t>
            </a:r>
            <a:r>
              <a:rPr lang="sv-SE" sz="2400" dirty="0"/>
              <a:t>: Is it </a:t>
            </a:r>
            <a:r>
              <a:rPr lang="sv-SE" sz="2400" dirty="0" err="1"/>
              <a:t>with</a:t>
            </a:r>
            <a:r>
              <a:rPr lang="sv-SE" sz="2400" dirty="0"/>
              <a:t> 2- or 4-input gates? Or </a:t>
            </a:r>
            <a:r>
              <a:rPr lang="sv-SE" sz="2400" dirty="0" err="1"/>
              <a:t>with</a:t>
            </a:r>
            <a:r>
              <a:rPr lang="sv-SE" sz="2400" dirty="0"/>
              <a:t> 8-input gates?</a:t>
            </a:r>
          </a:p>
        </p:txBody>
      </p:sp>
    </p:spTree>
    <p:extLst>
      <p:ext uri="{BB962C8B-B14F-4D97-AF65-F5344CB8AC3E}">
        <p14:creationId xmlns:p14="http://schemas.microsoft.com/office/powerpoint/2010/main" val="357087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" grpId="0"/>
      <p:bldP spid="18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2943</TotalTime>
  <Words>1926</Words>
  <Application>Microsoft Office PowerPoint</Application>
  <PresentationFormat>A4 (210 x 297 mm)</PresentationFormat>
  <Paragraphs>515</Paragraphs>
  <Slides>21</Slides>
  <Notes>2</Notes>
  <HiddenSlides>0</HiddenSlides>
  <MMClips>0</MMClips>
  <ScaleCrop>false</ScaleCrop>
  <HeadingPairs>
    <vt:vector size="8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2</vt:i4>
      </vt:variant>
      <vt:variant>
        <vt:lpstr>Bildrubriker</vt:lpstr>
      </vt:variant>
      <vt:variant>
        <vt:i4>21</vt:i4>
      </vt:variant>
    </vt:vector>
  </HeadingPairs>
  <TitlesOfParts>
    <vt:vector size="31" baseType="lpstr">
      <vt:lpstr>Arial</vt:lpstr>
      <vt:lpstr>Calibri</vt:lpstr>
      <vt:lpstr>Calibri Light</vt:lpstr>
      <vt:lpstr>Cambria Math</vt:lpstr>
      <vt:lpstr>Geneva</vt:lpstr>
      <vt:lpstr>Symbol</vt:lpstr>
      <vt:lpstr>Times New Roman</vt:lpstr>
      <vt:lpstr>Office Theme</vt:lpstr>
      <vt:lpstr>MathType 6.0 Equation</vt:lpstr>
      <vt:lpstr>Equation</vt:lpstr>
      <vt:lpstr>Lecture 15</vt:lpstr>
      <vt:lpstr>PowerPoint-presentation</vt:lpstr>
      <vt:lpstr>Inverter pair delay</vt:lpstr>
      <vt:lpstr>Inverter pair delay</vt:lpstr>
      <vt:lpstr>Optimization – Energy*delay product</vt:lpstr>
      <vt:lpstr>Optimal tapering factor</vt:lpstr>
      <vt:lpstr>Optimal tapering factor</vt:lpstr>
      <vt:lpstr>Optimization – Number of inputs</vt:lpstr>
      <vt:lpstr>Optimization – Number of inputs</vt:lpstr>
      <vt:lpstr>Optimization – Number of inputs</vt:lpstr>
      <vt:lpstr>Driving long wires</vt:lpstr>
      <vt:lpstr>Repeater insertion</vt:lpstr>
      <vt:lpstr>Repeater insertion</vt:lpstr>
      <vt:lpstr>32-bit carry skip adder</vt:lpstr>
      <vt:lpstr>32-bit carry skip adder</vt:lpstr>
      <vt:lpstr>32-bit carry skip adder</vt:lpstr>
      <vt:lpstr>32-bit carry skip adder</vt:lpstr>
      <vt:lpstr>32-bit carry skip adder</vt:lpstr>
      <vt:lpstr>32-bit carry skip adder</vt:lpstr>
      <vt:lpstr>PowerPoint-presentation</vt:lpstr>
      <vt:lpstr>End of ”what if” lecture!</vt:lpstr>
    </vt:vector>
  </TitlesOfParts>
  <Company>Chalmers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</dc:title>
  <dc:creator>Kjell Jeppson</dc:creator>
  <cp:lastModifiedBy>användare</cp:lastModifiedBy>
  <cp:revision>279</cp:revision>
  <cp:lastPrinted>2014-09-02T06:40:38Z</cp:lastPrinted>
  <dcterms:created xsi:type="dcterms:W3CDTF">2014-08-20T13:36:10Z</dcterms:created>
  <dcterms:modified xsi:type="dcterms:W3CDTF">2018-10-23T09:53:06Z</dcterms:modified>
</cp:coreProperties>
</file>