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285" r:id="rId6"/>
    <p:sldId id="299" r:id="rId7"/>
    <p:sldId id="301" r:id="rId8"/>
    <p:sldId id="303" r:id="rId9"/>
    <p:sldId id="258" r:id="rId10"/>
    <p:sldId id="260" r:id="rId11"/>
    <p:sldId id="283" r:id="rId12"/>
    <p:sldId id="308" r:id="rId13"/>
    <p:sldId id="269" r:id="rId14"/>
    <p:sldId id="304" r:id="rId15"/>
    <p:sldId id="298" r:id="rId16"/>
    <p:sldId id="270" r:id="rId17"/>
    <p:sldId id="281" r:id="rId18"/>
    <p:sldId id="271" r:id="rId19"/>
    <p:sldId id="306" r:id="rId20"/>
    <p:sldId id="272" r:id="rId21"/>
    <p:sldId id="273" r:id="rId22"/>
    <p:sldId id="274" r:id="rId23"/>
    <p:sldId id="275" r:id="rId24"/>
    <p:sldId id="305" r:id="rId25"/>
    <p:sldId id="276" r:id="rId26"/>
    <p:sldId id="277" r:id="rId27"/>
    <p:sldId id="278" r:id="rId28"/>
    <p:sldId id="287" r:id="rId29"/>
    <p:sldId id="279" r:id="rId30"/>
    <p:sldId id="307" r:id="rId31"/>
    <p:sldId id="297" r:id="rId32"/>
    <p:sldId id="294" r:id="rId33"/>
    <p:sldId id="295" r:id="rId34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1984" autoAdjust="0"/>
  </p:normalViewPr>
  <p:slideViewPr>
    <p:cSldViewPr>
      <p:cViewPr>
        <p:scale>
          <a:sx n="82" d="100"/>
          <a:sy n="82" d="100"/>
        </p:scale>
        <p:origin x="-1208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A346E-B8B6-40AD-B7D3-1A2066DA63E5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v-SE"/>
        </a:p>
      </dgm:t>
    </dgm:pt>
    <dgm:pt modelId="{68EAC679-6884-49ED-926F-687F939F7068}">
      <dgm:prSet phldrT="[Text]"/>
      <dgm:spPr>
        <a:solidFill>
          <a:schemeClr val="accent5"/>
        </a:solidFill>
      </dgm:spPr>
      <dgm:t>
        <a:bodyPr/>
        <a:lstStyle/>
        <a:p>
          <a:r>
            <a:rPr lang="sv-SE" b="1" dirty="0" smtClean="0"/>
            <a:t>Formulera</a:t>
          </a:r>
          <a:r>
            <a:rPr lang="sv-SE" dirty="0" smtClean="0"/>
            <a:t> </a:t>
          </a:r>
          <a:r>
            <a:rPr lang="sv-SE" b="1" dirty="0" smtClean="0"/>
            <a:t>din</a:t>
          </a:r>
          <a:r>
            <a:rPr lang="sv-SE" dirty="0" smtClean="0"/>
            <a:t> </a:t>
          </a:r>
          <a:r>
            <a:rPr lang="sv-SE" b="1" dirty="0" smtClean="0"/>
            <a:t>frågeställning</a:t>
          </a:r>
          <a:endParaRPr lang="sv-SE" b="1" dirty="0"/>
        </a:p>
      </dgm:t>
    </dgm:pt>
    <dgm:pt modelId="{9384D94D-83F0-473A-8239-C8388F9FD943}" type="parTrans" cxnId="{A70A9239-484D-4B0B-98A3-3B70E335A83E}">
      <dgm:prSet/>
      <dgm:spPr/>
      <dgm:t>
        <a:bodyPr/>
        <a:lstStyle/>
        <a:p>
          <a:endParaRPr lang="sv-SE"/>
        </a:p>
      </dgm:t>
    </dgm:pt>
    <dgm:pt modelId="{278B90BD-7252-46FE-AF2B-6A965D6D5AE1}" type="sibTrans" cxnId="{A70A9239-484D-4B0B-98A3-3B70E335A83E}">
      <dgm:prSet/>
      <dgm:spPr/>
      <dgm:t>
        <a:bodyPr/>
        <a:lstStyle/>
        <a:p>
          <a:endParaRPr lang="sv-SE"/>
        </a:p>
      </dgm:t>
    </dgm:pt>
    <dgm:pt modelId="{220516FC-43F9-48CB-8163-8F515097A897}">
      <dgm:prSet phldrT="[Text]"/>
      <dgm:spPr>
        <a:solidFill>
          <a:schemeClr val="accent5"/>
        </a:solidFill>
      </dgm:spPr>
      <dgm:t>
        <a:bodyPr/>
        <a:lstStyle/>
        <a:p>
          <a:r>
            <a:rPr lang="sv-SE" b="1" dirty="0" smtClean="0"/>
            <a:t>Utvärdera sökning och källor – se Sök- och skrivguiden</a:t>
          </a:r>
          <a:endParaRPr lang="sv-SE" b="1" dirty="0"/>
        </a:p>
      </dgm:t>
    </dgm:pt>
    <dgm:pt modelId="{27727C2A-CDC0-4512-A65B-D8A5247D3475}" type="parTrans" cxnId="{71424A0C-E33E-4EAE-816D-EAEB4CBEAEAF}">
      <dgm:prSet/>
      <dgm:spPr/>
      <dgm:t>
        <a:bodyPr/>
        <a:lstStyle/>
        <a:p>
          <a:endParaRPr lang="sv-SE"/>
        </a:p>
      </dgm:t>
    </dgm:pt>
    <dgm:pt modelId="{2017BB6A-90B0-4F48-8EAB-61819A4F09CE}" type="sibTrans" cxnId="{71424A0C-E33E-4EAE-816D-EAEB4CBEAEAF}">
      <dgm:prSet/>
      <dgm:spPr/>
      <dgm:t>
        <a:bodyPr/>
        <a:lstStyle/>
        <a:p>
          <a:endParaRPr lang="sv-SE"/>
        </a:p>
      </dgm:t>
    </dgm:pt>
    <dgm:pt modelId="{788C27B4-88BE-4517-A906-8B1C1328453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sv-SE" sz="1300" b="1" dirty="0" smtClean="0"/>
            <a:t>Spara och organisera dina källor</a:t>
          </a:r>
          <a:endParaRPr lang="sv-SE" sz="1300" b="1" dirty="0"/>
        </a:p>
      </dgm:t>
    </dgm:pt>
    <dgm:pt modelId="{B92D9641-C46B-4386-9C20-1ACFA9BC7541}" type="parTrans" cxnId="{2570D986-D192-4BB6-AA23-6294375AB264}">
      <dgm:prSet/>
      <dgm:spPr/>
      <dgm:t>
        <a:bodyPr/>
        <a:lstStyle/>
        <a:p>
          <a:endParaRPr lang="sv-SE"/>
        </a:p>
      </dgm:t>
    </dgm:pt>
    <dgm:pt modelId="{87FE01EE-4E18-48AC-935D-1816298DC9C8}" type="sibTrans" cxnId="{2570D986-D192-4BB6-AA23-6294375AB264}">
      <dgm:prSet/>
      <dgm:spPr/>
      <dgm:t>
        <a:bodyPr/>
        <a:lstStyle/>
        <a:p>
          <a:endParaRPr lang="sv-SE"/>
        </a:p>
      </dgm:t>
    </dgm:pt>
    <dgm:pt modelId="{BB894FF3-79DE-4D3A-80A1-817A62D9ED27}">
      <dgm:prSet phldrT="[Text]"/>
      <dgm:spPr>
        <a:solidFill>
          <a:schemeClr val="accent5"/>
        </a:solidFill>
      </dgm:spPr>
      <dgm:t>
        <a:bodyPr/>
        <a:lstStyle/>
        <a:p>
          <a:r>
            <a:rPr lang="sv-SE" b="1" dirty="0" smtClean="0"/>
            <a:t>Avgränsa ämnet –  </a:t>
          </a:r>
          <a:r>
            <a:rPr lang="sv-SE" b="1" dirty="0" err="1" smtClean="0"/>
            <a:t>mindmap</a:t>
          </a:r>
          <a:endParaRPr lang="sv-SE" b="1" dirty="0"/>
        </a:p>
      </dgm:t>
    </dgm:pt>
    <dgm:pt modelId="{A420673E-08B3-4E1B-99F5-618EA753363C}" type="parTrans" cxnId="{894AB826-F0C6-4629-8306-49980CA1AEF7}">
      <dgm:prSet/>
      <dgm:spPr/>
      <dgm:t>
        <a:bodyPr/>
        <a:lstStyle/>
        <a:p>
          <a:endParaRPr lang="sv-SE"/>
        </a:p>
      </dgm:t>
    </dgm:pt>
    <dgm:pt modelId="{93A32E65-E1C5-4462-94BA-893A89AFACAB}" type="sibTrans" cxnId="{894AB826-F0C6-4629-8306-49980CA1AEF7}">
      <dgm:prSet/>
      <dgm:spPr/>
      <dgm:t>
        <a:bodyPr/>
        <a:lstStyle/>
        <a:p>
          <a:endParaRPr lang="sv-SE"/>
        </a:p>
      </dgm:t>
    </dgm:pt>
    <dgm:pt modelId="{B9B30EE0-A6B6-41E4-A6D1-50B53EEB77B8}">
      <dgm:prSet phldrT="[Text]"/>
      <dgm:spPr>
        <a:solidFill>
          <a:schemeClr val="accent5"/>
        </a:solidFill>
      </dgm:spPr>
      <dgm:t>
        <a:bodyPr/>
        <a:lstStyle/>
        <a:p>
          <a:r>
            <a:rPr lang="sv-SE" b="1" dirty="0" smtClean="0"/>
            <a:t>Hitta sökord – svenska/engelska, synonymer</a:t>
          </a:r>
          <a:endParaRPr lang="sv-SE" b="1" dirty="0"/>
        </a:p>
      </dgm:t>
    </dgm:pt>
    <dgm:pt modelId="{647C37E3-968B-42E3-88BB-2FCBFA29B764}" type="parTrans" cxnId="{7451AC07-9987-4047-97AC-ECD027069CD9}">
      <dgm:prSet/>
      <dgm:spPr/>
      <dgm:t>
        <a:bodyPr/>
        <a:lstStyle/>
        <a:p>
          <a:endParaRPr lang="sv-SE"/>
        </a:p>
      </dgm:t>
    </dgm:pt>
    <dgm:pt modelId="{D35297E8-B995-40F4-A8BE-7B8BD59C5E82}" type="sibTrans" cxnId="{7451AC07-9987-4047-97AC-ECD027069CD9}">
      <dgm:prSet/>
      <dgm:spPr/>
      <dgm:t>
        <a:bodyPr/>
        <a:lstStyle/>
        <a:p>
          <a:endParaRPr lang="sv-SE"/>
        </a:p>
      </dgm:t>
    </dgm:pt>
    <dgm:pt modelId="{9D984F00-950B-47A1-B124-34EBF2A24866}">
      <dgm:prSet phldrT="[Text]"/>
      <dgm:spPr>
        <a:solidFill>
          <a:schemeClr val="accent5"/>
        </a:solidFill>
      </dgm:spPr>
      <dgm:t>
        <a:bodyPr/>
        <a:lstStyle/>
        <a:p>
          <a:r>
            <a:rPr lang="sv-SE" b="1" dirty="0" smtClean="0"/>
            <a:t>Välj databas/resurs – se bibliotekets ämnesguider</a:t>
          </a:r>
          <a:endParaRPr lang="sv-SE" b="1" dirty="0"/>
        </a:p>
      </dgm:t>
    </dgm:pt>
    <dgm:pt modelId="{25B04AFC-4BCC-4466-B766-FF2A4601692B}" type="parTrans" cxnId="{D78E8B2C-7E66-437A-B624-179A6DB15238}">
      <dgm:prSet/>
      <dgm:spPr/>
      <dgm:t>
        <a:bodyPr/>
        <a:lstStyle/>
        <a:p>
          <a:endParaRPr lang="sv-SE"/>
        </a:p>
      </dgm:t>
    </dgm:pt>
    <dgm:pt modelId="{307A7C39-259C-44EA-9C04-40B567D9525E}" type="sibTrans" cxnId="{D78E8B2C-7E66-437A-B624-179A6DB15238}">
      <dgm:prSet/>
      <dgm:spPr/>
      <dgm:t>
        <a:bodyPr/>
        <a:lstStyle/>
        <a:p>
          <a:endParaRPr lang="sv-SE"/>
        </a:p>
      </dgm:t>
    </dgm:pt>
    <dgm:pt modelId="{5E95F8F8-905E-43C4-ACE8-F0E553CABAC9}">
      <dgm:prSet phldrT="[Text]"/>
      <dgm:spPr>
        <a:solidFill>
          <a:schemeClr val="accent5"/>
        </a:solidFill>
      </dgm:spPr>
      <dgm:t>
        <a:bodyPr/>
        <a:lstStyle/>
        <a:p>
          <a:r>
            <a:rPr lang="sv-SE" b="1" dirty="0" smtClean="0"/>
            <a:t>SÖK – använd AND, OR, NOT, trunkering*, ”frassökning”</a:t>
          </a:r>
          <a:endParaRPr lang="sv-SE" b="1" dirty="0"/>
        </a:p>
      </dgm:t>
    </dgm:pt>
    <dgm:pt modelId="{4CD009D2-79E5-4F4A-82CA-50F0D72AD1ED}" type="parTrans" cxnId="{2F887DF7-5163-44E6-AB9B-327CA6930377}">
      <dgm:prSet/>
      <dgm:spPr/>
      <dgm:t>
        <a:bodyPr/>
        <a:lstStyle/>
        <a:p>
          <a:endParaRPr lang="sv-SE"/>
        </a:p>
      </dgm:t>
    </dgm:pt>
    <dgm:pt modelId="{A4565662-2F9D-4516-A0E7-16C720DAB1A5}" type="sibTrans" cxnId="{2F887DF7-5163-44E6-AB9B-327CA6930377}">
      <dgm:prSet/>
      <dgm:spPr/>
      <dgm:t>
        <a:bodyPr/>
        <a:lstStyle/>
        <a:p>
          <a:endParaRPr lang="sv-SE"/>
        </a:p>
      </dgm:t>
    </dgm:pt>
    <dgm:pt modelId="{20738214-9BD2-41EA-AE5F-FDF49D4325AE}" type="pres">
      <dgm:prSet presAssocID="{FD8A346E-B8B6-40AD-B7D3-1A2066DA63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FBB901F-DA78-4FC1-A2B6-79495B68A117}" type="pres">
      <dgm:prSet presAssocID="{FD8A346E-B8B6-40AD-B7D3-1A2066DA63E5}" presName="cycle" presStyleCnt="0"/>
      <dgm:spPr/>
    </dgm:pt>
    <dgm:pt modelId="{51981F73-4BBF-490E-B93C-AC849DB22219}" type="pres">
      <dgm:prSet presAssocID="{68EAC679-6884-49ED-926F-687F939F7068}" presName="nodeFirstNode" presStyleLbl="node1" presStyleIdx="0" presStyleCnt="7" custRadScaleRad="99700" custRadScaleInc="-173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0C88DAE-8D3A-4D62-B358-7D5FD476596D}" type="pres">
      <dgm:prSet presAssocID="{278B90BD-7252-46FE-AF2B-6A965D6D5AE1}" presName="sibTransFirstNode" presStyleLbl="bgShp" presStyleIdx="0" presStyleCnt="1"/>
      <dgm:spPr/>
      <dgm:t>
        <a:bodyPr/>
        <a:lstStyle/>
        <a:p>
          <a:endParaRPr lang="sv-SE"/>
        </a:p>
      </dgm:t>
    </dgm:pt>
    <dgm:pt modelId="{1D1204CD-6AA0-4631-9E1C-8ECCE082C80E}" type="pres">
      <dgm:prSet presAssocID="{BB894FF3-79DE-4D3A-80A1-817A62D9ED27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CA96C2C-4BD7-43AC-9781-646FF9756050}" type="pres">
      <dgm:prSet presAssocID="{B9B30EE0-A6B6-41E4-A6D1-50B53EEB77B8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70E0981-13AE-4522-96F4-3B0216109733}" type="pres">
      <dgm:prSet presAssocID="{9D984F00-950B-47A1-B124-34EBF2A24866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69EEE2-E97D-4C5A-888C-46164E82B4F6}" type="pres">
      <dgm:prSet presAssocID="{5E95F8F8-905E-43C4-ACE8-F0E553CABAC9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81F96BC-37AE-4C41-9AD7-D14DAEFE67F6}" type="pres">
      <dgm:prSet presAssocID="{220516FC-43F9-48CB-8163-8F515097A897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B8D5B84-8D33-4E7E-BC7A-9DD8B140DB1A}" type="pres">
      <dgm:prSet presAssocID="{788C27B4-88BE-4517-A906-8B1C1328453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9D6089A2-5AF2-43A9-B614-97F133734EC7}" type="presOf" srcId="{9D984F00-950B-47A1-B124-34EBF2A24866}" destId="{A70E0981-13AE-4522-96F4-3B0216109733}" srcOrd="0" destOrd="0" presId="urn:microsoft.com/office/officeart/2005/8/layout/cycle3"/>
    <dgm:cxn modelId="{7451AC07-9987-4047-97AC-ECD027069CD9}" srcId="{FD8A346E-B8B6-40AD-B7D3-1A2066DA63E5}" destId="{B9B30EE0-A6B6-41E4-A6D1-50B53EEB77B8}" srcOrd="2" destOrd="0" parTransId="{647C37E3-968B-42E3-88BB-2FCBFA29B764}" sibTransId="{D35297E8-B995-40F4-A8BE-7B8BD59C5E82}"/>
    <dgm:cxn modelId="{DDB5AF1D-49F1-4DB9-A2E8-A8455BAAF6E0}" type="presOf" srcId="{B9B30EE0-A6B6-41E4-A6D1-50B53EEB77B8}" destId="{2CA96C2C-4BD7-43AC-9781-646FF9756050}" srcOrd="0" destOrd="0" presId="urn:microsoft.com/office/officeart/2005/8/layout/cycle3"/>
    <dgm:cxn modelId="{47144ADE-D02E-49DB-82D7-98F210A3F2A6}" type="presOf" srcId="{788C27B4-88BE-4517-A906-8B1C13284537}" destId="{AB8D5B84-8D33-4E7E-BC7A-9DD8B140DB1A}" srcOrd="0" destOrd="0" presId="urn:microsoft.com/office/officeart/2005/8/layout/cycle3"/>
    <dgm:cxn modelId="{A70A9239-484D-4B0B-98A3-3B70E335A83E}" srcId="{FD8A346E-B8B6-40AD-B7D3-1A2066DA63E5}" destId="{68EAC679-6884-49ED-926F-687F939F7068}" srcOrd="0" destOrd="0" parTransId="{9384D94D-83F0-473A-8239-C8388F9FD943}" sibTransId="{278B90BD-7252-46FE-AF2B-6A965D6D5AE1}"/>
    <dgm:cxn modelId="{C92AE2C0-E107-4701-843B-49FBCB02C0B7}" type="presOf" srcId="{278B90BD-7252-46FE-AF2B-6A965D6D5AE1}" destId="{E0C88DAE-8D3A-4D62-B358-7D5FD476596D}" srcOrd="0" destOrd="0" presId="urn:microsoft.com/office/officeart/2005/8/layout/cycle3"/>
    <dgm:cxn modelId="{2570D986-D192-4BB6-AA23-6294375AB264}" srcId="{FD8A346E-B8B6-40AD-B7D3-1A2066DA63E5}" destId="{788C27B4-88BE-4517-A906-8B1C13284537}" srcOrd="6" destOrd="0" parTransId="{B92D9641-C46B-4386-9C20-1ACFA9BC7541}" sibTransId="{87FE01EE-4E18-48AC-935D-1816298DC9C8}"/>
    <dgm:cxn modelId="{35CDB06E-BD97-416D-9D8A-7EC523959177}" type="presOf" srcId="{5E95F8F8-905E-43C4-ACE8-F0E553CABAC9}" destId="{6F69EEE2-E97D-4C5A-888C-46164E82B4F6}" srcOrd="0" destOrd="0" presId="urn:microsoft.com/office/officeart/2005/8/layout/cycle3"/>
    <dgm:cxn modelId="{A00B6329-145C-437C-B0BF-E3BDBB4F3686}" type="presOf" srcId="{68EAC679-6884-49ED-926F-687F939F7068}" destId="{51981F73-4BBF-490E-B93C-AC849DB22219}" srcOrd="0" destOrd="0" presId="urn:microsoft.com/office/officeart/2005/8/layout/cycle3"/>
    <dgm:cxn modelId="{3C978E66-98E0-449D-A8E0-365A6FD265DA}" type="presOf" srcId="{BB894FF3-79DE-4D3A-80A1-817A62D9ED27}" destId="{1D1204CD-6AA0-4631-9E1C-8ECCE082C80E}" srcOrd="0" destOrd="0" presId="urn:microsoft.com/office/officeart/2005/8/layout/cycle3"/>
    <dgm:cxn modelId="{894AB826-F0C6-4629-8306-49980CA1AEF7}" srcId="{FD8A346E-B8B6-40AD-B7D3-1A2066DA63E5}" destId="{BB894FF3-79DE-4D3A-80A1-817A62D9ED27}" srcOrd="1" destOrd="0" parTransId="{A420673E-08B3-4E1B-99F5-618EA753363C}" sibTransId="{93A32E65-E1C5-4462-94BA-893A89AFACAB}"/>
    <dgm:cxn modelId="{6A6A3FC3-B4FC-468F-9CFD-2952F3FB8341}" type="presOf" srcId="{220516FC-43F9-48CB-8163-8F515097A897}" destId="{881F96BC-37AE-4C41-9AD7-D14DAEFE67F6}" srcOrd="0" destOrd="0" presId="urn:microsoft.com/office/officeart/2005/8/layout/cycle3"/>
    <dgm:cxn modelId="{D78E8B2C-7E66-437A-B624-179A6DB15238}" srcId="{FD8A346E-B8B6-40AD-B7D3-1A2066DA63E5}" destId="{9D984F00-950B-47A1-B124-34EBF2A24866}" srcOrd="3" destOrd="0" parTransId="{25B04AFC-4BCC-4466-B766-FF2A4601692B}" sibTransId="{307A7C39-259C-44EA-9C04-40B567D9525E}"/>
    <dgm:cxn modelId="{2F887DF7-5163-44E6-AB9B-327CA6930377}" srcId="{FD8A346E-B8B6-40AD-B7D3-1A2066DA63E5}" destId="{5E95F8F8-905E-43C4-ACE8-F0E553CABAC9}" srcOrd="4" destOrd="0" parTransId="{4CD009D2-79E5-4F4A-82CA-50F0D72AD1ED}" sibTransId="{A4565662-2F9D-4516-A0E7-16C720DAB1A5}"/>
    <dgm:cxn modelId="{F8E5FB67-AAB8-43FC-BD04-A7288E5D77A8}" type="presOf" srcId="{FD8A346E-B8B6-40AD-B7D3-1A2066DA63E5}" destId="{20738214-9BD2-41EA-AE5F-FDF49D4325AE}" srcOrd="0" destOrd="0" presId="urn:microsoft.com/office/officeart/2005/8/layout/cycle3"/>
    <dgm:cxn modelId="{71424A0C-E33E-4EAE-816D-EAEB4CBEAEAF}" srcId="{FD8A346E-B8B6-40AD-B7D3-1A2066DA63E5}" destId="{220516FC-43F9-48CB-8163-8F515097A897}" srcOrd="5" destOrd="0" parTransId="{27727C2A-CDC0-4512-A65B-D8A5247D3475}" sibTransId="{2017BB6A-90B0-4F48-8EAB-61819A4F09CE}"/>
    <dgm:cxn modelId="{3F2082E7-F5AC-4423-8D08-689B0E2AC9E6}" type="presParOf" srcId="{20738214-9BD2-41EA-AE5F-FDF49D4325AE}" destId="{FFBB901F-DA78-4FC1-A2B6-79495B68A117}" srcOrd="0" destOrd="0" presId="urn:microsoft.com/office/officeart/2005/8/layout/cycle3"/>
    <dgm:cxn modelId="{C37832E7-3814-46DE-BD0E-4B0F7F309A31}" type="presParOf" srcId="{FFBB901F-DA78-4FC1-A2B6-79495B68A117}" destId="{51981F73-4BBF-490E-B93C-AC849DB22219}" srcOrd="0" destOrd="0" presId="urn:microsoft.com/office/officeart/2005/8/layout/cycle3"/>
    <dgm:cxn modelId="{E9DE93DC-D04C-4A16-8A3B-E97B67F17AB6}" type="presParOf" srcId="{FFBB901F-DA78-4FC1-A2B6-79495B68A117}" destId="{E0C88DAE-8D3A-4D62-B358-7D5FD476596D}" srcOrd="1" destOrd="0" presId="urn:microsoft.com/office/officeart/2005/8/layout/cycle3"/>
    <dgm:cxn modelId="{BBEC2475-E3A1-42A2-B012-F355F919C839}" type="presParOf" srcId="{FFBB901F-DA78-4FC1-A2B6-79495B68A117}" destId="{1D1204CD-6AA0-4631-9E1C-8ECCE082C80E}" srcOrd="2" destOrd="0" presId="urn:microsoft.com/office/officeart/2005/8/layout/cycle3"/>
    <dgm:cxn modelId="{178DE1F9-5E37-48CA-A31A-4A0BAA9CD6FD}" type="presParOf" srcId="{FFBB901F-DA78-4FC1-A2B6-79495B68A117}" destId="{2CA96C2C-4BD7-43AC-9781-646FF9756050}" srcOrd="3" destOrd="0" presId="urn:microsoft.com/office/officeart/2005/8/layout/cycle3"/>
    <dgm:cxn modelId="{FBD32964-7917-448E-84F5-983D04388478}" type="presParOf" srcId="{FFBB901F-DA78-4FC1-A2B6-79495B68A117}" destId="{A70E0981-13AE-4522-96F4-3B0216109733}" srcOrd="4" destOrd="0" presId="urn:microsoft.com/office/officeart/2005/8/layout/cycle3"/>
    <dgm:cxn modelId="{698F8EC2-9180-4241-B134-98D999266191}" type="presParOf" srcId="{FFBB901F-DA78-4FC1-A2B6-79495B68A117}" destId="{6F69EEE2-E97D-4C5A-888C-46164E82B4F6}" srcOrd="5" destOrd="0" presId="urn:microsoft.com/office/officeart/2005/8/layout/cycle3"/>
    <dgm:cxn modelId="{52C29698-648D-4769-B3E2-8F2922C041B2}" type="presParOf" srcId="{FFBB901F-DA78-4FC1-A2B6-79495B68A117}" destId="{881F96BC-37AE-4C41-9AD7-D14DAEFE67F6}" srcOrd="6" destOrd="0" presId="urn:microsoft.com/office/officeart/2005/8/layout/cycle3"/>
    <dgm:cxn modelId="{156C13DA-6A43-4D6A-8DF7-E58764BC8B22}" type="presParOf" srcId="{FFBB901F-DA78-4FC1-A2B6-79495B68A117}" destId="{AB8D5B84-8D33-4E7E-BC7A-9DD8B140DB1A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88DAE-8D3A-4D62-B358-7D5FD476596D}">
      <dsp:nvSpPr>
        <dsp:cNvPr id="0" name=""/>
        <dsp:cNvSpPr/>
      </dsp:nvSpPr>
      <dsp:spPr>
        <a:xfrm>
          <a:off x="1827108" y="-25153"/>
          <a:ext cx="5488486" cy="5488486"/>
        </a:xfrm>
        <a:prstGeom prst="circularArrow">
          <a:avLst>
            <a:gd name="adj1" fmla="val 5544"/>
            <a:gd name="adj2" fmla="val 330680"/>
            <a:gd name="adj3" fmla="val 14492063"/>
            <a:gd name="adj4" fmla="val 169638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81F73-4BBF-490E-B93C-AC849DB22219}">
      <dsp:nvSpPr>
        <dsp:cNvPr id="0" name=""/>
        <dsp:cNvSpPr/>
      </dsp:nvSpPr>
      <dsp:spPr>
        <a:xfrm>
          <a:off x="3702632" y="10901"/>
          <a:ext cx="1737439" cy="86871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smtClean="0"/>
            <a:t>Formulera</a:t>
          </a:r>
          <a:r>
            <a:rPr lang="sv-SE" sz="1200" kern="1200" dirty="0" smtClean="0"/>
            <a:t> </a:t>
          </a:r>
          <a:r>
            <a:rPr lang="sv-SE" sz="1200" b="1" kern="1200" dirty="0" smtClean="0"/>
            <a:t>din</a:t>
          </a:r>
          <a:r>
            <a:rPr lang="sv-SE" sz="1200" kern="1200" dirty="0" smtClean="0"/>
            <a:t> </a:t>
          </a:r>
          <a:r>
            <a:rPr lang="sv-SE" sz="1200" b="1" kern="1200" dirty="0" smtClean="0"/>
            <a:t>frågeställning</a:t>
          </a:r>
          <a:endParaRPr lang="sv-SE" sz="1200" b="1" kern="1200" dirty="0"/>
        </a:p>
      </dsp:txBody>
      <dsp:txXfrm>
        <a:off x="3745039" y="53308"/>
        <a:ext cx="1652625" cy="783905"/>
      </dsp:txXfrm>
    </dsp:sp>
    <dsp:sp modelId="{1D1204CD-6AA0-4631-9E1C-8ECCE082C80E}">
      <dsp:nvSpPr>
        <dsp:cNvPr id="0" name=""/>
        <dsp:cNvSpPr/>
      </dsp:nvSpPr>
      <dsp:spPr>
        <a:xfrm>
          <a:off x="5564365" y="884887"/>
          <a:ext cx="1737439" cy="86871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smtClean="0"/>
            <a:t>Avgränsa ämnet –  </a:t>
          </a:r>
          <a:r>
            <a:rPr lang="sv-SE" sz="1200" b="1" kern="1200" dirty="0" err="1" smtClean="0"/>
            <a:t>mindmap</a:t>
          </a:r>
          <a:endParaRPr lang="sv-SE" sz="1200" b="1" kern="1200" dirty="0"/>
        </a:p>
      </dsp:txBody>
      <dsp:txXfrm>
        <a:off x="5606772" y="927294"/>
        <a:ext cx="1652625" cy="783905"/>
      </dsp:txXfrm>
    </dsp:sp>
    <dsp:sp modelId="{2CA96C2C-4BD7-43AC-9781-646FF9756050}">
      <dsp:nvSpPr>
        <dsp:cNvPr id="0" name=""/>
        <dsp:cNvSpPr/>
      </dsp:nvSpPr>
      <dsp:spPr>
        <a:xfrm>
          <a:off x="6016308" y="2864980"/>
          <a:ext cx="1737439" cy="86871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smtClean="0"/>
            <a:t>Hitta sökord – svenska/engelska, synonymer</a:t>
          </a:r>
          <a:endParaRPr lang="sv-SE" sz="1200" b="1" kern="1200" dirty="0"/>
        </a:p>
      </dsp:txBody>
      <dsp:txXfrm>
        <a:off x="6058715" y="2907387"/>
        <a:ext cx="1652625" cy="783905"/>
      </dsp:txXfrm>
    </dsp:sp>
    <dsp:sp modelId="{A70E0981-13AE-4522-96F4-3B0216109733}">
      <dsp:nvSpPr>
        <dsp:cNvPr id="0" name=""/>
        <dsp:cNvSpPr/>
      </dsp:nvSpPr>
      <dsp:spPr>
        <a:xfrm>
          <a:off x="4749991" y="4452892"/>
          <a:ext cx="1737439" cy="86871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smtClean="0"/>
            <a:t>Välj databas/resurs – se bibliotekets ämnesguider</a:t>
          </a:r>
          <a:endParaRPr lang="sv-SE" sz="1200" b="1" kern="1200" dirty="0"/>
        </a:p>
      </dsp:txBody>
      <dsp:txXfrm>
        <a:off x="4792398" y="4495299"/>
        <a:ext cx="1652625" cy="783905"/>
      </dsp:txXfrm>
    </dsp:sp>
    <dsp:sp modelId="{6F69EEE2-E97D-4C5A-888C-46164E82B4F6}">
      <dsp:nvSpPr>
        <dsp:cNvPr id="0" name=""/>
        <dsp:cNvSpPr/>
      </dsp:nvSpPr>
      <dsp:spPr>
        <a:xfrm>
          <a:off x="2718976" y="4452892"/>
          <a:ext cx="1737439" cy="86871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smtClean="0"/>
            <a:t>SÖK – använd AND, OR, NOT, trunkering*, ”frassökning”</a:t>
          </a:r>
          <a:endParaRPr lang="sv-SE" sz="1200" b="1" kern="1200" dirty="0"/>
        </a:p>
      </dsp:txBody>
      <dsp:txXfrm>
        <a:off x="2761383" y="4495299"/>
        <a:ext cx="1652625" cy="783905"/>
      </dsp:txXfrm>
    </dsp:sp>
    <dsp:sp modelId="{881F96BC-37AE-4C41-9AD7-D14DAEFE67F6}">
      <dsp:nvSpPr>
        <dsp:cNvPr id="0" name=""/>
        <dsp:cNvSpPr/>
      </dsp:nvSpPr>
      <dsp:spPr>
        <a:xfrm>
          <a:off x="1452659" y="2864980"/>
          <a:ext cx="1737439" cy="86871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 smtClean="0"/>
            <a:t>Utvärdera sökning och källor – se Sök- och skrivguiden</a:t>
          </a:r>
          <a:endParaRPr lang="sv-SE" sz="1200" b="1" kern="1200" dirty="0"/>
        </a:p>
      </dsp:txBody>
      <dsp:txXfrm>
        <a:off x="1495066" y="2907387"/>
        <a:ext cx="1652625" cy="783905"/>
      </dsp:txXfrm>
    </dsp:sp>
    <dsp:sp modelId="{AB8D5B84-8D33-4E7E-BC7A-9DD8B140DB1A}">
      <dsp:nvSpPr>
        <dsp:cNvPr id="0" name=""/>
        <dsp:cNvSpPr/>
      </dsp:nvSpPr>
      <dsp:spPr>
        <a:xfrm>
          <a:off x="1904602" y="884887"/>
          <a:ext cx="1737439" cy="86871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b="1" kern="1200" dirty="0" smtClean="0"/>
            <a:t>Spara och organisera dina källor</a:t>
          </a:r>
          <a:endParaRPr lang="sv-SE" sz="1300" b="1" kern="1200" dirty="0"/>
        </a:p>
      </dsp:txBody>
      <dsp:txXfrm>
        <a:off x="1947009" y="927294"/>
        <a:ext cx="1652625" cy="783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73D90-9CBA-43B0-9764-00105A6F9D55}" type="datetimeFigureOut">
              <a:rPr lang="sv-SE" smtClean="0"/>
              <a:t>19/03/15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F1B75-1412-4354-9C36-265EA78BF0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00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1B75-1412-4354-9C36-265EA78BF08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174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1B75-1412-4354-9C36-265EA78BF08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16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Viktigt att tala om att de är studenter samt ändamålet. Förhoppningsvis då gratis.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1B75-1412-4354-9C36-265EA78BF08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63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Licens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skapare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använda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för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tillgängliggöra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upphovsrättskyddade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verk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1B75-1412-4354-9C36-265EA78BF08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938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ser ut som om det är ok </a:t>
            </a:r>
            <a:r>
              <a:rPr lang="sv-SE" smtClean="0"/>
              <a:t>att …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1B75-1412-4354-9C36-265EA78BF089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4548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</a:t>
            </a:r>
            <a:r>
              <a:rPr lang="en-US" dirty="0" smtClean="0"/>
              <a:t>, en student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använda</a:t>
            </a:r>
            <a:r>
              <a:rPr lang="en-US" dirty="0" smtClean="0"/>
              <a:t> en </a:t>
            </a:r>
            <a:r>
              <a:rPr lang="en-US" dirty="0" err="1" smtClean="0"/>
              <a:t>logga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uppföljer</a:t>
            </a:r>
            <a:r>
              <a:rPr lang="en-US" baseline="0" dirty="0" smtClean="0"/>
              <a:t> diverse </a:t>
            </a:r>
            <a:r>
              <a:rPr lang="en-US" baseline="0" dirty="0" err="1" smtClean="0"/>
              <a:t>krav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Intressant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notera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är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</a:t>
            </a:r>
            <a:r>
              <a:rPr lang="en-US" baseline="0" dirty="0" smtClean="0"/>
              <a:t>: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Så</a:t>
            </a:r>
            <a:r>
              <a:rPr lang="en-US" baseline="0" dirty="0" smtClean="0"/>
              <a:t> fort </a:t>
            </a:r>
            <a:r>
              <a:rPr lang="en-US" baseline="0" dirty="0" err="1" smtClean="0"/>
              <a:t>namnet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nämns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texten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måste</a:t>
            </a:r>
            <a:r>
              <a:rPr lang="en-US" baseline="0" dirty="0" smtClean="0"/>
              <a:t> TM (</a:t>
            </a:r>
            <a:r>
              <a:rPr lang="en-US" baseline="0" dirty="0" err="1" smtClean="0"/>
              <a:t>TradeMark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stå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eftersom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längre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rör</a:t>
            </a:r>
            <a:r>
              <a:rPr lang="en-US" baseline="0" dirty="0" smtClean="0"/>
              <a:t> sig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upphovsrätt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varumärke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Studenten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använda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kandidatarbetet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är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baserat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, men </a:t>
            </a:r>
            <a:r>
              <a:rPr lang="en-US" baseline="0" dirty="0" err="1" smtClean="0"/>
              <a:t>samtidigt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måste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tydligt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kandidatarbetet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är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produkt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Studenten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måste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skriva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insidan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titelsidan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</a:t>
            </a:r>
            <a:r>
              <a:rPr lang="en-US" baseline="0" dirty="0" smtClean="0"/>
              <a:t>/</a:t>
            </a:r>
            <a:r>
              <a:rPr lang="en-US" baseline="0" dirty="0" err="1" smtClean="0"/>
              <a:t>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fått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tillstånd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loggan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Tydlig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referens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inkl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länk</a:t>
            </a:r>
            <a:r>
              <a:rPr lang="en-US" baseline="0" dirty="0" smtClean="0"/>
              <a:t> till </a:t>
            </a:r>
            <a:r>
              <a:rPr lang="en-US" baseline="0" dirty="0" err="1" smtClean="0"/>
              <a:t>loggan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referenslistan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1B75-1412-4354-9C36-265EA78BF089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920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1B75-1412-4354-9C36-265EA78BF089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52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2152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6700" y="838200"/>
            <a:ext cx="6305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pic>
        <p:nvPicPr>
          <p:cNvPr id="10" name="Bildobjekt 9" descr="Chalmers Univ logo_svart.e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152400"/>
            <a:ext cx="1295400" cy="250102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 bwMode="auto">
          <a:xfrm>
            <a:off x="0" y="457200"/>
            <a:ext cx="9144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pitchFamily="96" charset="-128"/>
          <a:cs typeface="Akzidenz-Bd for Chalmer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 b="0" i="0">
          <a:solidFill>
            <a:schemeClr val="tx1"/>
          </a:solidFill>
          <a:latin typeface="+mn-lt"/>
          <a:ea typeface="ＭＳ Ｐゴシック" pitchFamily="96" charset="-128"/>
          <a:cs typeface="Akzidenz for Chalmers Regular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ument.chalmers.se/download?docid=986701354" TargetMode="External"/><Relationship Id="rId3" Type="http://schemas.openxmlformats.org/officeDocument/2006/relationships/hyperlink" Target="http://bi.lnu.se/Refero/1intro.ph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copyright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arduino.cc/en/Trademark/CommunityLogo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arduino.cc/en/Trademark/HomePag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Plagiarism_vs_Copyright_Infringement.png" TargetMode="External"/><Relationship Id="rId3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ib.edu@chalmers.s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endnoteweb.com/EndNoteWeb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Informationskompetens</a:t>
            </a:r>
            <a:br>
              <a:rPr lang="sv-SE" dirty="0" smtClean="0"/>
            </a:br>
            <a:r>
              <a:rPr lang="sv-SE" dirty="0" smtClean="0"/>
              <a:t>Data och Elektro 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/>
          <a:lstStyle/>
          <a:p>
            <a:r>
              <a:rPr lang="sv-SE" sz="2400" dirty="0" err="1"/>
              <a:t>V</a:t>
            </a:r>
            <a:r>
              <a:rPr lang="sv-SE" sz="2400" dirty="0" err="1" smtClean="0"/>
              <a:t>t</a:t>
            </a:r>
            <a:r>
              <a:rPr lang="sv-SE" sz="2400" dirty="0" smtClean="0"/>
              <a:t>- 2015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44403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Ange</a:t>
            </a:r>
            <a:r>
              <a:rPr lang="en-US" dirty="0" smtClean="0"/>
              <a:t> </a:t>
            </a:r>
            <a:r>
              <a:rPr lang="en-US" dirty="0" err="1" smtClean="0"/>
              <a:t>referenser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776192"/>
          </a:xfrm>
        </p:spPr>
        <p:txBody>
          <a:bodyPr/>
          <a:lstStyle/>
          <a:p>
            <a:pPr marL="0" indent="0">
              <a:buNone/>
            </a:pPr>
            <a:endParaRPr lang="sv-SE" altLang="sv-SE" dirty="0" smtClean="0"/>
          </a:p>
          <a:p>
            <a:r>
              <a:rPr lang="sv-SE" altLang="sv-SE" dirty="0" smtClean="0"/>
              <a:t>Förklarar </a:t>
            </a:r>
            <a:r>
              <a:rPr lang="sv-SE" altLang="sv-SE" dirty="0"/>
              <a:t>och stödjer argumenten i din text</a:t>
            </a:r>
          </a:p>
          <a:p>
            <a:r>
              <a:rPr lang="sv-SE" altLang="sv-SE" dirty="0"/>
              <a:t>Visar läsaren att du har tagit del av andras forskning (studerat ämnet</a:t>
            </a:r>
            <a:r>
              <a:rPr lang="sv-SE" altLang="sv-SE" dirty="0" smtClean="0"/>
              <a:t>)</a:t>
            </a:r>
          </a:p>
          <a:p>
            <a:r>
              <a:rPr lang="sv-SE" altLang="sv-SE" dirty="0" smtClean="0">
                <a:solidFill>
                  <a:schemeClr val="tx2"/>
                </a:solidFill>
              </a:rPr>
              <a:t>Ger författaren ett erkännande</a:t>
            </a:r>
            <a:endParaRPr lang="sv-SE" altLang="sv-SE" dirty="0"/>
          </a:p>
          <a:p>
            <a:r>
              <a:rPr lang="sv-SE" altLang="sv-SE" dirty="0"/>
              <a:t>Argumenten i texten ska vara </a:t>
            </a:r>
            <a:r>
              <a:rPr lang="sv-SE" altLang="sv-SE" b="1" dirty="0"/>
              <a:t>dina </a:t>
            </a:r>
            <a:r>
              <a:rPr lang="sv-SE" altLang="sv-SE" dirty="0"/>
              <a:t>– </a:t>
            </a:r>
            <a:br>
              <a:rPr lang="sv-SE" altLang="sv-SE" dirty="0"/>
            </a:br>
            <a:r>
              <a:rPr lang="sv-SE" altLang="sv-SE" dirty="0"/>
              <a:t>du hänvisar till fakta i andras text med </a:t>
            </a:r>
            <a:r>
              <a:rPr lang="sv-SE" altLang="sv-SE" b="1" dirty="0"/>
              <a:t>dina</a:t>
            </a:r>
            <a:r>
              <a:rPr lang="sv-SE" altLang="sv-SE" dirty="0"/>
              <a:t> </a:t>
            </a:r>
            <a:r>
              <a:rPr lang="sv-SE" altLang="sv-SE" dirty="0" smtClean="0"/>
              <a:t>ord</a:t>
            </a:r>
          </a:p>
          <a:p>
            <a:endParaRPr lang="sv-SE" altLang="sv-SE" dirty="0" smtClean="0"/>
          </a:p>
          <a:p>
            <a:endParaRPr lang="sv-SE" altLang="sv-SE" dirty="0"/>
          </a:p>
          <a:p>
            <a:pPr marL="0" indent="0">
              <a:buNone/>
            </a:pPr>
            <a:r>
              <a:rPr lang="sv-SE" dirty="0">
                <a:solidFill>
                  <a:schemeClr val="tx2"/>
                </a:solidFill>
                <a:hlinkClick r:id="rId2"/>
              </a:rPr>
              <a:t>Akademisk hederlighet på Chalmers – vilka är våra spelregler?</a:t>
            </a:r>
            <a:endParaRPr lang="sv-SE" altLang="sv-SE" dirty="0" smtClean="0"/>
          </a:p>
          <a:p>
            <a:pPr marL="0" indent="0">
              <a:buNone/>
            </a:pPr>
            <a:r>
              <a:rPr lang="sv-SE" dirty="0" err="1" smtClean="0">
                <a:hlinkClick r:id="rId3"/>
              </a:rPr>
              <a:t>Refero</a:t>
            </a:r>
            <a:r>
              <a:rPr lang="sv-SE" dirty="0" smtClean="0">
                <a:hlinkClick r:id="rId3"/>
              </a:rPr>
              <a:t> </a:t>
            </a:r>
            <a:r>
              <a:rPr lang="sv-SE" dirty="0">
                <a:hlinkClick r:id="rId3"/>
              </a:rPr>
              <a:t>- antiplagieringsguiden</a:t>
            </a:r>
            <a:endParaRPr lang="sv-SE" altLang="sv-S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Plagiering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Citera</a:t>
            </a:r>
            <a:r>
              <a:rPr lang="en-US" dirty="0" smtClean="0"/>
              <a:t> </a:t>
            </a:r>
            <a:r>
              <a:rPr lang="en-US" dirty="0" err="1" smtClean="0"/>
              <a:t>andras</a:t>
            </a:r>
            <a:r>
              <a:rPr lang="en-US" dirty="0" smtClean="0"/>
              <a:t> </a:t>
            </a:r>
            <a:r>
              <a:rPr lang="en-US" dirty="0" err="1" smtClean="0"/>
              <a:t>texter</a:t>
            </a:r>
            <a:r>
              <a:rPr lang="en-US" dirty="0" smtClean="0"/>
              <a:t> </a:t>
            </a:r>
            <a:r>
              <a:rPr lang="en-US" dirty="0" err="1" smtClean="0"/>
              <a:t>utan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ange</a:t>
            </a:r>
            <a:r>
              <a:rPr lang="en-US" dirty="0" smtClean="0"/>
              <a:t> </a:t>
            </a:r>
            <a:r>
              <a:rPr lang="en-US" dirty="0" err="1" smtClean="0"/>
              <a:t>referens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Parafrasera</a:t>
            </a:r>
            <a:r>
              <a:rPr lang="en-US" dirty="0" smtClean="0"/>
              <a:t> (</a:t>
            </a:r>
            <a:r>
              <a:rPr lang="en-US" dirty="0" err="1" smtClean="0"/>
              <a:t>ändra</a:t>
            </a:r>
            <a:r>
              <a:rPr lang="en-US" dirty="0" smtClean="0"/>
              <a:t> </a:t>
            </a:r>
            <a:r>
              <a:rPr lang="en-US" dirty="0" err="1" smtClean="0"/>
              <a:t>några</a:t>
            </a:r>
            <a:r>
              <a:rPr lang="en-US" dirty="0" smtClean="0"/>
              <a:t> </a:t>
            </a:r>
            <a:r>
              <a:rPr lang="en-US" dirty="0" err="1" smtClean="0"/>
              <a:t>få</a:t>
            </a:r>
            <a:r>
              <a:rPr lang="en-US" dirty="0" smtClean="0"/>
              <a:t> </a:t>
            </a:r>
            <a:r>
              <a:rPr lang="en-US" dirty="0" err="1" smtClean="0"/>
              <a:t>ord</a:t>
            </a:r>
            <a:r>
              <a:rPr lang="en-US" dirty="0" smtClean="0"/>
              <a:t>)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någon</a:t>
            </a:r>
            <a:r>
              <a:rPr lang="en-US" dirty="0" smtClean="0"/>
              <a:t> </a:t>
            </a:r>
            <a:r>
              <a:rPr lang="en-US" dirty="0" err="1" smtClean="0"/>
              <a:t>annans</a:t>
            </a:r>
            <a:r>
              <a:rPr lang="en-US" dirty="0"/>
              <a:t> </a:t>
            </a:r>
            <a:r>
              <a:rPr lang="en-US" dirty="0" smtClean="0"/>
              <a:t>text, </a:t>
            </a:r>
            <a:r>
              <a:rPr lang="en-US" dirty="0" err="1" smtClean="0"/>
              <a:t>utan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ange</a:t>
            </a:r>
            <a:r>
              <a:rPr lang="en-US" dirty="0" smtClean="0"/>
              <a:t> </a:t>
            </a:r>
            <a:r>
              <a:rPr lang="en-US" dirty="0" err="1" smtClean="0"/>
              <a:t>referens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Stjäla</a:t>
            </a:r>
            <a:r>
              <a:rPr lang="en-US" dirty="0" smtClean="0"/>
              <a:t> </a:t>
            </a:r>
            <a:r>
              <a:rPr lang="en-US" dirty="0" err="1" smtClean="0"/>
              <a:t>andras</a:t>
            </a:r>
            <a:r>
              <a:rPr lang="en-US" dirty="0" smtClean="0"/>
              <a:t> </a:t>
            </a:r>
            <a:r>
              <a:rPr lang="en-US" dirty="0" err="1" smtClean="0"/>
              <a:t>idéer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dirty="0" err="1" smtClean="0"/>
              <a:t>exempelvis</a:t>
            </a:r>
            <a:r>
              <a:rPr lang="en-US" dirty="0" smtClean="0"/>
              <a:t> en internet </a:t>
            </a:r>
            <a:r>
              <a:rPr lang="en-US" dirty="0" err="1" smtClean="0"/>
              <a:t>källa</a:t>
            </a:r>
            <a:r>
              <a:rPr lang="en-US" dirty="0" smtClean="0"/>
              <a:t> </a:t>
            </a:r>
            <a:r>
              <a:rPr lang="en-US" dirty="0" err="1" smtClean="0"/>
              <a:t>utan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ange</a:t>
            </a:r>
            <a:r>
              <a:rPr lang="en-US" dirty="0" smtClean="0"/>
              <a:t> </a:t>
            </a:r>
            <a:r>
              <a:rPr lang="en-US" dirty="0" err="1" smtClean="0"/>
              <a:t>referens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0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Plagiering eller inte?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Plagierar du om du återanvänder hela eller delar av ett </a:t>
            </a:r>
            <a:r>
              <a:rPr lang="sv-SE" dirty="0" smtClean="0"/>
              <a:t>arbete du gjort i en annan kurs? </a:t>
            </a:r>
            <a:endParaRPr lang="sv-SE" dirty="0"/>
          </a:p>
          <a:p>
            <a:endParaRPr lang="sv-SE" dirty="0" smtClean="0"/>
          </a:p>
          <a:p>
            <a:r>
              <a:rPr lang="sv-SE" dirty="0" smtClean="0"/>
              <a:t>Är det plagiat om </a:t>
            </a:r>
            <a:r>
              <a:rPr lang="sv-SE" dirty="0"/>
              <a:t>du </a:t>
            </a:r>
            <a:r>
              <a:rPr lang="sv-SE" dirty="0" smtClean="0"/>
              <a:t>tar en idé ifrån Google, skriver </a:t>
            </a:r>
            <a:r>
              <a:rPr lang="sv-SE" dirty="0"/>
              <a:t>om texten med egna ord utan att ange referens?</a:t>
            </a:r>
          </a:p>
          <a:p>
            <a:endParaRPr lang="sv-SE" dirty="0" smtClean="0"/>
          </a:p>
          <a:p>
            <a:r>
              <a:rPr lang="sv-SE" dirty="0" smtClean="0"/>
              <a:t>Är det plagiat om du översätter från ett annat språk utan att ange en referens till originalet? </a:t>
            </a:r>
          </a:p>
          <a:p>
            <a:endParaRPr lang="sv-SE" dirty="0"/>
          </a:p>
          <a:p>
            <a:r>
              <a:rPr lang="sv-SE" dirty="0" smtClean="0"/>
              <a:t>Är det plagiat om du använder någon annans metod utan att ange referens?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628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Upphovsrätt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Skyddar</a:t>
            </a:r>
            <a:r>
              <a:rPr lang="en-US" sz="2400" dirty="0" smtClean="0"/>
              <a:t> </a:t>
            </a:r>
            <a:r>
              <a:rPr lang="en-US" sz="2400" dirty="0" err="1" smtClean="0"/>
              <a:t>upphovsmannen</a:t>
            </a:r>
            <a:r>
              <a:rPr lang="en-US" sz="2400" dirty="0" smtClean="0"/>
              <a:t> </a:t>
            </a:r>
            <a:r>
              <a:rPr lang="en-US" sz="2400" dirty="0" err="1" smtClean="0"/>
              <a:t>av</a:t>
            </a:r>
            <a:r>
              <a:rPr lang="en-US" sz="2400" dirty="0" smtClean="0"/>
              <a:t> </a:t>
            </a:r>
            <a:r>
              <a:rPr lang="en-US" sz="2400" dirty="0" err="1" smtClean="0"/>
              <a:t>ett</a:t>
            </a:r>
            <a:r>
              <a:rPr lang="en-US" sz="2400" dirty="0" smtClean="0"/>
              <a:t> </a:t>
            </a:r>
            <a:r>
              <a:rPr lang="en-US" sz="2400" dirty="0" err="1" smtClean="0"/>
              <a:t>verk</a:t>
            </a:r>
            <a:r>
              <a:rPr lang="en-US" sz="2400" dirty="0" smtClean="0"/>
              <a:t> </a:t>
            </a:r>
            <a:r>
              <a:rPr lang="en-US" sz="2400" dirty="0" err="1" smtClean="0"/>
              <a:t>som</a:t>
            </a:r>
            <a:r>
              <a:rPr lang="en-US" sz="2400" dirty="0" smtClean="0"/>
              <a:t> </a:t>
            </a:r>
            <a:r>
              <a:rPr lang="en-US" sz="2400" dirty="0" err="1" smtClean="0"/>
              <a:t>nått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viss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verkshöjd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musik</a:t>
            </a:r>
            <a:r>
              <a:rPr lang="en-US" sz="2400" dirty="0" smtClean="0"/>
              <a:t>, </a:t>
            </a:r>
            <a:r>
              <a:rPr lang="en-US" sz="2400" dirty="0" err="1" smtClean="0"/>
              <a:t>bilder</a:t>
            </a:r>
            <a:r>
              <a:rPr lang="en-US" sz="2400" dirty="0" smtClean="0"/>
              <a:t>, </a:t>
            </a:r>
            <a:r>
              <a:rPr lang="en-US" sz="2400" dirty="0" err="1" smtClean="0"/>
              <a:t>presentationer</a:t>
            </a:r>
            <a:r>
              <a:rPr lang="en-US" sz="2400" dirty="0" smtClean="0"/>
              <a:t> etc.)  </a:t>
            </a:r>
          </a:p>
          <a:p>
            <a:r>
              <a:rPr lang="en-US" sz="2400" dirty="0" err="1" smtClean="0"/>
              <a:t>Gäller</a:t>
            </a:r>
            <a:r>
              <a:rPr lang="en-US" sz="2400" dirty="0" smtClean="0"/>
              <a:t> </a:t>
            </a:r>
            <a:r>
              <a:rPr lang="en-US" sz="2400" dirty="0" err="1" smtClean="0"/>
              <a:t>när</a:t>
            </a:r>
            <a:r>
              <a:rPr lang="en-US" sz="2400" dirty="0" smtClean="0"/>
              <a:t> </a:t>
            </a:r>
            <a:r>
              <a:rPr lang="en-US" sz="2400" dirty="0" err="1" smtClean="0"/>
              <a:t>verket</a:t>
            </a:r>
            <a:r>
              <a:rPr lang="en-US" sz="2400" dirty="0" smtClean="0"/>
              <a:t> </a:t>
            </a:r>
            <a:r>
              <a:rPr lang="en-US" sz="2400" dirty="0" err="1" smtClean="0"/>
              <a:t>har</a:t>
            </a:r>
            <a:r>
              <a:rPr lang="en-US" sz="2400" dirty="0" smtClean="0"/>
              <a:t> </a:t>
            </a:r>
            <a:r>
              <a:rPr lang="en-US" sz="2400" dirty="0" err="1" smtClean="0"/>
              <a:t>skapats</a:t>
            </a:r>
            <a:r>
              <a:rPr lang="en-US" sz="2400" dirty="0" smtClean="0"/>
              <a:t> </a:t>
            </a:r>
          </a:p>
          <a:p>
            <a:r>
              <a:rPr lang="sv-SE" sz="2400" dirty="0" smtClean="0"/>
              <a:t>Behöver inte registreras © </a:t>
            </a:r>
          </a:p>
          <a:p>
            <a:r>
              <a:rPr lang="sv-SE" sz="2400" dirty="0" smtClean="0"/>
              <a:t>Gäller i 70 år efter upphovsmannens död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1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Upphovsrättens</a:t>
            </a:r>
            <a:r>
              <a:rPr lang="en-US" dirty="0" smtClean="0"/>
              <a:t> </a:t>
            </a:r>
            <a:r>
              <a:rPr lang="en-US" dirty="0" err="1" smtClean="0"/>
              <a:t>två</a:t>
            </a:r>
            <a:r>
              <a:rPr lang="en-US" dirty="0" smtClean="0"/>
              <a:t> </a:t>
            </a:r>
            <a:r>
              <a:rPr lang="en-US" dirty="0" err="1" smtClean="0"/>
              <a:t>delar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Lagen</a:t>
            </a:r>
            <a:r>
              <a:rPr lang="en-US" sz="2400" dirty="0"/>
              <a:t>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två</a:t>
            </a:r>
            <a:r>
              <a:rPr lang="en-US" sz="2400" dirty="0"/>
              <a:t> </a:t>
            </a:r>
            <a:r>
              <a:rPr lang="en-US" sz="2400" dirty="0" err="1"/>
              <a:t>delar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Ekonomisk</a:t>
            </a:r>
            <a:r>
              <a:rPr lang="en-US" sz="2400" dirty="0"/>
              <a:t> </a:t>
            </a:r>
            <a:r>
              <a:rPr lang="en-US" sz="2400" dirty="0" err="1"/>
              <a:t>rätt</a:t>
            </a:r>
            <a:r>
              <a:rPr lang="en-US" sz="2400" dirty="0"/>
              <a:t> - </a:t>
            </a:r>
            <a:r>
              <a:rPr lang="sv-SE" sz="2400" dirty="0"/>
              <a:t>att ekonomiskt utnyttja verket</a:t>
            </a:r>
            <a:endParaRPr lang="en-US" sz="2400" dirty="0"/>
          </a:p>
          <a:p>
            <a:r>
              <a:rPr lang="en-US" sz="2400" dirty="0" err="1" smtClean="0"/>
              <a:t>Ideell</a:t>
            </a:r>
            <a:r>
              <a:rPr lang="en-US" sz="2400" dirty="0" smtClean="0"/>
              <a:t> </a:t>
            </a:r>
            <a:r>
              <a:rPr lang="en-US" sz="2400" dirty="0" err="1"/>
              <a:t>rätt</a:t>
            </a:r>
            <a:r>
              <a:rPr lang="en-US" sz="2400" dirty="0"/>
              <a:t> - </a:t>
            </a:r>
            <a:r>
              <a:rPr lang="sv-SE" sz="2400" dirty="0"/>
              <a:t>att bli nämnd som upphovsman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Inskränkningar</a:t>
            </a:r>
            <a:r>
              <a:rPr lang="en-US" sz="2400" dirty="0"/>
              <a:t> (</a:t>
            </a:r>
            <a:r>
              <a:rPr lang="en-US" sz="2400" dirty="0" err="1"/>
              <a:t>gråzoner</a:t>
            </a:r>
            <a:r>
              <a:rPr lang="en-US" sz="2400" dirty="0"/>
              <a:t>) - </a:t>
            </a:r>
            <a:r>
              <a:rPr lang="en-US" sz="2400" dirty="0" err="1"/>
              <a:t>kopieringsavtal</a:t>
            </a:r>
            <a:r>
              <a:rPr lang="en-US" sz="2400" dirty="0"/>
              <a:t>, </a:t>
            </a:r>
            <a:r>
              <a:rPr lang="en-US" sz="2400" dirty="0" err="1"/>
              <a:t>bibliotekens</a:t>
            </a:r>
            <a:r>
              <a:rPr lang="en-US" sz="2400" dirty="0"/>
              <a:t> </a:t>
            </a:r>
            <a:r>
              <a:rPr lang="en-US" sz="2400" dirty="0" err="1"/>
              <a:t>avtal</a:t>
            </a:r>
            <a:r>
              <a:rPr lang="en-US" sz="2400" dirty="0"/>
              <a:t> med </a:t>
            </a:r>
            <a:r>
              <a:rPr lang="en-US" sz="2400" dirty="0" err="1"/>
              <a:t>leverantörer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9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Bilder</a:t>
            </a:r>
            <a:r>
              <a:rPr lang="en-US" dirty="0"/>
              <a:t> i</a:t>
            </a:r>
            <a:r>
              <a:rPr lang="en-US" dirty="0" smtClean="0"/>
              <a:t> </a:t>
            </a:r>
            <a:r>
              <a:rPr lang="en-US" dirty="0" err="1" smtClean="0"/>
              <a:t>Exjobbet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Upphovsrättskyddade</a:t>
            </a:r>
            <a:r>
              <a:rPr lang="en-US" sz="2800" dirty="0"/>
              <a:t> </a:t>
            </a:r>
            <a:r>
              <a:rPr lang="en-US" sz="2800" dirty="0" err="1"/>
              <a:t>bilder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b="1" dirty="0" err="1"/>
              <a:t>endast</a:t>
            </a:r>
            <a:r>
              <a:rPr lang="en-US" sz="2800" b="1" dirty="0"/>
              <a:t> </a:t>
            </a:r>
            <a:r>
              <a:rPr lang="en-US" sz="2800" dirty="0" err="1"/>
              <a:t>användas</a:t>
            </a:r>
            <a:r>
              <a:rPr lang="en-US" sz="2800" dirty="0"/>
              <a:t> </a:t>
            </a:r>
            <a:r>
              <a:rPr lang="en-US" sz="2800" dirty="0" err="1"/>
              <a:t>om</a:t>
            </a:r>
            <a:r>
              <a:rPr lang="en-US" sz="2800" dirty="0"/>
              <a:t> du </a:t>
            </a:r>
            <a:r>
              <a:rPr lang="en-US" sz="2800" dirty="0" err="1"/>
              <a:t>har</a:t>
            </a:r>
            <a:r>
              <a:rPr lang="en-US" sz="2800" dirty="0"/>
              <a:t> </a:t>
            </a:r>
            <a:r>
              <a:rPr lang="en-US" sz="2800" dirty="0" err="1" smtClean="0"/>
              <a:t>tillstånd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err="1" smtClean="0"/>
              <a:t>Gäller</a:t>
            </a:r>
            <a:r>
              <a:rPr lang="en-US" sz="2800" dirty="0" smtClean="0"/>
              <a:t>: </a:t>
            </a:r>
            <a:r>
              <a:rPr lang="en-US" sz="2800" dirty="0" err="1" smtClean="0"/>
              <a:t>bilder</a:t>
            </a:r>
            <a:r>
              <a:rPr lang="en-US" sz="2800" dirty="0"/>
              <a:t>, </a:t>
            </a:r>
            <a:r>
              <a:rPr lang="en-US" sz="2800" dirty="0" err="1"/>
              <a:t>grafer</a:t>
            </a:r>
            <a:r>
              <a:rPr lang="en-US" sz="2800" dirty="0"/>
              <a:t>, </a:t>
            </a:r>
            <a:r>
              <a:rPr lang="en-US" sz="2800" dirty="0" err="1"/>
              <a:t>tabeller</a:t>
            </a:r>
            <a:r>
              <a:rPr lang="en-US" sz="2800" dirty="0"/>
              <a:t>, figurer </a:t>
            </a:r>
            <a:r>
              <a:rPr lang="en-US" sz="2800" dirty="0" err="1"/>
              <a:t>från</a:t>
            </a:r>
            <a:r>
              <a:rPr lang="en-US" sz="2800" dirty="0"/>
              <a:t> </a:t>
            </a:r>
            <a:r>
              <a:rPr lang="en-US" sz="2800" dirty="0" err="1"/>
              <a:t>kursböcker</a:t>
            </a:r>
            <a:r>
              <a:rPr lang="en-US" sz="2800" dirty="0"/>
              <a:t>, </a:t>
            </a:r>
            <a:r>
              <a:rPr lang="en-US" sz="2800" dirty="0" err="1"/>
              <a:t>encyklopedier</a:t>
            </a:r>
            <a:r>
              <a:rPr lang="en-US" sz="2800" dirty="0"/>
              <a:t>, </a:t>
            </a:r>
            <a:r>
              <a:rPr lang="en-US" sz="2800" dirty="0" err="1"/>
              <a:t>kataloger</a:t>
            </a:r>
            <a:r>
              <a:rPr lang="en-US" sz="2800" dirty="0"/>
              <a:t>, </a:t>
            </a:r>
            <a:r>
              <a:rPr lang="en-US" sz="2800" dirty="0" err="1" smtClean="0"/>
              <a:t>websidor</a:t>
            </a:r>
            <a:r>
              <a:rPr lang="en-US" sz="2800" dirty="0" smtClean="0"/>
              <a:t> </a:t>
            </a:r>
            <a:r>
              <a:rPr lang="en-US" sz="2800" dirty="0"/>
              <a:t>etc.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253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1-19 at 16.49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927100"/>
            <a:ext cx="7950200" cy="5003800"/>
          </a:xfrm>
          <a:prstGeom prst="rect">
            <a:avLst/>
          </a:prstGeom>
        </p:spPr>
      </p:pic>
      <p:pic>
        <p:nvPicPr>
          <p:cNvPr id="9" name="Picture 8" descr="Screen Shot 2015-01-19 at 16.54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65104"/>
            <a:ext cx="4356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8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Fråga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lov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3"/>
              </a:rPr>
              <a:t>Copyright Clearance Center </a:t>
            </a:r>
            <a:r>
              <a:rPr lang="en-US" sz="2800" dirty="0"/>
              <a:t>(se </a:t>
            </a:r>
            <a:r>
              <a:rPr lang="en-US" sz="2800" dirty="0" err="1" smtClean="0"/>
              <a:t>sök</a:t>
            </a:r>
            <a:r>
              <a:rPr lang="en-US" sz="2800" dirty="0" smtClean="0"/>
              <a:t>- </a:t>
            </a:r>
            <a:r>
              <a:rPr lang="en-US" sz="2800" dirty="0" err="1"/>
              <a:t>och</a:t>
            </a:r>
            <a:r>
              <a:rPr lang="en-US" sz="2800" dirty="0"/>
              <a:t> </a:t>
            </a:r>
            <a:r>
              <a:rPr lang="en-US" sz="2800" dirty="0" err="1"/>
              <a:t>skrivguiden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Kontakta</a:t>
            </a:r>
            <a:r>
              <a:rPr lang="en-US" sz="2800" dirty="0"/>
              <a:t> </a:t>
            </a:r>
            <a:r>
              <a:rPr lang="en-US" sz="2800" dirty="0" err="1"/>
              <a:t>upphovsrättsinnehavaren</a:t>
            </a:r>
            <a:r>
              <a:rPr lang="en-US" sz="2800" dirty="0"/>
              <a:t> (</a:t>
            </a:r>
            <a:r>
              <a:rPr lang="en-US" sz="2800" dirty="0" err="1"/>
              <a:t>spara</a:t>
            </a:r>
            <a:r>
              <a:rPr lang="en-US" sz="2800" dirty="0"/>
              <a:t> </a:t>
            </a:r>
            <a:r>
              <a:rPr lang="en-US" sz="2800" dirty="0" err="1"/>
              <a:t>korrespondens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1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42088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Creative Commons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2725" y="1683709"/>
            <a:ext cx="8344852" cy="4793292"/>
          </a:xfrm>
        </p:spPr>
        <p:txBody>
          <a:bodyPr>
            <a:normAutofit/>
          </a:bodyPr>
          <a:lstStyle/>
          <a:p>
            <a:pPr marL="114300" indent="0" algn="ctr">
              <a:buFont typeface="Arial" charset="0"/>
              <a:buNone/>
            </a:pPr>
            <a:r>
              <a:rPr lang="en-US" altLang="sv-SE" b="1" dirty="0"/>
              <a:t>FYRA VILLKOR: </a:t>
            </a:r>
          </a:p>
          <a:p>
            <a:pPr marL="114300" indent="0">
              <a:buFont typeface="Arial" charset="0"/>
              <a:buNone/>
            </a:pPr>
            <a:r>
              <a:rPr lang="en-US" altLang="sv-SE" dirty="0"/>
              <a:t>     </a:t>
            </a:r>
            <a:r>
              <a:rPr lang="en-US" altLang="sv-SE" dirty="0" smtClean="0"/>
              <a:t>by      </a:t>
            </a:r>
            <a:r>
              <a:rPr lang="sv-SE" altLang="sv-SE" dirty="0"/>
              <a:t>Du måste ange vem som har skapat verket.</a:t>
            </a:r>
          </a:p>
          <a:p>
            <a:pPr marL="114300" indent="0">
              <a:buFont typeface="Arial" charset="0"/>
              <a:buNone/>
            </a:pPr>
            <a:r>
              <a:rPr lang="en-US" altLang="sv-SE" dirty="0"/>
              <a:t>      </a:t>
            </a:r>
          </a:p>
          <a:p>
            <a:pPr marL="114300" indent="0">
              <a:buFont typeface="Arial" charset="0"/>
              <a:buNone/>
            </a:pPr>
            <a:r>
              <a:rPr lang="en-US" altLang="sv-SE" dirty="0"/>
              <a:t>      nc      </a:t>
            </a:r>
            <a:r>
              <a:rPr lang="sv-SE" altLang="sv-SE" dirty="0"/>
              <a:t>Verket får endast </a:t>
            </a:r>
            <a:r>
              <a:rPr lang="sv-SE" altLang="sv-SE" dirty="0" smtClean="0"/>
              <a:t>användas i </a:t>
            </a:r>
            <a:r>
              <a:rPr lang="sv-SE" altLang="sv-SE" dirty="0"/>
              <a:t>icke </a:t>
            </a:r>
          </a:p>
          <a:p>
            <a:pPr marL="114300" indent="0">
              <a:buFont typeface="Arial" charset="0"/>
              <a:buNone/>
            </a:pPr>
            <a:r>
              <a:rPr lang="sv-SE" altLang="sv-SE" dirty="0"/>
              <a:t>  </a:t>
            </a:r>
            <a:r>
              <a:rPr lang="sv-SE" altLang="sv-SE" dirty="0" smtClean="0"/>
              <a:t>              </a:t>
            </a:r>
            <a:r>
              <a:rPr lang="sv-SE" altLang="sv-SE" dirty="0"/>
              <a:t>kommersiella  syften</a:t>
            </a:r>
            <a:r>
              <a:rPr lang="sv-SE" altLang="sv-SE" dirty="0" smtClean="0"/>
              <a:t>.</a:t>
            </a:r>
            <a:br>
              <a:rPr lang="sv-SE" altLang="sv-SE" dirty="0" smtClean="0"/>
            </a:br>
            <a:r>
              <a:rPr lang="sv-SE" altLang="sv-SE" dirty="0" smtClean="0"/>
              <a:t>                </a:t>
            </a:r>
            <a:endParaRPr lang="sv-SE" altLang="sv-SE" dirty="0"/>
          </a:p>
          <a:p>
            <a:pPr marL="114300" indent="0">
              <a:buFont typeface="Arial" charset="0"/>
              <a:buNone/>
            </a:pPr>
            <a:r>
              <a:rPr lang="sv-SE" altLang="sv-SE" dirty="0"/>
              <a:t>      no      </a:t>
            </a:r>
            <a:r>
              <a:rPr lang="sv-SE" altLang="sv-SE" dirty="0" smtClean="0"/>
              <a:t>Du </a:t>
            </a:r>
            <a:r>
              <a:rPr lang="sv-SE" altLang="sv-SE" dirty="0"/>
              <a:t>får inte bearbeta eller omarbeta verket.</a:t>
            </a:r>
          </a:p>
          <a:p>
            <a:pPr marL="114300" indent="0">
              <a:buFont typeface="Arial" charset="0"/>
              <a:buNone/>
            </a:pPr>
            <a:endParaRPr lang="sv-SE" altLang="sv-SE" dirty="0"/>
          </a:p>
          <a:p>
            <a:pPr marL="114300" indent="0">
              <a:buFont typeface="Arial" charset="0"/>
              <a:buNone/>
            </a:pPr>
            <a:r>
              <a:rPr lang="en-US" altLang="sv-SE" dirty="0"/>
              <a:t>      </a:t>
            </a:r>
            <a:r>
              <a:rPr lang="en-US" altLang="sv-SE" dirty="0" err="1"/>
              <a:t>sa</a:t>
            </a:r>
            <a:r>
              <a:rPr lang="en-US" altLang="sv-SE" dirty="0"/>
              <a:t>      </a:t>
            </a:r>
            <a:r>
              <a:rPr lang="sv-SE" altLang="sv-SE" sz="1900" dirty="0" smtClean="0"/>
              <a:t>Du </a:t>
            </a:r>
            <a:r>
              <a:rPr lang="sv-SE" altLang="sv-SE" sz="1900" dirty="0"/>
              <a:t>kan bearbeta och bygga vidare på verket. </a:t>
            </a:r>
            <a:r>
              <a:rPr lang="sv-SE" altLang="sv-SE" sz="1900" dirty="0" smtClean="0"/>
              <a:t>OBS                 	     för </a:t>
            </a:r>
            <a:r>
              <a:rPr lang="sv-SE" altLang="sv-SE" sz="1900" dirty="0"/>
              <a:t>att sprida en bearbetning måste du göra </a:t>
            </a:r>
            <a:r>
              <a:rPr lang="sv-SE" altLang="sv-SE" sz="1900" dirty="0" smtClean="0"/>
              <a:t>de under samma        	     licens.</a:t>
            </a:r>
          </a:p>
          <a:p>
            <a:pPr marL="114300" indent="0">
              <a:buFont typeface="Arial" charset="0"/>
              <a:buNone/>
            </a:pPr>
            <a:endParaRPr lang="sv-SE" altLang="sv-SE" sz="2800" dirty="0"/>
          </a:p>
          <a:p>
            <a:pPr>
              <a:defRPr/>
            </a:pP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2"/>
          <p:cNvSpPr txBox="1">
            <a:spLocks/>
          </p:cNvSpPr>
          <p:nvPr/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0" indent="0">
              <a:buFontTx/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12" name="Content Placeholder 12"/>
          <p:cNvSpPr txBox="1">
            <a:spLocks/>
          </p:cNvSpPr>
          <p:nvPr/>
        </p:nvSpPr>
        <p:spPr bwMode="auto">
          <a:xfrm>
            <a:off x="683568" y="1700808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0" indent="0">
              <a:buFontTx/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/>
        </p:nvSpPr>
        <p:spPr bwMode="auto">
          <a:xfrm>
            <a:off x="685800" y="11811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/>
        </p:nvSpPr>
        <p:spPr bwMode="auto">
          <a:xfrm>
            <a:off x="838200" y="13335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Content Placeholder 12"/>
          <p:cNvSpPr>
            <a:spLocks noGrp="1"/>
          </p:cNvSpPr>
          <p:nvPr/>
        </p:nvSpPr>
        <p:spPr bwMode="auto">
          <a:xfrm>
            <a:off x="990600" y="14859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Content Placeholder 12"/>
          <p:cNvSpPr>
            <a:spLocks noGrp="1"/>
          </p:cNvSpPr>
          <p:nvPr/>
        </p:nvSpPr>
        <p:spPr bwMode="auto">
          <a:xfrm>
            <a:off x="1143000" y="16383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Content Placeholder 12"/>
          <p:cNvSpPr txBox="1">
            <a:spLocks/>
          </p:cNvSpPr>
          <p:nvPr/>
        </p:nvSpPr>
        <p:spPr bwMode="auto">
          <a:xfrm>
            <a:off x="539552" y="1700808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0" indent="0">
              <a:buFontTx/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21" name="Content Placeholder 12"/>
          <p:cNvSpPr>
            <a:spLocks noGrp="1"/>
          </p:cNvSpPr>
          <p:nvPr/>
        </p:nvSpPr>
        <p:spPr bwMode="auto">
          <a:xfrm>
            <a:off x="1295400" y="17907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96" charset="-128"/>
                <a:cs typeface="Akzidenz for Chalmers Regular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 b="0" i="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4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Licenser </a:t>
            </a:r>
            <a:endParaRPr lang="en-US" dirty="0"/>
          </a:p>
        </p:txBody>
      </p:sp>
      <p:pic>
        <p:nvPicPr>
          <p:cNvPr id="5" name="Picture 4" descr="88x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08" y="3702472"/>
            <a:ext cx="1437356" cy="524933"/>
          </a:xfrm>
          <a:prstGeom prst="rect">
            <a:avLst/>
          </a:prstGeom>
        </p:spPr>
      </p:pic>
      <p:pic>
        <p:nvPicPr>
          <p:cNvPr id="6" name="Picture 5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08" y="4844912"/>
            <a:ext cx="1437356" cy="524933"/>
          </a:xfrm>
          <a:prstGeom prst="rect">
            <a:avLst/>
          </a:prstGeom>
        </p:spPr>
      </p:pic>
      <p:pic>
        <p:nvPicPr>
          <p:cNvPr id="7" name="Picture 6" descr="88x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72" y="2680996"/>
            <a:ext cx="1376119" cy="524933"/>
          </a:xfrm>
          <a:prstGeom prst="rect">
            <a:avLst/>
          </a:prstGeom>
        </p:spPr>
      </p:pic>
      <p:pic>
        <p:nvPicPr>
          <p:cNvPr id="8" name="Picture 7" descr="88x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06" y="3702472"/>
            <a:ext cx="1376118" cy="524933"/>
          </a:xfrm>
          <a:prstGeom prst="rect">
            <a:avLst/>
          </a:prstGeom>
        </p:spPr>
      </p:pic>
      <p:pic>
        <p:nvPicPr>
          <p:cNvPr id="9" name="Picture 8" descr="88x3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72" y="4844912"/>
            <a:ext cx="1378251" cy="524933"/>
          </a:xfrm>
          <a:prstGeom prst="rect">
            <a:avLst/>
          </a:prstGeom>
        </p:spPr>
      </p:pic>
      <p:pic>
        <p:nvPicPr>
          <p:cNvPr id="10" name="Picture 9" descr="88x3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08" y="2680996"/>
            <a:ext cx="1437356" cy="524933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7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07504"/>
          </a:xfrm>
        </p:spPr>
        <p:txBody>
          <a:bodyPr/>
          <a:lstStyle/>
          <a:p>
            <a:r>
              <a:rPr lang="sv-SE" dirty="0"/>
              <a:t>Dagens 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Faktainsamling</a:t>
            </a:r>
            <a:r>
              <a:rPr lang="en-US" sz="2800" dirty="0" smtClean="0"/>
              <a:t> – </a:t>
            </a:r>
            <a:r>
              <a:rPr lang="en-US" sz="2800" dirty="0" err="1" smtClean="0"/>
              <a:t>bibliotekets</a:t>
            </a:r>
            <a:r>
              <a:rPr lang="en-US" sz="2800" dirty="0" smtClean="0"/>
              <a:t> guider</a:t>
            </a:r>
            <a:endParaRPr lang="en-US" sz="2800" dirty="0"/>
          </a:p>
          <a:p>
            <a:r>
              <a:rPr lang="en-US" sz="2800" dirty="0" err="1" smtClean="0"/>
              <a:t>Vetenskaplig</a:t>
            </a:r>
            <a:r>
              <a:rPr lang="en-US" sz="2800" dirty="0" smtClean="0"/>
              <a:t> </a:t>
            </a:r>
            <a:r>
              <a:rPr lang="en-US" sz="2800" dirty="0" err="1"/>
              <a:t>kommunikation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err="1" smtClean="0"/>
              <a:t>Utvärdera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informationskällor</a:t>
            </a:r>
            <a:endParaRPr lang="en-US" sz="2800" dirty="0"/>
          </a:p>
          <a:p>
            <a:r>
              <a:rPr lang="en-US" sz="2800" dirty="0" err="1"/>
              <a:t>Plagiering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err="1" smtClean="0"/>
              <a:t>Upphovsrätt</a:t>
            </a:r>
            <a:endParaRPr lang="en-US" sz="2800" dirty="0"/>
          </a:p>
          <a:p>
            <a:r>
              <a:rPr lang="en-US" sz="2800" dirty="0" smtClean="0"/>
              <a:t>EndNote Online</a:t>
            </a:r>
          </a:p>
          <a:p>
            <a:r>
              <a:rPr lang="en-US" sz="2800" dirty="0" err="1" smtClean="0"/>
              <a:t>Skapa</a:t>
            </a:r>
            <a:r>
              <a:rPr lang="en-US" sz="2800" dirty="0" smtClean="0"/>
              <a:t> </a:t>
            </a:r>
            <a:r>
              <a:rPr lang="en-US" sz="2800" dirty="0" err="1" smtClean="0"/>
              <a:t>konto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EndNote Online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092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Exempel</a:t>
            </a:r>
            <a:r>
              <a:rPr lang="en-US" dirty="0" smtClean="0"/>
              <a:t> CC license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4365104"/>
            <a:ext cx="6639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buClr>
                <a:srgbClr val="FF0000"/>
              </a:buClr>
              <a:buFont typeface="Arial"/>
              <a:buChar char="•"/>
            </a:pPr>
            <a:r>
              <a:rPr lang="sv-SE" altLang="sv-SE" dirty="0" smtClean="0">
                <a:latin typeface="+mn-lt"/>
              </a:rPr>
              <a:t>ange verkets skapare </a:t>
            </a:r>
            <a:endParaRPr lang="sv-SE" altLang="sv-SE" dirty="0">
              <a:latin typeface="+mn-lt"/>
            </a:endParaRPr>
          </a:p>
          <a:p>
            <a:pPr marL="457200" indent="-342900">
              <a:buClr>
                <a:srgbClr val="FF0000"/>
              </a:buClr>
              <a:buFont typeface="Arial"/>
              <a:buChar char="•"/>
            </a:pPr>
            <a:r>
              <a:rPr lang="sv-SE" altLang="sv-SE" dirty="0" smtClean="0">
                <a:latin typeface="+mn-lt"/>
              </a:rPr>
              <a:t>får </a:t>
            </a:r>
            <a:r>
              <a:rPr lang="sv-SE" altLang="sv-SE" dirty="0">
                <a:latin typeface="+mn-lt"/>
              </a:rPr>
              <a:t>endast användas </a:t>
            </a:r>
            <a:r>
              <a:rPr lang="sv-SE" altLang="sv-SE" dirty="0" smtClean="0">
                <a:latin typeface="+mn-lt"/>
              </a:rPr>
              <a:t>icke kommersiella  syften</a:t>
            </a:r>
          </a:p>
          <a:p>
            <a:pPr marL="457200" indent="-342900">
              <a:buClr>
                <a:srgbClr val="FF0000"/>
              </a:buClr>
              <a:buFont typeface="Arial"/>
              <a:buChar char="•"/>
            </a:pPr>
            <a:r>
              <a:rPr lang="sv-SE" altLang="sv-SE" dirty="0" smtClean="0">
                <a:latin typeface="+mn-lt"/>
              </a:rPr>
              <a:t>får endast spridas under samma licens</a:t>
            </a:r>
            <a:r>
              <a:rPr lang="en-US" altLang="sv-SE" dirty="0" smtClean="0">
                <a:latin typeface="+mn-lt"/>
              </a:rPr>
              <a:t>    </a:t>
            </a:r>
            <a:endParaRPr lang="en-US" altLang="sv-SE" dirty="0">
              <a:latin typeface="+mn-lt"/>
            </a:endParaRPr>
          </a:p>
        </p:txBody>
      </p:sp>
      <p:pic>
        <p:nvPicPr>
          <p:cNvPr id="8" name="Content Placeholder 3" descr="88x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4394304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3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</a:t>
            </a:r>
            <a:br>
              <a:rPr lang="en-US" dirty="0" smtClean="0"/>
            </a:br>
            <a:r>
              <a:rPr lang="en-US" dirty="0" err="1" smtClean="0"/>
              <a:t>företag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myndigheter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Ladda</a:t>
            </a:r>
            <a:r>
              <a:rPr lang="en-US" dirty="0" smtClean="0"/>
              <a:t> </a:t>
            </a:r>
            <a:r>
              <a:rPr lang="en-US" dirty="0" err="1" smtClean="0"/>
              <a:t>ner</a:t>
            </a:r>
            <a:r>
              <a:rPr lang="en-US" dirty="0" smtClean="0"/>
              <a:t> </a:t>
            </a:r>
            <a:r>
              <a:rPr lang="en-US" dirty="0" err="1" smtClean="0"/>
              <a:t>mjukvaror</a:t>
            </a:r>
            <a:endParaRPr lang="en-US" dirty="0" smtClean="0"/>
          </a:p>
          <a:p>
            <a:r>
              <a:rPr lang="en-US" dirty="0" err="1" smtClean="0"/>
              <a:t>Undantag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ofta</a:t>
            </a:r>
            <a:r>
              <a:rPr lang="en-US" dirty="0"/>
              <a:t> </a:t>
            </a:r>
            <a:r>
              <a:rPr lang="en-US" dirty="0" err="1" smtClean="0"/>
              <a:t>varumärken</a:t>
            </a:r>
            <a:r>
              <a:rPr lang="en-US" dirty="0" smtClean="0"/>
              <a:t>, </a:t>
            </a:r>
            <a:r>
              <a:rPr lang="en-US" dirty="0" err="1" smtClean="0"/>
              <a:t>loggor</a:t>
            </a:r>
            <a:r>
              <a:rPr lang="en-US" dirty="0" smtClean="0"/>
              <a:t>, </a:t>
            </a:r>
            <a:r>
              <a:rPr lang="en-US" dirty="0" err="1" smtClean="0"/>
              <a:t>bilder</a:t>
            </a:r>
            <a:r>
              <a:rPr lang="en-US" dirty="0" smtClean="0"/>
              <a:t>, </a:t>
            </a:r>
            <a:r>
              <a:rPr lang="en-US" dirty="0" err="1" smtClean="0"/>
              <a:t>tabeller</a:t>
            </a:r>
            <a:r>
              <a:rPr lang="en-US" dirty="0" smtClean="0"/>
              <a:t>, figurer etc.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8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05 at 09.48.3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t="12275" r="18197" b="5977"/>
          <a:stretch/>
        </p:blipFill>
        <p:spPr>
          <a:xfrm>
            <a:off x="323528" y="476672"/>
            <a:ext cx="6473378" cy="5076770"/>
          </a:xfrm>
        </p:spPr>
      </p:pic>
      <p:sp>
        <p:nvSpPr>
          <p:cNvPr id="5" name="TextBox 4"/>
          <p:cNvSpPr txBox="1"/>
          <p:nvPr/>
        </p:nvSpPr>
        <p:spPr>
          <a:xfrm>
            <a:off x="3131840" y="4437112"/>
            <a:ext cx="57241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+mn-lt"/>
              </a:rPr>
              <a:t>Arduino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brand, </a:t>
            </a:r>
            <a:r>
              <a:rPr lang="en-US" sz="2200" dirty="0" err="1">
                <a:solidFill>
                  <a:srgbClr val="FF0000"/>
                </a:solidFill>
                <a:latin typeface="+mn-lt"/>
              </a:rPr>
              <a:t>Arduino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logo, design of the website and design of the boards are copyright of </a:t>
            </a:r>
            <a:r>
              <a:rPr lang="en-US" sz="2200" dirty="0" err="1">
                <a:solidFill>
                  <a:srgbClr val="FF0000"/>
                </a:solidFill>
                <a:latin typeface="+mn-lt"/>
              </a:rPr>
              <a:t>Arduino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SA and cannot be used without formal permission. For </a:t>
            </a: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information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about the right way to use them, please write to </a:t>
            </a:r>
            <a:r>
              <a:rPr lang="en-US" sz="2200" dirty="0" err="1">
                <a:solidFill>
                  <a:srgbClr val="FF0000"/>
                </a:solidFill>
                <a:latin typeface="+mn-lt"/>
              </a:rPr>
              <a:t>trademark@arduino.cc</a:t>
            </a:r>
            <a:endParaRPr lang="en-US" sz="2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728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Svar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dirty="0" err="1" smtClean="0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can use </a:t>
            </a:r>
            <a:r>
              <a:rPr lang="en-US" dirty="0" smtClean="0"/>
              <a:t>the </a:t>
            </a:r>
            <a:r>
              <a:rPr lang="en-US" dirty="0"/>
              <a:t>image. Please make sure you use the original </a:t>
            </a:r>
            <a:r>
              <a:rPr lang="en-US" dirty="0" err="1"/>
              <a:t>Arduino</a:t>
            </a:r>
            <a:r>
              <a:rPr lang="en-US" dirty="0"/>
              <a:t> board image. </a:t>
            </a:r>
            <a:r>
              <a:rPr lang="en-US" dirty="0" smtClean="0"/>
              <a:t>Also</a:t>
            </a:r>
            <a:r>
              <a:rPr lang="en-US" dirty="0"/>
              <a:t>, </a:t>
            </a:r>
            <a:r>
              <a:rPr lang="en-US" b="1" dirty="0"/>
              <a:t>please follow the below criteria </a:t>
            </a:r>
            <a:r>
              <a:rPr lang="en-US" dirty="0"/>
              <a:t>to avoid Trademark infringement</a:t>
            </a:r>
            <a:r>
              <a:rPr lang="en-US" dirty="0" smtClean="0"/>
              <a:t>:</a:t>
            </a:r>
            <a:r>
              <a:rPr lang="en-US" dirty="0"/>
              <a:t> </a:t>
            </a:r>
          </a:p>
          <a:p>
            <a:r>
              <a:rPr lang="en-US" dirty="0" smtClean="0"/>
              <a:t>Wherever </a:t>
            </a:r>
            <a:r>
              <a:rPr lang="en-US" dirty="0"/>
              <a:t>you use the name </a:t>
            </a:r>
            <a:r>
              <a:rPr lang="en-US" dirty="0" err="1"/>
              <a:t>Arduino</a:t>
            </a:r>
            <a:r>
              <a:rPr lang="en-US" dirty="0"/>
              <a:t> it should be followed by the TM sign (</a:t>
            </a: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US" dirty="0" err="1"/>
              <a:t>TradeMark</a:t>
            </a:r>
            <a:r>
              <a:rPr lang="en-US" dirty="0"/>
              <a:t> in superscript next to </a:t>
            </a:r>
            <a:r>
              <a:rPr lang="en-US" dirty="0" err="1"/>
              <a:t>Arduino</a:t>
            </a:r>
            <a:r>
              <a:rPr lang="en-US" dirty="0"/>
              <a:t>, </a:t>
            </a:r>
            <a:r>
              <a:rPr lang="en-US" dirty="0" err="1"/>
              <a:t>Arduino</a:t>
            </a:r>
            <a:r>
              <a:rPr lang="en-US" b="1" dirty="0" err="1"/>
              <a:t>TM</a:t>
            </a:r>
            <a:r>
              <a:rPr lang="en-US" b="1" dirty="0"/>
              <a:t> </a:t>
            </a:r>
            <a:r>
              <a:rPr lang="en-US" dirty="0"/>
              <a:t>) as </a:t>
            </a:r>
            <a:r>
              <a:rPr lang="en-US" dirty="0" err="1"/>
              <a:t>Arduino</a:t>
            </a:r>
            <a:r>
              <a:rPr lang="en-US" dirty="0"/>
              <a:t> Name and Logo are trademark protected. </a:t>
            </a:r>
          </a:p>
          <a:p>
            <a:r>
              <a:rPr lang="en-US" dirty="0" smtClean="0"/>
              <a:t>Title </a:t>
            </a:r>
            <a:r>
              <a:rPr lang="en-US" dirty="0"/>
              <a:t>of the thesis should not indicate it is a product of or supported by </a:t>
            </a:r>
            <a:r>
              <a:rPr lang="en-US" dirty="0" err="1"/>
              <a:t>Arduino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can use the </a:t>
            </a:r>
            <a:r>
              <a:rPr lang="en-US" dirty="0" err="1"/>
              <a:t>Arduino</a:t>
            </a:r>
            <a:r>
              <a:rPr lang="en-US" dirty="0"/>
              <a:t> Logo if the thesis is based on </a:t>
            </a:r>
            <a:r>
              <a:rPr lang="en-US" dirty="0" err="1"/>
              <a:t>Arduino</a:t>
            </a:r>
            <a:r>
              <a:rPr lang="en-US" dirty="0"/>
              <a:t>.</a:t>
            </a:r>
          </a:p>
          <a:p>
            <a:r>
              <a:rPr lang="en-US" dirty="0"/>
              <a:t>You can find community logo at:</a:t>
            </a:r>
          </a:p>
          <a:p>
            <a:r>
              <a:rPr lang="en-US" dirty="0">
                <a:hlinkClick r:id="rId3"/>
              </a:rPr>
              <a:t>http://arduino.cc/en/Trademark/</a:t>
            </a:r>
            <a:r>
              <a:rPr lang="en-US" dirty="0" smtClean="0">
                <a:hlinkClick r:id="rId3"/>
              </a:rPr>
              <a:t>CommunityLogo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8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Svar</a:t>
            </a:r>
            <a:r>
              <a:rPr lang="en-US" dirty="0" smtClean="0"/>
              <a:t> forts.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will need to acknowledge </a:t>
            </a:r>
            <a:r>
              <a:rPr lang="en-US" dirty="0" err="1"/>
              <a:t>Arduino</a:t>
            </a:r>
            <a:r>
              <a:rPr lang="en-US" dirty="0"/>
              <a:t> licenses in your acknowledgement page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You can </a:t>
            </a:r>
            <a:r>
              <a:rPr lang="en-US" dirty="0"/>
              <a:t>link to </a:t>
            </a:r>
            <a:r>
              <a:rPr lang="en-US" dirty="0" err="1"/>
              <a:t>Arduino</a:t>
            </a:r>
            <a:r>
              <a:rPr lang="en-US" dirty="0"/>
              <a:t> official website page on your reference page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have to use images of </a:t>
            </a:r>
            <a:r>
              <a:rPr lang="en-US" dirty="0" smtClean="0"/>
              <a:t>original </a:t>
            </a:r>
            <a:r>
              <a:rPr lang="en-US" dirty="0" err="1" smtClean="0"/>
              <a:t>Arduino</a:t>
            </a:r>
            <a:r>
              <a:rPr lang="en-US" dirty="0" smtClean="0"/>
              <a:t> </a:t>
            </a:r>
            <a:r>
              <a:rPr lang="en-US" dirty="0"/>
              <a:t>boards only as mentioned above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To know more about our trademark rules and policies, please click the link below:</a:t>
            </a:r>
          </a:p>
          <a:p>
            <a:r>
              <a:rPr lang="en-US" dirty="0">
                <a:hlinkClick r:id="rId3"/>
              </a:rPr>
              <a:t>http://arduino.cc/en/Trademark/</a:t>
            </a:r>
            <a:r>
              <a:rPr lang="en-US" dirty="0" smtClean="0">
                <a:hlinkClick r:id="rId3"/>
              </a:rPr>
              <a:t>HomePage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Please </a:t>
            </a:r>
            <a:r>
              <a:rPr lang="en-US" dirty="0"/>
              <a:t>feel free to ask if you have further queries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Regards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 smtClean="0"/>
              <a:t>Amala</a:t>
            </a:r>
            <a:r>
              <a:rPr lang="en-US" dirty="0" smtClean="0"/>
              <a:t> </a:t>
            </a:r>
            <a:r>
              <a:rPr lang="en-US" dirty="0"/>
              <a:t>Jose</a:t>
            </a:r>
          </a:p>
          <a:p>
            <a:pPr marL="0" indent="0">
              <a:buNone/>
            </a:pPr>
            <a:r>
              <a:rPr lang="en-US" dirty="0" err="1"/>
              <a:t>Arduino</a:t>
            </a:r>
            <a:r>
              <a:rPr lang="en-US" dirty="0"/>
              <a:t> Trademark </a:t>
            </a:r>
            <a:r>
              <a:rPr lang="en-US" dirty="0" smtClean="0"/>
              <a:t>Team, </a:t>
            </a:r>
            <a:r>
              <a:rPr lang="en-US" dirty="0" err="1" smtClean="0"/>
              <a:t>Arduino</a:t>
            </a:r>
            <a:r>
              <a:rPr lang="en-US" dirty="0" smtClean="0"/>
              <a:t> </a:t>
            </a:r>
            <a:r>
              <a:rPr lang="en-US" dirty="0"/>
              <a:t>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7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4704"/>
            <a:ext cx="9144000" cy="5616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188640"/>
            <a:ext cx="2806080" cy="838200"/>
          </a:xfrm>
        </p:spPr>
        <p:txBody>
          <a:bodyPr/>
          <a:lstStyle/>
          <a:p>
            <a:r>
              <a:rPr lang="nl-NL" dirty="0" smtClean="0"/>
              <a:t>	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381328"/>
            <a:ext cx="867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smtClean="0"/>
              <a:t>From</a:t>
            </a:r>
            <a:r>
              <a:rPr lang="nl-NL" sz="800" dirty="0"/>
              <a:t>: </a:t>
            </a:r>
            <a:r>
              <a:rPr lang="nl-NL" sz="800" dirty="0">
                <a:hlinkClick r:id="rId2"/>
              </a:rPr>
              <a:t>http://</a:t>
            </a:r>
            <a:r>
              <a:rPr lang="nl-NL" sz="800" dirty="0" smtClean="0">
                <a:hlinkClick r:id="rId2"/>
              </a:rPr>
              <a:t>en.wikipedia.org/wiki/File:Plagiarism_vs_Copyright_Infringement.png</a:t>
            </a:r>
            <a:r>
              <a:rPr lang="nl-NL" sz="800" dirty="0" smtClean="0"/>
              <a:t>  (Modified)</a:t>
            </a:r>
            <a:endParaRPr lang="en-GB" sz="800" dirty="0"/>
          </a:p>
        </p:txBody>
      </p:sp>
      <p:pic>
        <p:nvPicPr>
          <p:cNvPr id="1026" name="Picture 2" descr="D:\Users\janma.NET\Desktop\Plagiat Upphovsrä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03" y="1196056"/>
            <a:ext cx="5449923" cy="475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6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Bildtext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Om du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fått</a:t>
            </a:r>
            <a:r>
              <a:rPr lang="en-US" dirty="0" smtClean="0"/>
              <a:t> </a:t>
            </a:r>
            <a:r>
              <a:rPr lang="en-US" dirty="0" err="1" smtClean="0"/>
              <a:t>tillstånd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fått</a:t>
            </a:r>
            <a:r>
              <a:rPr lang="en-US" dirty="0" smtClean="0"/>
              <a:t> </a:t>
            </a:r>
            <a:r>
              <a:rPr lang="en-US" dirty="0" err="1" smtClean="0"/>
              <a:t>anvisningar</a:t>
            </a:r>
            <a:r>
              <a:rPr lang="en-US" dirty="0" smtClean="0"/>
              <a:t> </a:t>
            </a:r>
            <a:r>
              <a:rPr lang="en-US" dirty="0" err="1" smtClean="0"/>
              <a:t>hur</a:t>
            </a:r>
            <a:r>
              <a:rPr lang="en-US" dirty="0" smtClean="0"/>
              <a:t> </a:t>
            </a:r>
            <a:r>
              <a:rPr lang="en-US" dirty="0" err="1" smtClean="0"/>
              <a:t>bildtexten</a:t>
            </a:r>
            <a:r>
              <a:rPr lang="en-US" dirty="0" smtClean="0"/>
              <a:t> </a:t>
            </a:r>
            <a:r>
              <a:rPr lang="en-US" dirty="0" err="1" smtClean="0"/>
              <a:t>ska</a:t>
            </a:r>
            <a:r>
              <a:rPr lang="en-US" dirty="0" smtClean="0"/>
              <a:t> </a:t>
            </a:r>
            <a:r>
              <a:rPr lang="en-US" dirty="0" err="1" smtClean="0"/>
              <a:t>skrivas</a:t>
            </a:r>
            <a:r>
              <a:rPr lang="en-US" dirty="0" smtClean="0"/>
              <a:t> </a:t>
            </a:r>
            <a:r>
              <a:rPr lang="en-US" dirty="0" err="1" smtClean="0"/>
              <a:t>använd</a:t>
            </a:r>
            <a:r>
              <a:rPr lang="en-US" dirty="0" smtClean="0"/>
              <a:t> </a:t>
            </a:r>
            <a:r>
              <a:rPr lang="en-US" dirty="0" err="1" smtClean="0"/>
              <a:t>denna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 guider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ildtext</a:t>
            </a:r>
            <a:r>
              <a:rPr lang="en-US" dirty="0" smtClean="0"/>
              <a:t> </a:t>
            </a:r>
            <a:r>
              <a:rPr lang="en-US" dirty="0" err="1" smtClean="0"/>
              <a:t>enligt</a:t>
            </a:r>
            <a:r>
              <a:rPr lang="en-US" dirty="0" smtClean="0"/>
              <a:t> APA / Harvard, IEEE, Vancouver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2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Fler</a:t>
            </a:r>
            <a:r>
              <a:rPr lang="en-US" dirty="0" smtClean="0"/>
              <a:t> </a:t>
            </a:r>
            <a:r>
              <a:rPr lang="en-US" dirty="0" err="1" smtClean="0"/>
              <a:t>frågor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Kontakta</a:t>
            </a:r>
            <a:r>
              <a:rPr lang="en-US" dirty="0" smtClean="0"/>
              <a:t> </a:t>
            </a:r>
            <a:r>
              <a:rPr lang="en-US" dirty="0" err="1" smtClean="0"/>
              <a:t>oss</a:t>
            </a:r>
            <a:r>
              <a:rPr lang="en-US" dirty="0" smtClean="0"/>
              <a:t> via: </a:t>
            </a:r>
            <a:r>
              <a:rPr lang="en-US" dirty="0" smtClean="0">
                <a:hlinkClick r:id="rId2"/>
              </a:rPr>
              <a:t>lib.edu@chalmers.se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Fråga</a:t>
            </a:r>
            <a:r>
              <a:rPr lang="en-US" dirty="0" smtClean="0"/>
              <a:t> vid </a:t>
            </a:r>
            <a:r>
              <a:rPr lang="en-US" dirty="0" err="1" smtClean="0"/>
              <a:t>Informationsdisken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243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3610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EndNote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 smtClean="0"/>
              <a:t>Webbaserade version av </a:t>
            </a:r>
            <a:r>
              <a:rPr lang="sv-SE" sz="2400" i="1" dirty="0" err="1" smtClean="0"/>
              <a:t>EndNote</a:t>
            </a:r>
            <a:r>
              <a:rPr lang="sv-SE" sz="2400" dirty="0"/>
              <a:t> </a:t>
            </a:r>
            <a:r>
              <a:rPr lang="sv-SE" sz="2400" dirty="0" smtClean="0"/>
              <a:t>som hjälper att </a:t>
            </a:r>
          </a:p>
          <a:p>
            <a:pPr>
              <a:lnSpc>
                <a:spcPct val="150000"/>
              </a:lnSpc>
            </a:pPr>
            <a:r>
              <a:rPr lang="sv-SE" sz="2400" dirty="0" smtClean="0"/>
              <a:t>organisera referenser och </a:t>
            </a:r>
            <a:r>
              <a:rPr lang="sv-SE" sz="2400" dirty="0" err="1" smtClean="0"/>
              <a:t>pdf-filer</a:t>
            </a:r>
            <a:endParaRPr lang="sv-SE" sz="2400" dirty="0" smtClean="0"/>
          </a:p>
          <a:p>
            <a:pPr>
              <a:lnSpc>
                <a:spcPct val="150000"/>
              </a:lnSpc>
            </a:pPr>
            <a:r>
              <a:rPr lang="sv-SE" sz="2400" dirty="0"/>
              <a:t>i</a:t>
            </a:r>
            <a:r>
              <a:rPr lang="sv-SE" sz="2400" dirty="0" smtClean="0"/>
              <a:t>mportera referenser från olika databaser 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s</a:t>
            </a:r>
            <a:r>
              <a:rPr lang="sv-SE" sz="2400" dirty="0" smtClean="0"/>
              <a:t>kapa referenslistor </a:t>
            </a:r>
          </a:p>
          <a:p>
            <a:pPr>
              <a:lnSpc>
                <a:spcPct val="150000"/>
              </a:lnSpc>
            </a:pPr>
            <a:r>
              <a:rPr lang="sv-SE" sz="2400" dirty="0" smtClean="0"/>
              <a:t>dela referenser med andra </a:t>
            </a:r>
          </a:p>
          <a:p>
            <a:pPr>
              <a:lnSpc>
                <a:spcPct val="150000"/>
              </a:lnSpc>
            </a:pPr>
            <a:r>
              <a:rPr lang="sv-SE" sz="2400" dirty="0" smtClean="0"/>
              <a:t>citera dokument i Word (eller Pages) </a:t>
            </a:r>
          </a:p>
          <a:p>
            <a:pPr marL="0" indent="0" algn="ctr">
              <a:buNone/>
            </a:pPr>
            <a:endParaRPr lang="sv-SE" sz="2400" dirty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245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/>
          <a:lstStyle/>
          <a:p>
            <a:r>
              <a:rPr lang="sv-SE" b="1" dirty="0" smtClean="0"/>
              <a:t>övningar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6321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Skapa</a:t>
            </a:r>
            <a:r>
              <a:rPr lang="en-US" sz="2400" dirty="0" smtClean="0"/>
              <a:t> </a:t>
            </a:r>
            <a:r>
              <a:rPr lang="en-US" sz="2400" dirty="0" err="1" smtClean="0"/>
              <a:t>ett</a:t>
            </a:r>
            <a:r>
              <a:rPr lang="en-US" sz="2400" dirty="0" smtClean="0"/>
              <a:t> </a:t>
            </a:r>
            <a:r>
              <a:rPr lang="en-US" sz="2400" i="1" dirty="0" smtClean="0"/>
              <a:t>Endnote online</a:t>
            </a:r>
            <a:r>
              <a:rPr lang="en-US" sz="2400" dirty="0" smtClean="0"/>
              <a:t>-</a:t>
            </a:r>
            <a:r>
              <a:rPr lang="en-US" sz="2400" dirty="0" err="1" smtClean="0"/>
              <a:t>konto</a:t>
            </a:r>
            <a:r>
              <a:rPr lang="en-US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Ladda</a:t>
            </a:r>
            <a:r>
              <a:rPr lang="en-US" sz="2400" dirty="0" smtClean="0"/>
              <a:t> </a:t>
            </a:r>
            <a:r>
              <a:rPr lang="en-US" sz="2400" dirty="0" err="1" smtClean="0"/>
              <a:t>upp</a:t>
            </a:r>
            <a:r>
              <a:rPr lang="en-US" sz="2400" dirty="0" smtClean="0"/>
              <a:t> 2 </a:t>
            </a:r>
            <a:r>
              <a:rPr lang="en-US" sz="2400" dirty="0" err="1" smtClean="0"/>
              <a:t>relevanta</a:t>
            </a:r>
            <a:r>
              <a:rPr lang="en-US" sz="2400" dirty="0" smtClean="0"/>
              <a:t> </a:t>
            </a:r>
            <a:r>
              <a:rPr lang="en-US" sz="2400" dirty="0" err="1" smtClean="0"/>
              <a:t>referenser</a:t>
            </a:r>
            <a:r>
              <a:rPr lang="en-US" sz="2400" dirty="0" smtClean="0"/>
              <a:t> </a:t>
            </a:r>
            <a:r>
              <a:rPr lang="en-US" sz="2400" dirty="0" err="1" smtClean="0"/>
              <a:t>från</a:t>
            </a:r>
            <a:r>
              <a:rPr lang="en-US" sz="2400" dirty="0" smtClean="0"/>
              <a:t> </a:t>
            </a:r>
            <a:r>
              <a:rPr lang="en-US" sz="2400" i="1" dirty="0" smtClean="0"/>
              <a:t>Web of Science </a:t>
            </a:r>
            <a:r>
              <a:rPr lang="en-US" sz="2400" dirty="0" err="1" smtClean="0"/>
              <a:t>genom</a:t>
            </a:r>
            <a:r>
              <a:rPr lang="en-US" sz="2400" dirty="0" smtClean="0"/>
              <a:t> </a:t>
            </a:r>
            <a:r>
              <a:rPr lang="en-US" sz="2400" dirty="0" err="1" smtClean="0"/>
              <a:t>att</a:t>
            </a:r>
            <a:r>
              <a:rPr lang="en-US" sz="2400" dirty="0" smtClean="0"/>
              <a:t> </a:t>
            </a:r>
            <a:r>
              <a:rPr lang="en-US" sz="2400" dirty="0" err="1" smtClean="0"/>
              <a:t>använda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4F81BD"/>
                </a:solidFill>
              </a:rPr>
              <a:t>Direct Export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Ladda</a:t>
            </a:r>
            <a:r>
              <a:rPr lang="en-US" sz="2400" dirty="0" smtClean="0"/>
              <a:t> </a:t>
            </a:r>
            <a:r>
              <a:rPr lang="en-US" sz="2400" dirty="0" err="1" smtClean="0"/>
              <a:t>upp</a:t>
            </a:r>
            <a:r>
              <a:rPr lang="en-US" sz="2400" dirty="0" smtClean="0"/>
              <a:t> 2 </a:t>
            </a:r>
            <a:r>
              <a:rPr lang="en-US" sz="2400" dirty="0" err="1" smtClean="0"/>
              <a:t>relevanta</a:t>
            </a:r>
            <a:r>
              <a:rPr lang="en-US" sz="2400" dirty="0" smtClean="0"/>
              <a:t> </a:t>
            </a:r>
            <a:r>
              <a:rPr lang="en-US" sz="2400" dirty="0" err="1" smtClean="0"/>
              <a:t>referenser</a:t>
            </a:r>
            <a:r>
              <a:rPr lang="en-US" sz="2400" dirty="0" smtClean="0"/>
              <a:t> </a:t>
            </a:r>
            <a:r>
              <a:rPr lang="en-US" sz="2400" dirty="0" err="1" smtClean="0"/>
              <a:t>från</a:t>
            </a:r>
            <a:r>
              <a:rPr lang="en-US" sz="2400" dirty="0" smtClean="0"/>
              <a:t> </a:t>
            </a:r>
            <a:r>
              <a:rPr lang="en-US" sz="2400" i="1" dirty="0" smtClean="0"/>
              <a:t>Scopus</a:t>
            </a:r>
            <a:r>
              <a:rPr lang="en-US" sz="2400" dirty="0" smtClean="0"/>
              <a:t> </a:t>
            </a:r>
            <a:r>
              <a:rPr lang="en-US" sz="2400" dirty="0" err="1" smtClean="0"/>
              <a:t>genom</a:t>
            </a:r>
            <a:r>
              <a:rPr lang="en-US" sz="2400" dirty="0" smtClean="0"/>
              <a:t> </a:t>
            </a:r>
            <a:r>
              <a:rPr lang="en-US" sz="2400" dirty="0" err="1" smtClean="0"/>
              <a:t>att</a:t>
            </a:r>
            <a:r>
              <a:rPr lang="en-US" sz="2400" dirty="0" smtClean="0"/>
              <a:t> </a:t>
            </a:r>
            <a:r>
              <a:rPr lang="en-US" sz="2400" dirty="0" err="1" smtClean="0"/>
              <a:t>använda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4F81BD"/>
                </a:solidFill>
              </a:rPr>
              <a:t>RIS Format</a:t>
            </a:r>
          </a:p>
          <a:p>
            <a:pPr marL="0" indent="0">
              <a:buNone/>
            </a:pPr>
            <a:endParaRPr lang="en-US" sz="2400" dirty="0" smtClean="0">
              <a:solidFill>
                <a:srgbClr val="4F81BD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sv-SE" sz="2400" dirty="0"/>
              <a:t>Skapa manuellt en referens i </a:t>
            </a:r>
            <a:r>
              <a:rPr lang="sv-SE" sz="2400" i="1" dirty="0" err="1"/>
              <a:t>Endnote</a:t>
            </a:r>
            <a:r>
              <a:rPr lang="sv-SE" sz="2400" i="1" dirty="0"/>
              <a:t> online</a:t>
            </a:r>
            <a:r>
              <a:rPr lang="sv-SE" sz="2400"/>
              <a:t>: </a:t>
            </a:r>
            <a:r>
              <a:rPr lang="sv-SE" sz="2400" smtClean="0"/>
              <a:t>Använd </a:t>
            </a:r>
            <a:r>
              <a:rPr lang="sv-SE" sz="2400" dirty="0"/>
              <a:t>en relevant webbsida </a:t>
            </a:r>
          </a:p>
          <a:p>
            <a:pPr marL="514350" indent="-514350">
              <a:buFont typeface="+mj-lt"/>
              <a:buAutoNum type="arabicPeriod" startAt="4"/>
            </a:pPr>
            <a:endParaRPr lang="sv-SE" sz="2400" dirty="0"/>
          </a:p>
          <a:p>
            <a:pPr marL="514350" indent="-514350">
              <a:buFont typeface="+mj-lt"/>
              <a:buAutoNum type="arabicPeriod" startAt="4"/>
            </a:pPr>
            <a:endParaRPr lang="sv-SE" dirty="0"/>
          </a:p>
          <a:p>
            <a:pPr marL="0" indent="0">
              <a:buNone/>
            </a:pPr>
            <a:r>
              <a:rPr lang="en-US" dirty="0" smtClean="0">
                <a:solidFill>
                  <a:srgbClr val="4F81BD"/>
                </a:solidFill>
              </a:rPr>
              <a:t> 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563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62000"/>
          </a:xfrm>
        </p:spPr>
        <p:txBody>
          <a:bodyPr/>
          <a:lstStyle/>
          <a:p>
            <a:r>
              <a:rPr lang="sv-SE" dirty="0" smtClean="0"/>
              <a:t>Faktainsamling</a:t>
            </a:r>
            <a:endParaRPr lang="sv-SE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369478"/>
              </p:ext>
            </p:extLst>
          </p:nvPr>
        </p:nvGraphicFramePr>
        <p:xfrm>
          <a:off x="0" y="1268760"/>
          <a:ext cx="9206408" cy="532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588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8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sv-SE" sz="2400" dirty="0"/>
              <a:t>Skapa en kort referenslista </a:t>
            </a:r>
            <a:r>
              <a:rPr lang="sv-SE" sz="2400" dirty="0" smtClean="0"/>
              <a:t>med alla dina 5 referenser genom </a:t>
            </a:r>
            <a:r>
              <a:rPr lang="sv-SE" sz="2400" dirty="0"/>
              <a:t>att använda </a:t>
            </a:r>
            <a:r>
              <a:rPr lang="sv-SE" sz="2400" dirty="0" err="1">
                <a:solidFill>
                  <a:srgbClr val="4F81BD"/>
                </a:solidFill>
              </a:rPr>
              <a:t>Bibliography</a:t>
            </a:r>
            <a:r>
              <a:rPr lang="sv-SE" sz="2400" dirty="0">
                <a:solidFill>
                  <a:schemeClr val="accent1"/>
                </a:solidFill>
              </a:rPr>
              <a:t> </a:t>
            </a:r>
            <a:endParaRPr lang="sv-SE" sz="2400" dirty="0" smtClean="0"/>
          </a:p>
          <a:p>
            <a:pPr marL="457200" indent="-457200">
              <a:buFont typeface="+mj-lt"/>
              <a:buAutoNum type="arabicPeriod" startAt="5"/>
            </a:pPr>
            <a:endParaRPr lang="sv-SE" sz="2400" dirty="0"/>
          </a:p>
          <a:p>
            <a:pPr marL="457200" indent="-457200">
              <a:buFont typeface="+mj-lt"/>
              <a:buAutoNum type="arabicPeriod" startAt="6"/>
            </a:pPr>
            <a:r>
              <a:rPr lang="sv-SE" sz="2400" dirty="0" smtClean="0"/>
              <a:t>Dela dina referenser med oss på </a:t>
            </a:r>
            <a:r>
              <a:rPr lang="sv-SE" sz="2400" dirty="0" err="1" smtClean="0"/>
              <a:t>edu.lib@chalmers.se</a:t>
            </a:r>
            <a:endParaRPr lang="sv-SE" sz="2400" dirty="0" smtClean="0"/>
          </a:p>
          <a:p>
            <a:pPr marL="0" indent="0">
              <a:buNone/>
            </a:pPr>
            <a:endParaRPr lang="sv-SE" sz="2400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sv-SE" sz="2400" dirty="0" smtClean="0"/>
              <a:t>Ladda ner plugg-in för </a:t>
            </a:r>
            <a:r>
              <a:rPr lang="sv-SE" sz="2400" i="1" dirty="0" smtClean="0"/>
              <a:t>CWYW (</a:t>
            </a:r>
            <a:r>
              <a:rPr lang="sv-SE" sz="2400" i="1" dirty="0" err="1" smtClean="0"/>
              <a:t>Cite</a:t>
            </a:r>
            <a:r>
              <a:rPr lang="sv-SE" sz="2400" i="1" dirty="0" smtClean="0"/>
              <a:t> </a:t>
            </a:r>
            <a:r>
              <a:rPr lang="sv-SE" sz="2400" i="1" dirty="0" err="1" smtClean="0"/>
              <a:t>While</a:t>
            </a:r>
            <a:r>
              <a:rPr lang="sv-SE" sz="2400" i="1" dirty="0" smtClean="0"/>
              <a:t> </a:t>
            </a:r>
            <a:r>
              <a:rPr lang="sv-SE" sz="2400" i="1" dirty="0" err="1" smtClean="0"/>
              <a:t>You</a:t>
            </a:r>
            <a:r>
              <a:rPr lang="sv-SE" sz="2400" i="1" dirty="0" smtClean="0"/>
              <a:t> </a:t>
            </a:r>
            <a:r>
              <a:rPr lang="sv-SE" sz="2400" i="1" dirty="0" err="1" smtClean="0"/>
              <a:t>Write</a:t>
            </a:r>
            <a:r>
              <a:rPr lang="sv-SE" sz="2400" i="1" dirty="0" smtClean="0"/>
              <a:t>) </a:t>
            </a:r>
            <a:r>
              <a:rPr lang="sv-SE" sz="2400" dirty="0" smtClean="0"/>
              <a:t>och testa hur den fungerar i ett Word-dokument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87450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62000"/>
          </a:xfrm>
        </p:spPr>
        <p:txBody>
          <a:bodyPr/>
          <a:lstStyle/>
          <a:p>
            <a:r>
              <a:rPr lang="sv-SE" dirty="0" smtClean="0"/>
              <a:t>Bibliotekets guider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6" b="19561"/>
          <a:stretch/>
        </p:blipFill>
        <p:spPr bwMode="auto">
          <a:xfrm>
            <a:off x="107504" y="1628800"/>
            <a:ext cx="8918218" cy="489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2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5106" r="25361" b="27692"/>
          <a:stretch/>
        </p:blipFill>
        <p:spPr bwMode="auto">
          <a:xfrm>
            <a:off x="2796158" y="1268760"/>
            <a:ext cx="6259499" cy="460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Bibliotekets</a:t>
            </a:r>
            <a:r>
              <a:rPr lang="en-US" dirty="0" smtClean="0"/>
              <a:t> guider </a:t>
            </a:r>
            <a:endParaRPr lang="en-US" dirty="0"/>
          </a:p>
        </p:txBody>
      </p:sp>
      <p:pic>
        <p:nvPicPr>
          <p:cNvPr id="4" name="Picture 3" descr="Screen Shot 2015-03-19 at 11.35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74563"/>
          </a:xfrm>
          <a:prstGeom prst="rect">
            <a:avLst/>
          </a:prstGeom>
        </p:spPr>
      </p:pic>
      <p:pic>
        <p:nvPicPr>
          <p:cNvPr id="5" name="Picture 4" descr="Screen Shot 2015-03-19 at 11.37.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498" cy="6858000"/>
          </a:xfrm>
          <a:prstGeom prst="rect">
            <a:avLst/>
          </a:prstGeom>
        </p:spPr>
      </p:pic>
      <p:pic>
        <p:nvPicPr>
          <p:cNvPr id="6" name="Picture 5" descr="Screen Shot 2015-03-19 at 11.39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8712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Users\janma.NET\Desktop\Flow of Scientific Commun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23318" cy="646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9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Vetenskaplig artikel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827584" y="1988840"/>
            <a:ext cx="648072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dirty="0" err="1">
                <a:latin typeface="+mn-lt"/>
              </a:rPr>
              <a:t>Titel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och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författare</a:t>
            </a:r>
            <a:endParaRPr lang="en-US" dirty="0">
              <a:latin typeface="+mn-lt"/>
            </a:endParaRP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dirty="0" smtClean="0">
                <a:latin typeface="+mn-lt"/>
              </a:rPr>
              <a:t>Abstract</a:t>
            </a:r>
            <a:endParaRPr lang="en-US" dirty="0">
              <a:latin typeface="+mn-lt"/>
            </a:endParaRP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dirty="0" err="1" smtClean="0">
                <a:latin typeface="+mn-lt"/>
              </a:rPr>
              <a:t>Introduktion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dirty="0" err="1" smtClean="0">
                <a:latin typeface="+mn-lt"/>
              </a:rPr>
              <a:t>Metod</a:t>
            </a:r>
            <a:endParaRPr lang="en-US" dirty="0">
              <a:latin typeface="+mn-lt"/>
            </a:endParaRP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dirty="0" err="1" smtClean="0">
                <a:latin typeface="+mn-lt"/>
              </a:rPr>
              <a:t>Resultat</a:t>
            </a:r>
            <a:endParaRPr lang="en-US" dirty="0">
              <a:latin typeface="+mn-lt"/>
            </a:endParaRP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dirty="0" err="1" smtClean="0">
                <a:latin typeface="+mn-lt"/>
              </a:rPr>
              <a:t>Diskussion</a:t>
            </a:r>
            <a:r>
              <a:rPr lang="en-US" dirty="0">
                <a:latin typeface="+mn-lt"/>
              </a:rPr>
              <a:t>/</a:t>
            </a:r>
            <a:r>
              <a:rPr lang="en-US" dirty="0" err="1" smtClean="0">
                <a:latin typeface="+mn-lt"/>
              </a:rPr>
              <a:t>slutsats</a:t>
            </a:r>
            <a:endParaRPr lang="en-US" dirty="0">
              <a:latin typeface="+mn-lt"/>
            </a:endParaRP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dirty="0" err="1" smtClean="0">
                <a:latin typeface="+mn-lt"/>
              </a:rPr>
              <a:t>Referenslista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fullständig</a:t>
            </a:r>
            <a:r>
              <a:rPr lang="en-US" dirty="0">
                <a:latin typeface="+mn-lt"/>
              </a:rPr>
              <a:t>)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 err="1">
                <a:latin typeface="+mn-lt"/>
              </a:rPr>
              <a:t>Granskad</a:t>
            </a:r>
            <a:r>
              <a:rPr lang="en-US" dirty="0">
                <a:latin typeface="+mn-lt"/>
              </a:rPr>
              <a:t> (peer reviewed) </a:t>
            </a:r>
            <a:r>
              <a:rPr lang="en-US" dirty="0" err="1">
                <a:latin typeface="+mn-lt"/>
              </a:rPr>
              <a:t>före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publicering</a:t>
            </a:r>
            <a:r>
              <a:rPr lang="en-US" dirty="0">
                <a:latin typeface="+mn-lt"/>
              </a:rPr>
              <a:t> – </a:t>
            </a:r>
            <a:r>
              <a:rPr lang="en-US" dirty="0" err="1">
                <a:latin typeface="+mn-lt"/>
              </a:rPr>
              <a:t>kontrollera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Ulrichsweb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7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Utvärdera en källa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8280920" cy="4495800"/>
          </a:xfrm>
        </p:spPr>
        <p:txBody>
          <a:bodyPr/>
          <a:lstStyle/>
          <a:p>
            <a:r>
              <a:rPr lang="en-US" sz="2200" b="1" dirty="0" err="1" smtClean="0"/>
              <a:t>Relevans</a:t>
            </a:r>
            <a:endParaRPr lang="en-US" sz="2200" b="1" dirty="0" smtClean="0"/>
          </a:p>
          <a:p>
            <a:pPr marL="457200" lvl="1" indent="0">
              <a:buNone/>
            </a:pPr>
            <a:r>
              <a:rPr lang="en-US" sz="2200" i="1" dirty="0" err="1"/>
              <a:t>ditt</a:t>
            </a:r>
            <a:r>
              <a:rPr lang="en-US" sz="2200" i="1" dirty="0"/>
              <a:t> </a:t>
            </a:r>
            <a:r>
              <a:rPr lang="en-US" sz="2200" i="1" dirty="0" err="1"/>
              <a:t>ämnesområde</a:t>
            </a:r>
            <a:r>
              <a:rPr lang="en-US" sz="2200" i="1" dirty="0"/>
              <a:t>, </a:t>
            </a:r>
            <a:r>
              <a:rPr lang="en-US" sz="2200" i="1" dirty="0" err="1"/>
              <a:t>svar</a:t>
            </a:r>
            <a:r>
              <a:rPr lang="en-US" sz="2200" i="1" dirty="0"/>
              <a:t> </a:t>
            </a:r>
            <a:r>
              <a:rPr lang="en-US" sz="2200" i="1" dirty="0" err="1"/>
              <a:t>på</a:t>
            </a:r>
            <a:r>
              <a:rPr lang="en-US" sz="2200" i="1" dirty="0"/>
              <a:t> din </a:t>
            </a:r>
            <a:r>
              <a:rPr lang="en-US" sz="2200" i="1" dirty="0" err="1"/>
              <a:t>frågeställning</a:t>
            </a:r>
            <a:r>
              <a:rPr lang="en-US" sz="2200" i="1" dirty="0"/>
              <a:t>, </a:t>
            </a:r>
            <a:r>
              <a:rPr lang="en-US" sz="2200" i="1" dirty="0" err="1"/>
              <a:t>målgrupp</a:t>
            </a:r>
            <a:r>
              <a:rPr lang="en-US" sz="2200" i="1" dirty="0"/>
              <a:t>, </a:t>
            </a:r>
            <a:r>
              <a:rPr lang="en-US" sz="2200" i="1" dirty="0" err="1" smtClean="0"/>
              <a:t>nivå</a:t>
            </a:r>
            <a:endParaRPr lang="en-US" sz="2200" b="1" dirty="0"/>
          </a:p>
          <a:p>
            <a:r>
              <a:rPr lang="en-US" sz="2200" b="1" dirty="0" err="1" smtClean="0"/>
              <a:t>Upphovsman</a:t>
            </a:r>
            <a:r>
              <a:rPr lang="en-US" sz="2200" b="1" dirty="0" smtClean="0"/>
              <a:t> </a:t>
            </a:r>
          </a:p>
          <a:p>
            <a:pPr marL="457200" lvl="1" indent="0">
              <a:buNone/>
            </a:pPr>
            <a:r>
              <a:rPr lang="en-US" sz="2200" i="1" dirty="0" err="1"/>
              <a:t>finns</a:t>
            </a:r>
            <a:r>
              <a:rPr lang="en-US" sz="2200" i="1" dirty="0"/>
              <a:t> </a:t>
            </a:r>
            <a:r>
              <a:rPr lang="en-US" sz="2200" i="1" dirty="0" err="1"/>
              <a:t>författare</a:t>
            </a:r>
            <a:r>
              <a:rPr lang="en-US" sz="2200" i="1" dirty="0"/>
              <a:t> </a:t>
            </a:r>
            <a:r>
              <a:rPr lang="en-US" sz="2200" i="1" dirty="0" err="1"/>
              <a:t>angiven</a:t>
            </a:r>
            <a:r>
              <a:rPr lang="en-US" sz="2200" i="1" dirty="0"/>
              <a:t>, </a:t>
            </a:r>
            <a:r>
              <a:rPr lang="en-US" sz="2200" i="1" dirty="0" err="1"/>
              <a:t>auktoritet</a:t>
            </a:r>
            <a:r>
              <a:rPr lang="en-US" sz="2200" i="1" dirty="0"/>
              <a:t> </a:t>
            </a:r>
            <a:r>
              <a:rPr lang="en-US" sz="2200" i="1" dirty="0" err="1"/>
              <a:t>inom</a:t>
            </a:r>
            <a:r>
              <a:rPr lang="en-US" sz="2200" i="1" dirty="0"/>
              <a:t> </a:t>
            </a:r>
            <a:r>
              <a:rPr lang="en-US" sz="2200" i="1" dirty="0" err="1" smtClean="0"/>
              <a:t>ämnet</a:t>
            </a:r>
            <a:endParaRPr lang="en-US" sz="2200" b="1" dirty="0"/>
          </a:p>
          <a:p>
            <a:r>
              <a:rPr lang="en-US" sz="2200" b="1" dirty="0" err="1" smtClean="0"/>
              <a:t>Aktualitet</a:t>
            </a:r>
            <a:endParaRPr lang="en-US" sz="2200" b="1" dirty="0" smtClean="0"/>
          </a:p>
          <a:p>
            <a:pPr marL="457200" lvl="1" indent="0">
              <a:buNone/>
            </a:pPr>
            <a:r>
              <a:rPr lang="en-US" sz="2200" i="1" dirty="0" err="1"/>
              <a:t>publiceringsår</a:t>
            </a:r>
            <a:r>
              <a:rPr lang="en-US" sz="2200" i="1" dirty="0"/>
              <a:t>, </a:t>
            </a:r>
            <a:r>
              <a:rPr lang="en-US" sz="2200" i="1" dirty="0" err="1"/>
              <a:t>är</a:t>
            </a:r>
            <a:r>
              <a:rPr lang="en-US" sz="2200" i="1" dirty="0"/>
              <a:t> </a:t>
            </a:r>
            <a:r>
              <a:rPr lang="en-US" sz="2200" i="1" dirty="0" err="1"/>
              <a:t>det</a:t>
            </a:r>
            <a:r>
              <a:rPr lang="en-US" sz="2200" i="1" dirty="0"/>
              <a:t> relevant </a:t>
            </a:r>
            <a:r>
              <a:rPr lang="en-US" sz="2200" i="1" dirty="0" err="1"/>
              <a:t>för</a:t>
            </a:r>
            <a:r>
              <a:rPr lang="en-US" sz="2200" i="1" dirty="0"/>
              <a:t> din </a:t>
            </a:r>
            <a:r>
              <a:rPr lang="en-US" sz="2200" i="1" dirty="0" err="1" smtClean="0"/>
              <a:t>frågeställning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b="1" dirty="0" err="1" smtClean="0"/>
              <a:t>Syfte</a:t>
            </a:r>
            <a:r>
              <a:rPr lang="en-US" sz="2200" b="1" dirty="0" smtClean="0"/>
              <a:t> </a:t>
            </a:r>
            <a:endParaRPr lang="en-US" sz="2200" b="1" dirty="0"/>
          </a:p>
          <a:p>
            <a:pPr marL="355600" indent="-355600">
              <a:buNone/>
            </a:pPr>
            <a:r>
              <a:rPr lang="en-US" sz="2200" dirty="0"/>
              <a:t>     </a:t>
            </a:r>
            <a:r>
              <a:rPr lang="en-US" sz="2200" dirty="0" smtClean="0"/>
              <a:t> </a:t>
            </a:r>
            <a:r>
              <a:rPr lang="en-US" sz="2200" i="1" dirty="0" err="1" smtClean="0"/>
              <a:t>presentera</a:t>
            </a:r>
            <a:r>
              <a:rPr lang="en-US" sz="2200" i="1" dirty="0"/>
              <a:t>, </a:t>
            </a:r>
            <a:r>
              <a:rPr lang="en-US" sz="2200" i="1" dirty="0" err="1"/>
              <a:t>informera</a:t>
            </a:r>
            <a:r>
              <a:rPr lang="en-US" sz="2200" i="1" dirty="0"/>
              <a:t>, </a:t>
            </a:r>
            <a:r>
              <a:rPr lang="en-US" sz="2200" i="1" dirty="0" err="1"/>
              <a:t>påverka</a:t>
            </a:r>
            <a:endParaRPr lang="en-US" sz="2200" i="1" dirty="0"/>
          </a:p>
          <a:p>
            <a:r>
              <a:rPr lang="en-US" sz="2200" b="1" dirty="0" err="1"/>
              <a:t>Tillförlitlighet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     </a:t>
            </a:r>
            <a:r>
              <a:rPr lang="en-US" sz="2200" dirty="0" smtClean="0"/>
              <a:t> </a:t>
            </a:r>
            <a:r>
              <a:rPr lang="en-US" sz="2200" i="1" dirty="0" err="1" smtClean="0"/>
              <a:t>är</a:t>
            </a:r>
            <a:r>
              <a:rPr lang="en-US" sz="2200" i="1" dirty="0" smtClean="0"/>
              <a:t> </a:t>
            </a:r>
            <a:r>
              <a:rPr lang="en-US" sz="2200" i="1" dirty="0" err="1"/>
              <a:t>informationen</a:t>
            </a:r>
            <a:r>
              <a:rPr lang="en-US" sz="2200" i="1" dirty="0"/>
              <a:t> </a:t>
            </a:r>
            <a:r>
              <a:rPr lang="en-US" sz="2200" i="1" dirty="0" err="1"/>
              <a:t>granskad</a:t>
            </a:r>
            <a:r>
              <a:rPr lang="en-US" sz="2200" i="1" dirty="0"/>
              <a:t>, </a:t>
            </a:r>
            <a:r>
              <a:rPr lang="en-US" sz="2200" i="1" dirty="0" err="1"/>
              <a:t>finns</a:t>
            </a:r>
            <a:r>
              <a:rPr lang="en-US" sz="2200" i="1" dirty="0"/>
              <a:t> </a:t>
            </a:r>
            <a:r>
              <a:rPr lang="en-US" sz="2200" i="1" dirty="0" err="1"/>
              <a:t>referenser</a:t>
            </a:r>
            <a:r>
              <a:rPr lang="en-US" sz="2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24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Utvärdera</a:t>
            </a:r>
            <a:r>
              <a:rPr lang="en-US" dirty="0" smtClean="0"/>
              <a:t> en blog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internetkälla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almersLib_4_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9EA6BC6789B4DA3D7FF2E96FE7301" ma:contentTypeVersion="0" ma:contentTypeDescription="Create a new document." ma:contentTypeScope="" ma:versionID="3346e7c99453070570b70647165f44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34BFE0-BA1D-434D-8072-FEBA973CC2AB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CDF9D1-1717-4D20-89DB-FF5F4A644E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CB6615-6236-401C-97FD-AF6E29743E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ChalmersLib_4_3</Template>
  <TotalTime>3177</TotalTime>
  <Words>983</Words>
  <Application>Microsoft Macintosh PowerPoint</Application>
  <PresentationFormat>On-screen Show (4:3)</PresentationFormat>
  <Paragraphs>186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ChalmersLib_4_3</vt:lpstr>
      <vt:lpstr>Informationskompetens Data och Elektro </vt:lpstr>
      <vt:lpstr>Dagens agenda</vt:lpstr>
      <vt:lpstr>Faktainsamling</vt:lpstr>
      <vt:lpstr>Bibliotekets guider</vt:lpstr>
      <vt:lpstr>Bibliotekets guider </vt:lpstr>
      <vt:lpstr>PowerPoint Presentation</vt:lpstr>
      <vt:lpstr>Vetenskaplig artikel</vt:lpstr>
      <vt:lpstr>Utvärdera en källa</vt:lpstr>
      <vt:lpstr>Utvärdera en blog och internetkälla </vt:lpstr>
      <vt:lpstr>Ange referenser</vt:lpstr>
      <vt:lpstr>Plagiering </vt:lpstr>
      <vt:lpstr>Plagiering eller inte?</vt:lpstr>
      <vt:lpstr>Upphovsrätt </vt:lpstr>
      <vt:lpstr>Upphovsrättens två delar </vt:lpstr>
      <vt:lpstr>Bilder i Exjobbet?</vt:lpstr>
      <vt:lpstr>PowerPoint Presentation</vt:lpstr>
      <vt:lpstr>Fråga om lov</vt:lpstr>
      <vt:lpstr>Creative Commons</vt:lpstr>
      <vt:lpstr>Licenser </vt:lpstr>
      <vt:lpstr>Exempel CC license</vt:lpstr>
      <vt:lpstr>Creative Commons företag och myndigheter </vt:lpstr>
      <vt:lpstr>PowerPoint Presentation</vt:lpstr>
      <vt:lpstr>Svar från Arduino</vt:lpstr>
      <vt:lpstr>Svar forts. </vt:lpstr>
      <vt:lpstr>  </vt:lpstr>
      <vt:lpstr>Bildtext </vt:lpstr>
      <vt:lpstr>Fler frågor…</vt:lpstr>
      <vt:lpstr>EndNote online</vt:lpstr>
      <vt:lpstr>övningar</vt:lpstr>
      <vt:lpstr>PowerPoint Presentation</vt:lpstr>
    </vt:vector>
  </TitlesOfParts>
  <Company>Chalmers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Wernbro</dc:creator>
  <cp:lastModifiedBy>Christina Johansson</cp:lastModifiedBy>
  <cp:revision>72</cp:revision>
  <cp:lastPrinted>2015-01-08T12:51:30Z</cp:lastPrinted>
  <dcterms:created xsi:type="dcterms:W3CDTF">2014-12-15T13:33:16Z</dcterms:created>
  <dcterms:modified xsi:type="dcterms:W3CDTF">2015-03-19T14:01:09Z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0x0101003FD9EA6BC6789B4DA3D7FF2E96FE7301</vt:lpwstr>
  </property>
</Properties>
</file>